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378" r:id="rId3"/>
    <p:sldId id="379" r:id="rId4"/>
    <p:sldId id="376" r:id="rId5"/>
    <p:sldId id="272" r:id="rId6"/>
    <p:sldId id="273" r:id="rId7"/>
    <p:sldId id="274" r:id="rId8"/>
    <p:sldId id="292" r:id="rId9"/>
    <p:sldId id="372" r:id="rId10"/>
    <p:sldId id="293" r:id="rId11"/>
    <p:sldId id="275" r:id="rId12"/>
    <p:sldId id="294" r:id="rId13"/>
    <p:sldId id="291" r:id="rId14"/>
    <p:sldId id="276" r:id="rId15"/>
    <p:sldId id="381" r:id="rId16"/>
    <p:sldId id="295" r:id="rId17"/>
    <p:sldId id="297" r:id="rId18"/>
    <p:sldId id="277" r:id="rId19"/>
    <p:sldId id="380" r:id="rId20"/>
    <p:sldId id="296" r:id="rId21"/>
    <p:sldId id="279" r:id="rId22"/>
    <p:sldId id="280" r:id="rId23"/>
    <p:sldId id="281" r:id="rId24"/>
    <p:sldId id="377" r:id="rId25"/>
  </p:sldIdLst>
  <p:sldSz cx="12192000" cy="6858000"/>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QQ" initials="QQ" lastIdx="2" clrIdx="0">
    <p:extLst>
      <p:ext uri="{19B8F6BF-5375-455C-9EA6-DF929625EA0E}">
        <p15:presenceInfo xmlns:p15="http://schemas.microsoft.com/office/powerpoint/2012/main" userId="63b28e66a1f048e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FFFF"/>
    <a:srgbClr val="0000FF"/>
    <a:srgbClr val="006C31"/>
    <a:srgbClr val="660066"/>
    <a:srgbClr val="4C216D"/>
    <a:srgbClr val="7F7F7F"/>
    <a:srgbClr val="4386A7"/>
    <a:srgbClr val="00006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02" autoAdjust="0"/>
    <p:restoredTop sz="94660"/>
  </p:normalViewPr>
  <p:slideViewPr>
    <p:cSldViewPr snapToGrid="0">
      <p:cViewPr varScale="1">
        <p:scale>
          <a:sx n="86" d="100"/>
          <a:sy n="86" d="100"/>
        </p:scale>
        <p:origin x="530" y="24"/>
      </p:cViewPr>
      <p:guideLst/>
    </p:cSldViewPr>
  </p:slideViewPr>
  <p:notesTextViewPr>
    <p:cViewPr>
      <p:scale>
        <a:sx n="1" d="1"/>
        <a:sy n="1" d="1"/>
      </p:scale>
      <p:origin x="0" y="0"/>
    </p:cViewPr>
  </p:notesTextViewPr>
  <p:sorterViewPr>
    <p:cViewPr>
      <p:scale>
        <a:sx n="100" d="100"/>
        <a:sy n="100" d="100"/>
      </p:scale>
      <p:origin x="0" y="-1115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342C8C-4B4B-4601-8592-BB4A14967448}" type="datetimeFigureOut">
              <a:rPr lang="en-GB" smtClean="0"/>
              <a:t>28/07/2026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7A477-9605-4E74-A508-D9E2169E14A2}" type="slidenum">
              <a:rPr lang="en-GB" smtClean="0"/>
              <a:t>‹#›</a:t>
            </a:fld>
            <a:endParaRPr lang="en-GB"/>
          </a:p>
        </p:txBody>
      </p:sp>
    </p:spTree>
    <p:extLst>
      <p:ext uri="{BB962C8B-B14F-4D97-AF65-F5344CB8AC3E}">
        <p14:creationId xmlns:p14="http://schemas.microsoft.com/office/powerpoint/2010/main" val="3090378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73538B2-18EA-4FDF-B479-B4F74CAF5C58}"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175266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3538B2-18EA-4FDF-B479-B4F74CAF5C58}"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412249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3538B2-18EA-4FDF-B479-B4F74CAF5C58}"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202810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462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73538B2-18EA-4FDF-B479-B4F74CAF5C58}"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2073211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3538B2-18EA-4FDF-B479-B4F74CAF5C58}"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482020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73538B2-18EA-4FDF-B479-B4F74CAF5C58}"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2077805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73538B2-18EA-4FDF-B479-B4F74CAF5C58}"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1734424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73538B2-18EA-4FDF-B479-B4F74CAF5C58}"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1156943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538B2-18EA-4FDF-B479-B4F74CAF5C58}"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2117243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3538B2-18EA-4FDF-B479-B4F74CAF5C58}"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1281813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73538B2-18EA-4FDF-B479-B4F74CAF5C58}"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78D44B-FF62-4B13-837F-964F1F7F2346}" type="slidenum">
              <a:rPr lang="en-GB" smtClean="0"/>
              <a:t>‹#›</a:t>
            </a:fld>
            <a:endParaRPr lang="en-GB"/>
          </a:p>
        </p:txBody>
      </p:sp>
    </p:spTree>
    <p:extLst>
      <p:ext uri="{BB962C8B-B14F-4D97-AF65-F5344CB8AC3E}">
        <p14:creationId xmlns:p14="http://schemas.microsoft.com/office/powerpoint/2010/main" val="226115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3538B2-18EA-4FDF-B479-B4F74CAF5C58}" type="datetimeFigureOut">
              <a:rPr lang="en-GB" smtClean="0"/>
              <a:t>28/07/2026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78D44B-FF62-4B13-837F-964F1F7F2346}" type="slidenum">
              <a:rPr lang="en-GB" smtClean="0"/>
              <a:t>‹#›</a:t>
            </a:fld>
            <a:endParaRPr lang="en-GB"/>
          </a:p>
        </p:txBody>
      </p:sp>
    </p:spTree>
    <p:extLst>
      <p:ext uri="{BB962C8B-B14F-4D97-AF65-F5344CB8AC3E}">
        <p14:creationId xmlns:p14="http://schemas.microsoft.com/office/powerpoint/2010/main" val="3621497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95999" y="5643827"/>
            <a:ext cx="7117727"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a:latin typeface="Arial" panose="020B0604020202020204" pitchFamily="34" charset="0"/>
                <a:cs typeface="Arial" panose="020B0604020202020204" pitchFamily="34" charset="0"/>
              </a:rPr>
              <a:t>Chapter 9 of &lt;Breeding Method&gt;</a:t>
            </a:r>
          </a:p>
          <a:p>
            <a:r>
              <a:rPr lang="de-DE" sz="3200" dirty="0">
                <a:latin typeface="Arial" panose="020B0604020202020204" pitchFamily="34" charset="0"/>
                <a:cs typeface="Arial" panose="020B0604020202020204" pitchFamily="34" charset="0"/>
              </a:rPr>
              <a:t>UNPLAB-BrMeth_Ch9[</a:t>
            </a:r>
            <a:r>
              <a:rPr lang="de-DE" sz="3200" dirty="0" err="1">
                <a:latin typeface="Arial" panose="020B0604020202020204" pitchFamily="34" charset="0"/>
                <a:cs typeface="Arial" panose="020B0604020202020204" pitchFamily="34" charset="0"/>
              </a:rPr>
              <a:t>TheFour</a:t>
            </a:r>
            <a:r>
              <a:rPr lang="de-DE" sz="3200" dirty="0">
                <a:latin typeface="Arial" panose="020B0604020202020204" pitchFamily="34" charset="0"/>
                <a:cs typeface="Arial" panose="020B0604020202020204" pitchFamily="34" charset="0"/>
              </a:rPr>
              <a:t> II]</a:t>
            </a:r>
            <a:endParaRPr lang="en-GB"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0177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extfeld 5"/>
          <p:cNvSpPr txBox="1"/>
          <p:nvPr/>
        </p:nvSpPr>
        <p:spPr>
          <a:xfrm>
            <a:off x="566737" y="314919"/>
            <a:ext cx="11185991" cy="5355312"/>
          </a:xfrm>
          <a:prstGeom prst="rect">
            <a:avLst/>
          </a:prstGeom>
          <a:noFill/>
        </p:spPr>
        <p:txBody>
          <a:bodyPr wrap="square" rtlCol="0">
            <a:spAutoFit/>
          </a:bodyPr>
          <a:lstStyle/>
          <a:p>
            <a:pPr>
              <a:spcAft>
                <a:spcPts val="900"/>
              </a:spcAft>
            </a:pPr>
            <a:r>
              <a:rPr lang="en-GB"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Methodological research as topical item</a:t>
            </a:r>
            <a:r>
              <a:rPr lang="en-GB" sz="2600" dirty="0">
                <a:latin typeface="Arial" panose="020B0604020202020204" pitchFamily="34" charset="0"/>
                <a:cs typeface="Arial" panose="020B0604020202020204" pitchFamily="34" charset="0"/>
              </a:rPr>
              <a:t>. </a:t>
            </a:r>
          </a:p>
          <a:p>
            <a:pPr>
              <a:spcAft>
                <a:spcPts val="900"/>
              </a:spcAft>
            </a:pPr>
            <a:r>
              <a:rPr lang="en-GB" sz="2600" dirty="0" err="1">
                <a:latin typeface="Arial" panose="020B0604020202020204" pitchFamily="34" charset="0"/>
                <a:cs typeface="Arial" panose="020B0604020202020204" pitchFamily="34" charset="0"/>
              </a:rPr>
              <a:t>Luedders</a:t>
            </a:r>
            <a:r>
              <a:rPr lang="en-GB" sz="2600" dirty="0">
                <a:latin typeface="Arial" panose="020B0604020202020204" pitchFamily="34" charset="0"/>
                <a:cs typeface="Arial" panose="020B0604020202020204" pitchFamily="34" charset="0"/>
              </a:rPr>
              <a:t> V.D. et al., 1973, Crop Science: Bulk, Pedigree, and Early Generation Testing </a:t>
            </a:r>
            <a:r>
              <a:rPr lang="en-GB" sz="2600" dirty="0">
                <a:solidFill>
                  <a:srgbClr val="0000FF"/>
                </a:solidFill>
                <a:latin typeface="Arial" panose="020B0604020202020204" pitchFamily="34" charset="0"/>
                <a:cs typeface="Arial" panose="020B0604020202020204" pitchFamily="34" charset="0"/>
              </a:rPr>
              <a:t>Breeding Methods</a:t>
            </a:r>
            <a:r>
              <a:rPr lang="en-GB" sz="2600" dirty="0">
                <a:latin typeface="Arial" panose="020B0604020202020204" pitchFamily="34" charset="0"/>
                <a:cs typeface="Arial" panose="020B0604020202020204" pitchFamily="34" charset="0"/>
              </a:rPr>
              <a:t> compared in soybeans. DOI:  </a:t>
            </a:r>
            <a:r>
              <a:rPr lang="en-GB" sz="2600" dirty="0">
                <a:latin typeface="Arial Narrow" panose="020B0606020202030204" pitchFamily="34" charset="0"/>
                <a:cs typeface="Arial" panose="020B0604020202020204" pitchFamily="34" charset="0"/>
              </a:rPr>
              <a:t>10.2135/cropsci1973.0011183X001300030022xC</a:t>
            </a:r>
          </a:p>
          <a:p>
            <a:pPr>
              <a:spcAft>
                <a:spcPts val="900"/>
              </a:spcAft>
            </a:pPr>
            <a:r>
              <a:rPr lang="en-GB" sz="2600" dirty="0">
                <a:latin typeface="Arial" panose="020B0604020202020204" pitchFamily="34" charset="0"/>
                <a:cs typeface="Arial" panose="020B0604020202020204" pitchFamily="34" charset="0"/>
              </a:rPr>
              <a:t>Bernardo, R., 2002, Crop Science: On the effectiveness of </a:t>
            </a:r>
            <a:r>
              <a:rPr lang="en-GB" sz="2600" dirty="0">
                <a:solidFill>
                  <a:srgbClr val="0000FF"/>
                </a:solidFill>
                <a:latin typeface="Arial" panose="020B0604020202020204" pitchFamily="34" charset="0"/>
                <a:cs typeface="Arial" panose="020B0604020202020204" pitchFamily="34" charset="0"/>
              </a:rPr>
              <a:t>early generation selection </a:t>
            </a:r>
            <a:r>
              <a:rPr lang="en-GB" sz="2600" dirty="0">
                <a:latin typeface="Arial" panose="020B0604020202020204" pitchFamily="34" charset="0"/>
                <a:cs typeface="Arial" panose="020B0604020202020204" pitchFamily="34" charset="0"/>
              </a:rPr>
              <a:t>in self-pollinated crops. </a:t>
            </a:r>
            <a:br>
              <a:rPr lang="en-GB" sz="2600" dirty="0">
                <a:latin typeface="Arial" panose="020B0604020202020204" pitchFamily="34" charset="0"/>
                <a:cs typeface="Arial" panose="020B0604020202020204" pitchFamily="34" charset="0"/>
              </a:rPr>
            </a:br>
            <a:r>
              <a:rPr lang="en-GB" sz="2600" dirty="0">
                <a:latin typeface="Arial" panose="020B0604020202020204" pitchFamily="34" charset="0"/>
                <a:cs typeface="Arial" panose="020B0604020202020204" pitchFamily="34" charset="0"/>
              </a:rPr>
              <a:t>DOI: 10.2135/crop scie2003.1558</a:t>
            </a:r>
          </a:p>
          <a:p>
            <a:pPr>
              <a:spcAft>
                <a:spcPts val="900"/>
              </a:spcAft>
            </a:pPr>
            <a:r>
              <a:rPr lang="en-GB" sz="2600" dirty="0" err="1">
                <a:latin typeface="Arial" panose="020B0604020202020204" pitchFamily="34" charset="0"/>
                <a:cs typeface="Arial" panose="020B0604020202020204" pitchFamily="34" charset="0"/>
              </a:rPr>
              <a:t>Dreisigacker</a:t>
            </a:r>
            <a:r>
              <a:rPr lang="en-GB" sz="2600" dirty="0">
                <a:latin typeface="Arial" panose="020B0604020202020204" pitchFamily="34" charset="0"/>
                <a:cs typeface="Arial" panose="020B0604020202020204" pitchFamily="34" charset="0"/>
              </a:rPr>
              <a:t> et al. 2023 G3. DOI: 10.1093/g3journal/jkad025</a:t>
            </a:r>
            <a:br>
              <a:rPr lang="en-GB" sz="2600" dirty="0">
                <a:latin typeface="Arial" panose="020B0604020202020204" pitchFamily="34" charset="0"/>
                <a:cs typeface="Arial" panose="020B0604020202020204" pitchFamily="34" charset="0"/>
              </a:rPr>
            </a:br>
            <a:r>
              <a:rPr lang="en-GB" sz="2600" dirty="0">
                <a:latin typeface="Arial" panose="020B0604020202020204" pitchFamily="34" charset="0"/>
                <a:cs typeface="Arial" panose="020B0604020202020204" pitchFamily="34" charset="0"/>
              </a:rPr>
              <a:t>Authors tested F2-individuals as F2:4 lines, i.e., they conducted yield tests (wheat) </a:t>
            </a:r>
            <a:r>
              <a:rPr lang="en-GB" sz="2600" dirty="0">
                <a:solidFill>
                  <a:srgbClr val="0000FF"/>
                </a:solidFill>
                <a:latin typeface="Arial" panose="020B0604020202020204" pitchFamily="34" charset="0"/>
                <a:cs typeface="Arial" panose="020B0604020202020204" pitchFamily="34" charset="0"/>
              </a:rPr>
              <a:t>as early as possible</a:t>
            </a:r>
            <a:r>
              <a:rPr lang="en-GB" sz="2600" dirty="0">
                <a:latin typeface="Arial" panose="020B0604020202020204" pitchFamily="34" charset="0"/>
                <a:cs typeface="Arial" panose="020B0604020202020204" pitchFamily="34" charset="0"/>
              </a:rPr>
              <a:t>.</a:t>
            </a:r>
          </a:p>
          <a:p>
            <a:pPr>
              <a:spcAft>
                <a:spcPts val="900"/>
              </a:spcAft>
            </a:pPr>
            <a:r>
              <a:rPr lang="fr-FR" sz="2600" dirty="0" err="1">
                <a:latin typeface="Arial" panose="020B0604020202020204" pitchFamily="34" charset="0"/>
                <a:cs typeface="Arial" panose="020B0604020202020204" pitchFamily="34" charset="0"/>
              </a:rPr>
              <a:t>Hassanpour</a:t>
            </a:r>
            <a:r>
              <a:rPr lang="fr-FR" sz="2600" dirty="0">
                <a:latin typeface="Arial" panose="020B0604020202020204" pitchFamily="34" charset="0"/>
                <a:cs typeface="Arial" panose="020B0604020202020204" pitchFamily="34" charset="0"/>
              </a:rPr>
              <a:t>, A., et al. 2026. DOI 10.1002/csc2.70294. … </a:t>
            </a:r>
            <a:r>
              <a:rPr lang="en-GB" sz="2600" dirty="0">
                <a:latin typeface="Arial" panose="020B0604020202020204" pitchFamily="34" charset="0"/>
                <a:cs typeface="Arial" panose="020B0604020202020204" pitchFamily="34" charset="0"/>
              </a:rPr>
              <a:t>Optimization of wheat breeding programs ... algorithm ... resource allocation. </a:t>
            </a:r>
          </a:p>
        </p:txBody>
      </p:sp>
      <p:sp>
        <p:nvSpPr>
          <p:cNvPr id="7"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009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633" y="89585"/>
            <a:ext cx="3818467" cy="670278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8" name="Text Box 3"/>
          <p:cNvSpPr txBox="1">
            <a:spLocks noChangeArrowheads="1"/>
          </p:cNvSpPr>
          <p:nvPr/>
        </p:nvSpPr>
        <p:spPr bwMode="auto">
          <a:xfrm>
            <a:off x="67728" y="3141663"/>
            <a:ext cx="504825"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F5</a:t>
            </a:r>
          </a:p>
        </p:txBody>
      </p:sp>
      <p:sp>
        <p:nvSpPr>
          <p:cNvPr id="409" name="Text Box 4"/>
          <p:cNvSpPr txBox="1">
            <a:spLocks noChangeArrowheads="1"/>
          </p:cNvSpPr>
          <p:nvPr/>
        </p:nvSpPr>
        <p:spPr bwMode="auto">
          <a:xfrm>
            <a:off x="2627313" y="2781300"/>
            <a:ext cx="504825"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F4</a:t>
            </a:r>
          </a:p>
        </p:txBody>
      </p:sp>
      <p:grpSp>
        <p:nvGrpSpPr>
          <p:cNvPr id="410" name="Group 5"/>
          <p:cNvGrpSpPr>
            <a:grpSpLocks/>
          </p:cNvGrpSpPr>
          <p:nvPr/>
        </p:nvGrpSpPr>
        <p:grpSpPr bwMode="auto">
          <a:xfrm>
            <a:off x="457200" y="333375"/>
            <a:ext cx="2779713" cy="6407150"/>
            <a:chOff x="288" y="210"/>
            <a:chExt cx="1751" cy="4036"/>
          </a:xfrm>
        </p:grpSpPr>
        <p:sp>
          <p:nvSpPr>
            <p:cNvPr id="411" name="Rectangle 6" descr="Diagonal weit nach oben"/>
            <p:cNvSpPr>
              <a:spLocks noChangeArrowheads="1"/>
            </p:cNvSpPr>
            <p:nvPr/>
          </p:nvSpPr>
          <p:spPr bwMode="auto">
            <a:xfrm>
              <a:off x="288" y="3888"/>
              <a:ext cx="1392" cy="358"/>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412" name="AutoShape 7"/>
            <p:cNvCxnSpPr>
              <a:cxnSpLocks noChangeShapeType="1"/>
              <a:stCxn id="419" idx="2"/>
              <a:endCxn id="414" idx="0"/>
            </p:cNvCxnSpPr>
            <p:nvPr/>
          </p:nvCxnSpPr>
          <p:spPr bwMode="auto">
            <a:xfrm rot="16200000" flipH="1">
              <a:off x="441" y="3086"/>
              <a:ext cx="224" cy="161"/>
            </a:xfrm>
            <a:prstGeom prst="bentConnector3">
              <a:avLst>
                <a:gd name="adj1" fmla="val 49556"/>
              </a:avLst>
            </a:prstGeom>
            <a:noFill/>
            <a:ln w="9525">
              <a:solidFill>
                <a:schemeClr val="tx1"/>
              </a:solidFill>
              <a:miter lim="800000"/>
              <a:headEnd/>
              <a:tailEnd/>
            </a:ln>
          </p:spPr>
        </p:cxnSp>
        <p:cxnSp>
          <p:nvCxnSpPr>
            <p:cNvPr id="413" name="AutoShape 8"/>
            <p:cNvCxnSpPr>
              <a:cxnSpLocks noChangeShapeType="1"/>
              <a:stCxn id="423" idx="2"/>
              <a:endCxn id="416" idx="0"/>
            </p:cNvCxnSpPr>
            <p:nvPr/>
          </p:nvCxnSpPr>
          <p:spPr bwMode="auto">
            <a:xfrm rot="16200000" flipH="1">
              <a:off x="981" y="2934"/>
              <a:ext cx="243" cy="486"/>
            </a:xfrm>
            <a:prstGeom prst="bentConnector3">
              <a:avLst>
                <a:gd name="adj1" fmla="val 25102"/>
              </a:avLst>
            </a:prstGeom>
            <a:noFill/>
            <a:ln w="9525">
              <a:solidFill>
                <a:schemeClr val="tx1"/>
              </a:solidFill>
              <a:miter lim="800000"/>
              <a:headEnd/>
              <a:tailEnd/>
            </a:ln>
          </p:spPr>
        </p:cxnSp>
        <p:sp>
          <p:nvSpPr>
            <p:cNvPr id="414" name="Rectangle 9"/>
            <p:cNvSpPr>
              <a:spLocks noChangeArrowheads="1"/>
            </p:cNvSpPr>
            <p:nvPr/>
          </p:nvSpPr>
          <p:spPr bwMode="auto">
            <a:xfrm>
              <a:off x="513" y="3279"/>
              <a:ext cx="240" cy="358"/>
            </a:xfrm>
            <a:prstGeom prst="rect">
              <a:avLst/>
            </a:prstGeom>
            <a:solidFill>
              <a:schemeClr val="bg1"/>
            </a:solid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15" name="Rectangle 10"/>
            <p:cNvSpPr>
              <a:spLocks noChangeArrowheads="1"/>
            </p:cNvSpPr>
            <p:nvPr/>
          </p:nvSpPr>
          <p:spPr bwMode="auto">
            <a:xfrm>
              <a:off x="567" y="3339"/>
              <a:ext cx="240" cy="358"/>
            </a:xfrm>
            <a:prstGeom prst="rect">
              <a:avLst/>
            </a:prstGeom>
            <a:solidFill>
              <a:schemeClr val="bg1"/>
            </a:solid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16" name="Rectangle 11"/>
            <p:cNvSpPr>
              <a:spLocks noChangeArrowheads="1"/>
            </p:cNvSpPr>
            <p:nvPr/>
          </p:nvSpPr>
          <p:spPr bwMode="auto">
            <a:xfrm>
              <a:off x="1226" y="3298"/>
              <a:ext cx="240" cy="358"/>
            </a:xfrm>
            <a:prstGeom prst="rect">
              <a:avLst/>
            </a:prstGeom>
            <a:solidFill>
              <a:srgbClr val="333333"/>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17" name="Rectangle 12"/>
            <p:cNvSpPr>
              <a:spLocks noChangeArrowheads="1"/>
            </p:cNvSpPr>
            <p:nvPr/>
          </p:nvSpPr>
          <p:spPr bwMode="auto">
            <a:xfrm>
              <a:off x="1292" y="3358"/>
              <a:ext cx="240" cy="358"/>
            </a:xfrm>
            <a:prstGeom prst="rect">
              <a:avLst/>
            </a:prstGeom>
            <a:solidFill>
              <a:srgbClr val="000000"/>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418" name="AutoShape 13"/>
            <p:cNvCxnSpPr>
              <a:cxnSpLocks noChangeShapeType="1"/>
              <a:stCxn id="497" idx="0"/>
              <a:endCxn id="422" idx="2"/>
            </p:cNvCxnSpPr>
            <p:nvPr/>
          </p:nvCxnSpPr>
          <p:spPr bwMode="auto">
            <a:xfrm rot="5400000" flipH="1">
              <a:off x="768" y="3051"/>
              <a:ext cx="224" cy="232"/>
            </a:xfrm>
            <a:prstGeom prst="bentConnector3">
              <a:avLst>
                <a:gd name="adj1" fmla="val 50000"/>
              </a:avLst>
            </a:prstGeom>
            <a:noFill/>
            <a:ln w="9525">
              <a:solidFill>
                <a:schemeClr val="tx1"/>
              </a:solidFill>
              <a:miter lim="800000"/>
              <a:headEnd/>
              <a:tailEnd/>
            </a:ln>
          </p:spPr>
        </p:cxnSp>
        <p:sp>
          <p:nvSpPr>
            <p:cNvPr id="419" name="Rectangle 14"/>
            <p:cNvSpPr>
              <a:spLocks noChangeArrowheads="1"/>
            </p:cNvSpPr>
            <p:nvPr/>
          </p:nvSpPr>
          <p:spPr bwMode="auto">
            <a:xfrm>
              <a:off x="444" y="2800"/>
              <a:ext cx="56" cy="255"/>
            </a:xfrm>
            <a:prstGeom prst="rect">
              <a:avLst/>
            </a:prstGeom>
            <a:solidFill>
              <a:schemeClr val="tx1"/>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0" name="Rectangle 15"/>
            <p:cNvSpPr>
              <a:spLocks noChangeArrowheads="1"/>
            </p:cNvSpPr>
            <p:nvPr/>
          </p:nvSpPr>
          <p:spPr bwMode="auto">
            <a:xfrm>
              <a:off x="538" y="2800"/>
              <a:ext cx="56" cy="255"/>
            </a:xfrm>
            <a:prstGeom prst="rect">
              <a:avLst/>
            </a:prstGeom>
            <a:no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1" name="Rectangle 16"/>
            <p:cNvSpPr>
              <a:spLocks noChangeArrowheads="1"/>
            </p:cNvSpPr>
            <p:nvPr/>
          </p:nvSpPr>
          <p:spPr bwMode="auto">
            <a:xfrm>
              <a:off x="629" y="2800"/>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2" name="Rectangle 17"/>
            <p:cNvSpPr>
              <a:spLocks noChangeArrowheads="1"/>
            </p:cNvSpPr>
            <p:nvPr/>
          </p:nvSpPr>
          <p:spPr bwMode="auto">
            <a:xfrm>
              <a:off x="736" y="2800"/>
              <a:ext cx="56" cy="255"/>
            </a:xfrm>
            <a:prstGeom prst="rect">
              <a:avLst/>
            </a:prstGeom>
            <a:solidFill>
              <a:schemeClr val="tx1"/>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3" name="Rectangle 18"/>
            <p:cNvSpPr>
              <a:spLocks noChangeArrowheads="1"/>
            </p:cNvSpPr>
            <p:nvPr/>
          </p:nvSpPr>
          <p:spPr bwMode="auto">
            <a:xfrm>
              <a:off x="832" y="2800"/>
              <a:ext cx="56" cy="255"/>
            </a:xfrm>
            <a:prstGeom prst="rect">
              <a:avLst/>
            </a:prstGeom>
            <a:solidFill>
              <a:schemeClr val="tx1"/>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4" name="Rectangle 19"/>
            <p:cNvSpPr>
              <a:spLocks noChangeArrowheads="1"/>
            </p:cNvSpPr>
            <p:nvPr/>
          </p:nvSpPr>
          <p:spPr bwMode="auto">
            <a:xfrm>
              <a:off x="931" y="2798"/>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5" name="Rectangle 20"/>
            <p:cNvSpPr>
              <a:spLocks noChangeArrowheads="1"/>
            </p:cNvSpPr>
            <p:nvPr/>
          </p:nvSpPr>
          <p:spPr bwMode="auto">
            <a:xfrm>
              <a:off x="1037" y="2800"/>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6" name="Rectangle 21"/>
            <p:cNvSpPr>
              <a:spLocks noChangeArrowheads="1"/>
            </p:cNvSpPr>
            <p:nvPr/>
          </p:nvSpPr>
          <p:spPr bwMode="auto">
            <a:xfrm>
              <a:off x="1127" y="2800"/>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7" name="Rectangle 22"/>
            <p:cNvSpPr>
              <a:spLocks noChangeArrowheads="1"/>
            </p:cNvSpPr>
            <p:nvPr/>
          </p:nvSpPr>
          <p:spPr bwMode="auto">
            <a:xfrm>
              <a:off x="1233" y="2800"/>
              <a:ext cx="56" cy="255"/>
            </a:xfrm>
            <a:prstGeom prst="rect">
              <a:avLst/>
            </a:prstGeom>
            <a:solidFill>
              <a:schemeClr val="bg1"/>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8" name="Rectangle 23"/>
            <p:cNvSpPr>
              <a:spLocks noChangeArrowheads="1"/>
            </p:cNvSpPr>
            <p:nvPr/>
          </p:nvSpPr>
          <p:spPr bwMode="auto">
            <a:xfrm>
              <a:off x="1335" y="2798"/>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29" name="Rectangle 24"/>
            <p:cNvSpPr>
              <a:spLocks noChangeArrowheads="1"/>
            </p:cNvSpPr>
            <p:nvPr/>
          </p:nvSpPr>
          <p:spPr bwMode="auto">
            <a:xfrm>
              <a:off x="1435" y="2800"/>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30" name="Rectangle 25"/>
            <p:cNvSpPr>
              <a:spLocks noChangeArrowheads="1"/>
            </p:cNvSpPr>
            <p:nvPr/>
          </p:nvSpPr>
          <p:spPr bwMode="auto">
            <a:xfrm>
              <a:off x="1536" y="2800"/>
              <a:ext cx="56" cy="255"/>
            </a:xfrm>
            <a:prstGeom prst="rect">
              <a:avLst/>
            </a:prstGeom>
            <a:no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431" name="AutoShape 26"/>
            <p:cNvCxnSpPr>
              <a:cxnSpLocks noChangeShapeType="1"/>
              <a:stCxn id="411" idx="0"/>
              <a:endCxn id="417" idx="2"/>
            </p:cNvCxnSpPr>
            <p:nvPr/>
          </p:nvCxnSpPr>
          <p:spPr bwMode="auto">
            <a:xfrm rot="-5400000">
              <a:off x="1112" y="3588"/>
              <a:ext cx="172" cy="428"/>
            </a:xfrm>
            <a:prstGeom prst="bentConnector3">
              <a:avLst>
                <a:gd name="adj1" fmla="val 50000"/>
              </a:avLst>
            </a:prstGeom>
            <a:noFill/>
            <a:ln w="9525">
              <a:solidFill>
                <a:schemeClr val="tx1"/>
              </a:solidFill>
              <a:miter lim="800000"/>
              <a:headEnd/>
              <a:tailEnd/>
            </a:ln>
          </p:spPr>
        </p:cxnSp>
        <p:grpSp>
          <p:nvGrpSpPr>
            <p:cNvPr id="432" name="Group 27"/>
            <p:cNvGrpSpPr>
              <a:grpSpLocks/>
            </p:cNvGrpSpPr>
            <p:nvPr/>
          </p:nvGrpSpPr>
          <p:grpSpPr bwMode="auto">
            <a:xfrm>
              <a:off x="470" y="210"/>
              <a:ext cx="1563" cy="1950"/>
              <a:chOff x="470" y="210"/>
              <a:chExt cx="1563" cy="1950"/>
            </a:xfrm>
          </p:grpSpPr>
          <p:sp>
            <p:nvSpPr>
              <p:cNvPr id="604" name="Oval 28"/>
              <p:cNvSpPr>
                <a:spLocks noChangeAspect="1" noChangeArrowheads="1"/>
              </p:cNvSpPr>
              <p:nvPr/>
            </p:nvSpPr>
            <p:spPr bwMode="auto">
              <a:xfrm>
                <a:off x="1061" y="837"/>
                <a:ext cx="5" cy="5"/>
              </a:xfrm>
              <a:prstGeom prst="ellipse">
                <a:avLst/>
              </a:prstGeom>
              <a:solidFill>
                <a:schemeClr val="tx1"/>
              </a:solidFill>
              <a:ln w="9525">
                <a:solidFill>
                  <a:srgbClr val="B2B2B2"/>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5" name="Rectangle 29"/>
              <p:cNvSpPr>
                <a:spLocks noChangeArrowheads="1"/>
              </p:cNvSpPr>
              <p:nvPr/>
            </p:nvSpPr>
            <p:spPr bwMode="auto">
              <a:xfrm>
                <a:off x="470" y="658"/>
                <a:ext cx="1200" cy="413"/>
              </a:xfrm>
              <a:prstGeom prst="rect">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6" name="AutoShape 30"/>
              <p:cNvSpPr>
                <a:spLocks noChangeArrowheads="1"/>
              </p:cNvSpPr>
              <p:nvPr/>
            </p:nvSpPr>
            <p:spPr bwMode="auto">
              <a:xfrm rot="5400000">
                <a:off x="1286"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7" name="AutoShape 31"/>
              <p:cNvSpPr>
                <a:spLocks noChangeArrowheads="1"/>
              </p:cNvSpPr>
              <p:nvPr/>
            </p:nvSpPr>
            <p:spPr bwMode="auto">
              <a:xfrm rot="5400000">
                <a:off x="1190"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8" name="AutoShape 32"/>
              <p:cNvSpPr>
                <a:spLocks noChangeArrowheads="1"/>
              </p:cNvSpPr>
              <p:nvPr/>
            </p:nvSpPr>
            <p:spPr bwMode="auto">
              <a:xfrm rot="5400000">
                <a:off x="1094"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9" name="AutoShape 33"/>
              <p:cNvSpPr>
                <a:spLocks noChangeArrowheads="1"/>
              </p:cNvSpPr>
              <p:nvPr/>
            </p:nvSpPr>
            <p:spPr bwMode="auto">
              <a:xfrm rot="5400000">
                <a:off x="998"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0" name="AutoShape 34"/>
              <p:cNvSpPr>
                <a:spLocks noChangeArrowheads="1"/>
              </p:cNvSpPr>
              <p:nvPr/>
            </p:nvSpPr>
            <p:spPr bwMode="auto">
              <a:xfrm rot="5400000">
                <a:off x="903" y="703"/>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1" name="AutoShape 35"/>
              <p:cNvSpPr>
                <a:spLocks noChangeArrowheads="1"/>
              </p:cNvSpPr>
              <p:nvPr/>
            </p:nvSpPr>
            <p:spPr bwMode="auto">
              <a:xfrm rot="5400000">
                <a:off x="806"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2" name="AutoShape 36"/>
              <p:cNvSpPr>
                <a:spLocks noChangeArrowheads="1"/>
              </p:cNvSpPr>
              <p:nvPr/>
            </p:nvSpPr>
            <p:spPr bwMode="auto">
              <a:xfrm rot="5400000">
                <a:off x="710"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3" name="AutoShape 37"/>
              <p:cNvSpPr>
                <a:spLocks noChangeArrowheads="1"/>
              </p:cNvSpPr>
              <p:nvPr/>
            </p:nvSpPr>
            <p:spPr bwMode="auto">
              <a:xfrm rot="5400000">
                <a:off x="614"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4" name="AutoShape 38"/>
              <p:cNvSpPr>
                <a:spLocks noChangeArrowheads="1"/>
              </p:cNvSpPr>
              <p:nvPr/>
            </p:nvSpPr>
            <p:spPr bwMode="auto">
              <a:xfrm rot="5400000">
                <a:off x="518" y="70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5" name="AutoShape 39"/>
              <p:cNvSpPr>
                <a:spLocks noChangeArrowheads="1"/>
              </p:cNvSpPr>
              <p:nvPr/>
            </p:nvSpPr>
            <p:spPr bwMode="auto">
              <a:xfrm rot="5400000">
                <a:off x="1383" y="703"/>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6" name="AutoShape 40"/>
              <p:cNvSpPr>
                <a:spLocks noChangeArrowheads="1"/>
              </p:cNvSpPr>
              <p:nvPr/>
            </p:nvSpPr>
            <p:spPr bwMode="auto">
              <a:xfrm rot="5400000">
                <a:off x="1479" y="703"/>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7" name="AutoShape 41"/>
              <p:cNvSpPr>
                <a:spLocks noChangeArrowheads="1"/>
              </p:cNvSpPr>
              <p:nvPr/>
            </p:nvSpPr>
            <p:spPr bwMode="auto">
              <a:xfrm rot="5400000">
                <a:off x="1575" y="703"/>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8" name="AutoShape 42"/>
              <p:cNvSpPr>
                <a:spLocks noChangeArrowheads="1"/>
              </p:cNvSpPr>
              <p:nvPr/>
            </p:nvSpPr>
            <p:spPr bwMode="auto">
              <a:xfrm rot="5400000">
                <a:off x="1286"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9" name="AutoShape 43"/>
              <p:cNvSpPr>
                <a:spLocks noChangeArrowheads="1"/>
              </p:cNvSpPr>
              <p:nvPr/>
            </p:nvSpPr>
            <p:spPr bwMode="auto">
              <a:xfrm rot="5400000">
                <a:off x="1190"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0" name="AutoShape 44"/>
              <p:cNvSpPr>
                <a:spLocks noChangeArrowheads="1"/>
              </p:cNvSpPr>
              <p:nvPr/>
            </p:nvSpPr>
            <p:spPr bwMode="auto">
              <a:xfrm rot="5400000">
                <a:off x="1094"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1" name="AutoShape 45"/>
              <p:cNvSpPr>
                <a:spLocks noChangeArrowheads="1"/>
              </p:cNvSpPr>
              <p:nvPr/>
            </p:nvSpPr>
            <p:spPr bwMode="auto">
              <a:xfrm rot="5400000">
                <a:off x="998"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2" name="AutoShape 46"/>
              <p:cNvSpPr>
                <a:spLocks noChangeArrowheads="1"/>
              </p:cNvSpPr>
              <p:nvPr/>
            </p:nvSpPr>
            <p:spPr bwMode="auto">
              <a:xfrm rot="5400000">
                <a:off x="903" y="795"/>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3" name="AutoShape 47"/>
              <p:cNvSpPr>
                <a:spLocks noChangeArrowheads="1"/>
              </p:cNvSpPr>
              <p:nvPr/>
            </p:nvSpPr>
            <p:spPr bwMode="auto">
              <a:xfrm rot="5400000">
                <a:off x="806"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4" name="AutoShape 48"/>
              <p:cNvSpPr>
                <a:spLocks noChangeArrowheads="1"/>
              </p:cNvSpPr>
              <p:nvPr/>
            </p:nvSpPr>
            <p:spPr bwMode="auto">
              <a:xfrm rot="5400000">
                <a:off x="710"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5" name="AutoShape 49"/>
              <p:cNvSpPr>
                <a:spLocks noChangeArrowheads="1"/>
              </p:cNvSpPr>
              <p:nvPr/>
            </p:nvSpPr>
            <p:spPr bwMode="auto">
              <a:xfrm rot="5400000">
                <a:off x="614"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6" name="AutoShape 50"/>
              <p:cNvSpPr>
                <a:spLocks noChangeArrowheads="1"/>
              </p:cNvSpPr>
              <p:nvPr/>
            </p:nvSpPr>
            <p:spPr bwMode="auto">
              <a:xfrm rot="5400000">
                <a:off x="518" y="794"/>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7" name="AutoShape 51"/>
              <p:cNvSpPr>
                <a:spLocks noChangeArrowheads="1"/>
              </p:cNvSpPr>
              <p:nvPr/>
            </p:nvSpPr>
            <p:spPr bwMode="auto">
              <a:xfrm rot="5400000">
                <a:off x="1383" y="795"/>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8" name="AutoShape 52"/>
              <p:cNvSpPr>
                <a:spLocks noChangeArrowheads="1"/>
              </p:cNvSpPr>
              <p:nvPr/>
            </p:nvSpPr>
            <p:spPr bwMode="auto">
              <a:xfrm rot="5400000">
                <a:off x="1479" y="795"/>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9" name="AutoShape 53"/>
              <p:cNvSpPr>
                <a:spLocks noChangeArrowheads="1"/>
              </p:cNvSpPr>
              <p:nvPr/>
            </p:nvSpPr>
            <p:spPr bwMode="auto">
              <a:xfrm rot="5400000">
                <a:off x="1575" y="795"/>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0" name="AutoShape 54"/>
              <p:cNvSpPr>
                <a:spLocks noChangeArrowheads="1"/>
              </p:cNvSpPr>
              <p:nvPr/>
            </p:nvSpPr>
            <p:spPr bwMode="auto">
              <a:xfrm rot="5400000">
                <a:off x="1286"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1" name="AutoShape 55"/>
              <p:cNvSpPr>
                <a:spLocks noChangeArrowheads="1"/>
              </p:cNvSpPr>
              <p:nvPr/>
            </p:nvSpPr>
            <p:spPr bwMode="auto">
              <a:xfrm rot="5400000">
                <a:off x="1190"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2" name="AutoShape 56"/>
              <p:cNvSpPr>
                <a:spLocks noChangeArrowheads="1"/>
              </p:cNvSpPr>
              <p:nvPr/>
            </p:nvSpPr>
            <p:spPr bwMode="auto">
              <a:xfrm rot="5400000">
                <a:off x="1094"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3" name="AutoShape 57"/>
              <p:cNvSpPr>
                <a:spLocks noChangeArrowheads="1"/>
              </p:cNvSpPr>
              <p:nvPr/>
            </p:nvSpPr>
            <p:spPr bwMode="auto">
              <a:xfrm rot="5400000">
                <a:off x="998"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4" name="AutoShape 58"/>
              <p:cNvSpPr>
                <a:spLocks noChangeArrowheads="1"/>
              </p:cNvSpPr>
              <p:nvPr/>
            </p:nvSpPr>
            <p:spPr bwMode="auto">
              <a:xfrm rot="5400000">
                <a:off x="903" y="886"/>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5" name="AutoShape 59"/>
              <p:cNvSpPr>
                <a:spLocks noChangeArrowheads="1"/>
              </p:cNvSpPr>
              <p:nvPr/>
            </p:nvSpPr>
            <p:spPr bwMode="auto">
              <a:xfrm rot="5400000">
                <a:off x="806"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6" name="AutoShape 60"/>
              <p:cNvSpPr>
                <a:spLocks noChangeArrowheads="1"/>
              </p:cNvSpPr>
              <p:nvPr/>
            </p:nvSpPr>
            <p:spPr bwMode="auto">
              <a:xfrm rot="5400000">
                <a:off x="710"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7" name="AutoShape 61"/>
              <p:cNvSpPr>
                <a:spLocks noChangeArrowheads="1"/>
              </p:cNvSpPr>
              <p:nvPr/>
            </p:nvSpPr>
            <p:spPr bwMode="auto">
              <a:xfrm rot="5400000">
                <a:off x="614" y="88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8" name="AutoShape 62"/>
              <p:cNvSpPr>
                <a:spLocks noChangeArrowheads="1"/>
              </p:cNvSpPr>
              <p:nvPr/>
            </p:nvSpPr>
            <p:spPr bwMode="auto">
              <a:xfrm rot="5400000">
                <a:off x="512" y="885"/>
                <a:ext cx="38" cy="39"/>
              </a:xfrm>
              <a:prstGeom prst="octagon">
                <a:avLst>
                  <a:gd name="adj" fmla="val 29287"/>
                </a:avLst>
              </a:prstGeom>
              <a:solidFill>
                <a:srgbClr val="0000FF"/>
              </a:solidFill>
              <a:ln w="381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9" name="AutoShape 63"/>
              <p:cNvSpPr>
                <a:spLocks noChangeArrowheads="1"/>
              </p:cNvSpPr>
              <p:nvPr/>
            </p:nvSpPr>
            <p:spPr bwMode="auto">
              <a:xfrm rot="5400000">
                <a:off x="1383" y="886"/>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0" name="AutoShape 64"/>
              <p:cNvSpPr>
                <a:spLocks noChangeArrowheads="1"/>
              </p:cNvSpPr>
              <p:nvPr/>
            </p:nvSpPr>
            <p:spPr bwMode="auto">
              <a:xfrm rot="5400000">
                <a:off x="1479" y="886"/>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1" name="AutoShape 65"/>
              <p:cNvSpPr>
                <a:spLocks noChangeArrowheads="1"/>
              </p:cNvSpPr>
              <p:nvPr/>
            </p:nvSpPr>
            <p:spPr bwMode="auto">
              <a:xfrm rot="5400000">
                <a:off x="1575" y="886"/>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2" name="AutoShape 66"/>
              <p:cNvSpPr>
                <a:spLocks noChangeArrowheads="1"/>
              </p:cNvSpPr>
              <p:nvPr/>
            </p:nvSpPr>
            <p:spPr bwMode="auto">
              <a:xfrm rot="5400000">
                <a:off x="1286"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3" name="AutoShape 67"/>
              <p:cNvSpPr>
                <a:spLocks noChangeArrowheads="1"/>
              </p:cNvSpPr>
              <p:nvPr/>
            </p:nvSpPr>
            <p:spPr bwMode="auto">
              <a:xfrm rot="5400000">
                <a:off x="1190"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4" name="AutoShape 68"/>
              <p:cNvSpPr>
                <a:spLocks noChangeArrowheads="1"/>
              </p:cNvSpPr>
              <p:nvPr/>
            </p:nvSpPr>
            <p:spPr bwMode="auto">
              <a:xfrm rot="5400000">
                <a:off x="1094"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5" name="AutoShape 69"/>
              <p:cNvSpPr>
                <a:spLocks noChangeArrowheads="1"/>
              </p:cNvSpPr>
              <p:nvPr/>
            </p:nvSpPr>
            <p:spPr bwMode="auto">
              <a:xfrm rot="5400000">
                <a:off x="998"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6" name="AutoShape 70"/>
              <p:cNvSpPr>
                <a:spLocks noChangeArrowheads="1"/>
              </p:cNvSpPr>
              <p:nvPr/>
            </p:nvSpPr>
            <p:spPr bwMode="auto">
              <a:xfrm rot="5400000">
                <a:off x="903" y="978"/>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7" name="AutoShape 71"/>
              <p:cNvSpPr>
                <a:spLocks noChangeArrowheads="1"/>
              </p:cNvSpPr>
              <p:nvPr/>
            </p:nvSpPr>
            <p:spPr bwMode="auto">
              <a:xfrm rot="5400000">
                <a:off x="806"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8" name="AutoShape 72"/>
              <p:cNvSpPr>
                <a:spLocks noChangeArrowheads="1"/>
              </p:cNvSpPr>
              <p:nvPr/>
            </p:nvSpPr>
            <p:spPr bwMode="auto">
              <a:xfrm rot="5400000">
                <a:off x="710"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9" name="AutoShape 73"/>
              <p:cNvSpPr>
                <a:spLocks noChangeArrowheads="1"/>
              </p:cNvSpPr>
              <p:nvPr/>
            </p:nvSpPr>
            <p:spPr bwMode="auto">
              <a:xfrm rot="5400000">
                <a:off x="614" y="977"/>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0" name="AutoShape 74"/>
              <p:cNvSpPr>
                <a:spLocks noChangeArrowheads="1"/>
              </p:cNvSpPr>
              <p:nvPr/>
            </p:nvSpPr>
            <p:spPr bwMode="auto">
              <a:xfrm rot="5400000">
                <a:off x="518" y="977"/>
                <a:ext cx="38" cy="39"/>
              </a:xfrm>
              <a:prstGeom prst="octagon">
                <a:avLst>
                  <a:gd name="adj" fmla="val 29287"/>
                </a:avLst>
              </a:prstGeom>
              <a:solidFill>
                <a:schemeClr val="tx1">
                  <a:lumMod val="50000"/>
                  <a:lumOff val="50000"/>
                </a:schemeClr>
              </a:solidFill>
              <a:ln w="381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1" name="AutoShape 75"/>
              <p:cNvSpPr>
                <a:spLocks noChangeArrowheads="1"/>
              </p:cNvSpPr>
              <p:nvPr/>
            </p:nvSpPr>
            <p:spPr bwMode="auto">
              <a:xfrm rot="5400000">
                <a:off x="1383" y="978"/>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2" name="AutoShape 76"/>
              <p:cNvSpPr>
                <a:spLocks noChangeArrowheads="1"/>
              </p:cNvSpPr>
              <p:nvPr/>
            </p:nvSpPr>
            <p:spPr bwMode="auto">
              <a:xfrm rot="5400000">
                <a:off x="1479" y="978"/>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3" name="AutoShape 77"/>
              <p:cNvSpPr>
                <a:spLocks noChangeArrowheads="1"/>
              </p:cNvSpPr>
              <p:nvPr/>
            </p:nvSpPr>
            <p:spPr bwMode="auto">
              <a:xfrm rot="5400000">
                <a:off x="1575" y="978"/>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4" name="AutoShape 78"/>
              <p:cNvSpPr>
                <a:spLocks noChangeAspect="1" noChangeArrowheads="1"/>
              </p:cNvSpPr>
              <p:nvPr/>
            </p:nvSpPr>
            <p:spPr bwMode="auto">
              <a:xfrm>
                <a:off x="495" y="276"/>
                <a:ext cx="77" cy="74"/>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5" name="AutoShape 79"/>
              <p:cNvSpPr>
                <a:spLocks noChangeAspect="1" noChangeArrowheads="1"/>
              </p:cNvSpPr>
              <p:nvPr/>
            </p:nvSpPr>
            <p:spPr bwMode="auto">
              <a:xfrm>
                <a:off x="1503" y="276"/>
                <a:ext cx="77" cy="74"/>
              </a:xfrm>
              <a:prstGeom prst="octagon">
                <a:avLst>
                  <a:gd name="adj" fmla="val 29287"/>
                </a:avLst>
              </a:prstGeom>
              <a:solidFill>
                <a:srgbClr val="000000"/>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6" name="AutoShape 80"/>
              <p:cNvSpPr>
                <a:spLocks noChangeArrowheads="1"/>
              </p:cNvSpPr>
              <p:nvPr/>
            </p:nvSpPr>
            <p:spPr bwMode="auto">
              <a:xfrm rot="2714443">
                <a:off x="965" y="205"/>
                <a:ext cx="208" cy="218"/>
              </a:xfrm>
              <a:prstGeom prst="plus">
                <a:avLst>
                  <a:gd name="adj" fmla="val 45236"/>
                </a:avLst>
              </a:prstGeom>
              <a:solidFill>
                <a:schemeClr val="tx1"/>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7" name="AutoShape 81"/>
              <p:cNvSpPr>
                <a:spLocks noChangeAspect="1" noChangeArrowheads="1"/>
              </p:cNvSpPr>
              <p:nvPr/>
            </p:nvSpPr>
            <p:spPr bwMode="auto">
              <a:xfrm>
                <a:off x="1028" y="482"/>
                <a:ext cx="77" cy="74"/>
              </a:xfrm>
              <a:prstGeom prst="octagon">
                <a:avLst>
                  <a:gd name="adj" fmla="val 29287"/>
                </a:avLst>
              </a:prstGeom>
              <a:solidFill>
                <a:srgbClr val="000000"/>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8" name="Oval 82"/>
              <p:cNvSpPr>
                <a:spLocks noChangeAspect="1" noChangeArrowheads="1"/>
              </p:cNvSpPr>
              <p:nvPr/>
            </p:nvSpPr>
            <p:spPr bwMode="auto">
              <a:xfrm>
                <a:off x="1060" y="305"/>
                <a:ext cx="18" cy="18"/>
              </a:xfrm>
              <a:prstGeom prst="ellipse">
                <a:avLst/>
              </a:prstGeom>
              <a:solidFill>
                <a:schemeClr val="tx1"/>
              </a:solidFill>
              <a:ln w="9525">
                <a:solidFill>
                  <a:schemeClr val="tx1"/>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659" name="AutoShape 83"/>
              <p:cNvCxnSpPr>
                <a:cxnSpLocks noChangeShapeType="1"/>
                <a:stCxn id="658" idx="4"/>
              </p:cNvCxnSpPr>
              <p:nvPr/>
            </p:nvCxnSpPr>
            <p:spPr bwMode="auto">
              <a:xfrm flipH="1">
                <a:off x="1066" y="323"/>
                <a:ext cx="3" cy="159"/>
              </a:xfrm>
              <a:prstGeom prst="straightConnector1">
                <a:avLst/>
              </a:prstGeom>
              <a:noFill/>
              <a:ln w="9525">
                <a:solidFill>
                  <a:schemeClr val="tx1"/>
                </a:solidFill>
                <a:round/>
                <a:headEnd/>
                <a:tailEnd/>
              </a:ln>
            </p:spPr>
          </p:cxnSp>
          <p:cxnSp>
            <p:nvCxnSpPr>
              <p:cNvPr id="660" name="AutoShape 84"/>
              <p:cNvCxnSpPr>
                <a:cxnSpLocks noChangeShapeType="1"/>
                <a:stCxn id="657" idx="2"/>
                <a:endCxn id="605" idx="0"/>
              </p:cNvCxnSpPr>
              <p:nvPr/>
            </p:nvCxnSpPr>
            <p:spPr bwMode="auto">
              <a:xfrm>
                <a:off x="1067" y="568"/>
                <a:ext cx="3" cy="78"/>
              </a:xfrm>
              <a:prstGeom prst="straightConnector1">
                <a:avLst/>
              </a:prstGeom>
              <a:noFill/>
              <a:ln w="9525">
                <a:solidFill>
                  <a:schemeClr val="tx1"/>
                </a:solidFill>
                <a:round/>
                <a:headEnd/>
                <a:tailEnd/>
              </a:ln>
            </p:spPr>
          </p:cxnSp>
          <p:sp>
            <p:nvSpPr>
              <p:cNvPr id="661" name="Oval 85"/>
              <p:cNvSpPr>
                <a:spLocks noChangeAspect="1" noChangeArrowheads="1"/>
              </p:cNvSpPr>
              <p:nvPr/>
            </p:nvSpPr>
            <p:spPr bwMode="auto">
              <a:xfrm>
                <a:off x="1064" y="1382"/>
                <a:ext cx="5" cy="5"/>
              </a:xfrm>
              <a:prstGeom prst="ellipse">
                <a:avLst/>
              </a:prstGeom>
              <a:solidFill>
                <a:schemeClr val="tx1"/>
              </a:solidFill>
              <a:ln w="9525">
                <a:solidFill>
                  <a:srgbClr val="B2B2B2"/>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2" name="Rectangle 86"/>
              <p:cNvSpPr>
                <a:spLocks noChangeArrowheads="1"/>
              </p:cNvSpPr>
              <p:nvPr/>
            </p:nvSpPr>
            <p:spPr bwMode="auto">
              <a:xfrm>
                <a:off x="473" y="1203"/>
                <a:ext cx="1200" cy="413"/>
              </a:xfrm>
              <a:prstGeom prst="rect">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3" name="AutoShape 87"/>
              <p:cNvSpPr>
                <a:spLocks noChangeArrowheads="1"/>
              </p:cNvSpPr>
              <p:nvPr/>
            </p:nvSpPr>
            <p:spPr bwMode="auto">
              <a:xfrm rot="5400000">
                <a:off x="1289"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4" name="AutoShape 88"/>
              <p:cNvSpPr>
                <a:spLocks noChangeArrowheads="1"/>
              </p:cNvSpPr>
              <p:nvPr/>
            </p:nvSpPr>
            <p:spPr bwMode="auto">
              <a:xfrm rot="5400000">
                <a:off x="1193"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5" name="AutoShape 89"/>
              <p:cNvSpPr>
                <a:spLocks noChangeArrowheads="1"/>
              </p:cNvSpPr>
              <p:nvPr/>
            </p:nvSpPr>
            <p:spPr bwMode="auto">
              <a:xfrm rot="5400000">
                <a:off x="1097"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6" name="AutoShape 90"/>
              <p:cNvSpPr>
                <a:spLocks noChangeArrowheads="1"/>
              </p:cNvSpPr>
              <p:nvPr/>
            </p:nvSpPr>
            <p:spPr bwMode="auto">
              <a:xfrm rot="5400000">
                <a:off x="1001"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7" name="AutoShape 91"/>
              <p:cNvSpPr>
                <a:spLocks noChangeArrowheads="1"/>
              </p:cNvSpPr>
              <p:nvPr/>
            </p:nvSpPr>
            <p:spPr bwMode="auto">
              <a:xfrm rot="5400000">
                <a:off x="906" y="1248"/>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8" name="AutoShape 92"/>
              <p:cNvSpPr>
                <a:spLocks noChangeArrowheads="1"/>
              </p:cNvSpPr>
              <p:nvPr/>
            </p:nvSpPr>
            <p:spPr bwMode="auto">
              <a:xfrm rot="5400000">
                <a:off x="809"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9" name="AutoShape 93"/>
              <p:cNvSpPr>
                <a:spLocks noChangeArrowheads="1"/>
              </p:cNvSpPr>
              <p:nvPr/>
            </p:nvSpPr>
            <p:spPr bwMode="auto">
              <a:xfrm rot="5400000">
                <a:off x="713"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0" name="AutoShape 94"/>
              <p:cNvSpPr>
                <a:spLocks noChangeArrowheads="1"/>
              </p:cNvSpPr>
              <p:nvPr/>
            </p:nvSpPr>
            <p:spPr bwMode="auto">
              <a:xfrm rot="5400000">
                <a:off x="617" y="1247"/>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1" name="AutoShape 95"/>
              <p:cNvSpPr>
                <a:spLocks noChangeArrowheads="1"/>
              </p:cNvSpPr>
              <p:nvPr/>
            </p:nvSpPr>
            <p:spPr bwMode="auto">
              <a:xfrm rot="5400000">
                <a:off x="521" y="1247"/>
                <a:ext cx="37" cy="39"/>
              </a:xfrm>
              <a:prstGeom prst="octagon">
                <a:avLst>
                  <a:gd name="adj" fmla="val 29287"/>
                </a:avLst>
              </a:prstGeom>
              <a:solidFill>
                <a:schemeClr val="tx1">
                  <a:lumMod val="50000"/>
                  <a:lumOff val="50000"/>
                </a:schemeClr>
              </a:solidFill>
              <a:ln w="381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2" name="AutoShape 96"/>
              <p:cNvSpPr>
                <a:spLocks noChangeArrowheads="1"/>
              </p:cNvSpPr>
              <p:nvPr/>
            </p:nvSpPr>
            <p:spPr bwMode="auto">
              <a:xfrm rot="5400000">
                <a:off x="1386" y="1248"/>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3" name="AutoShape 97"/>
              <p:cNvSpPr>
                <a:spLocks noChangeArrowheads="1"/>
              </p:cNvSpPr>
              <p:nvPr/>
            </p:nvSpPr>
            <p:spPr bwMode="auto">
              <a:xfrm rot="5400000">
                <a:off x="1482" y="1248"/>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4" name="AutoShape 98"/>
              <p:cNvSpPr>
                <a:spLocks noChangeArrowheads="1"/>
              </p:cNvSpPr>
              <p:nvPr/>
            </p:nvSpPr>
            <p:spPr bwMode="auto">
              <a:xfrm rot="5400000">
                <a:off x="1578" y="1248"/>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5" name="AutoShape 99"/>
              <p:cNvSpPr>
                <a:spLocks noChangeArrowheads="1"/>
              </p:cNvSpPr>
              <p:nvPr/>
            </p:nvSpPr>
            <p:spPr bwMode="auto">
              <a:xfrm rot="5400000">
                <a:off x="1289"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6" name="AutoShape 100"/>
              <p:cNvSpPr>
                <a:spLocks noChangeArrowheads="1"/>
              </p:cNvSpPr>
              <p:nvPr/>
            </p:nvSpPr>
            <p:spPr bwMode="auto">
              <a:xfrm rot="5400000">
                <a:off x="1193"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7" name="AutoShape 101"/>
              <p:cNvSpPr>
                <a:spLocks noChangeArrowheads="1"/>
              </p:cNvSpPr>
              <p:nvPr/>
            </p:nvSpPr>
            <p:spPr bwMode="auto">
              <a:xfrm rot="5400000">
                <a:off x="1097"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8" name="AutoShape 102"/>
              <p:cNvSpPr>
                <a:spLocks noChangeArrowheads="1"/>
              </p:cNvSpPr>
              <p:nvPr/>
            </p:nvSpPr>
            <p:spPr bwMode="auto">
              <a:xfrm rot="5400000">
                <a:off x="1001"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9" name="AutoShape 103"/>
              <p:cNvSpPr>
                <a:spLocks noChangeArrowheads="1"/>
              </p:cNvSpPr>
              <p:nvPr/>
            </p:nvSpPr>
            <p:spPr bwMode="auto">
              <a:xfrm rot="5400000">
                <a:off x="906" y="1340"/>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0" name="AutoShape 104"/>
              <p:cNvSpPr>
                <a:spLocks noChangeArrowheads="1"/>
              </p:cNvSpPr>
              <p:nvPr/>
            </p:nvSpPr>
            <p:spPr bwMode="auto">
              <a:xfrm rot="5400000">
                <a:off x="809"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1" name="AutoShape 105"/>
              <p:cNvSpPr>
                <a:spLocks noChangeArrowheads="1"/>
              </p:cNvSpPr>
              <p:nvPr/>
            </p:nvSpPr>
            <p:spPr bwMode="auto">
              <a:xfrm rot="5400000">
                <a:off x="713"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2" name="AutoShape 106"/>
              <p:cNvSpPr>
                <a:spLocks noChangeArrowheads="1"/>
              </p:cNvSpPr>
              <p:nvPr/>
            </p:nvSpPr>
            <p:spPr bwMode="auto">
              <a:xfrm rot="5400000">
                <a:off x="617" y="1339"/>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3" name="AutoShape 107"/>
              <p:cNvSpPr>
                <a:spLocks noChangeArrowheads="1"/>
              </p:cNvSpPr>
              <p:nvPr/>
            </p:nvSpPr>
            <p:spPr bwMode="auto">
              <a:xfrm rot="5400000">
                <a:off x="521" y="1339"/>
                <a:ext cx="37" cy="39"/>
              </a:xfrm>
              <a:prstGeom prst="octagon">
                <a:avLst>
                  <a:gd name="adj" fmla="val 29287"/>
                </a:avLst>
              </a:prstGeom>
              <a:solidFill>
                <a:srgbClr val="0000FF"/>
              </a:solidFill>
              <a:ln w="381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4" name="AutoShape 108"/>
              <p:cNvSpPr>
                <a:spLocks noChangeArrowheads="1"/>
              </p:cNvSpPr>
              <p:nvPr/>
            </p:nvSpPr>
            <p:spPr bwMode="auto">
              <a:xfrm rot="5400000">
                <a:off x="1386" y="1340"/>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5" name="AutoShape 109"/>
              <p:cNvSpPr>
                <a:spLocks noChangeArrowheads="1"/>
              </p:cNvSpPr>
              <p:nvPr/>
            </p:nvSpPr>
            <p:spPr bwMode="auto">
              <a:xfrm rot="5400000">
                <a:off x="1482" y="1340"/>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6" name="AutoShape 110"/>
              <p:cNvSpPr>
                <a:spLocks noChangeArrowheads="1"/>
              </p:cNvSpPr>
              <p:nvPr/>
            </p:nvSpPr>
            <p:spPr bwMode="auto">
              <a:xfrm rot="5400000">
                <a:off x="1578" y="1340"/>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7" name="AutoShape 111"/>
              <p:cNvSpPr>
                <a:spLocks noChangeArrowheads="1"/>
              </p:cNvSpPr>
              <p:nvPr/>
            </p:nvSpPr>
            <p:spPr bwMode="auto">
              <a:xfrm rot="5400000">
                <a:off x="1289"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8" name="AutoShape 112"/>
              <p:cNvSpPr>
                <a:spLocks noChangeArrowheads="1"/>
              </p:cNvSpPr>
              <p:nvPr/>
            </p:nvSpPr>
            <p:spPr bwMode="auto">
              <a:xfrm rot="5400000">
                <a:off x="1193"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9" name="AutoShape 113"/>
              <p:cNvSpPr>
                <a:spLocks noChangeArrowheads="1"/>
              </p:cNvSpPr>
              <p:nvPr/>
            </p:nvSpPr>
            <p:spPr bwMode="auto">
              <a:xfrm rot="5400000">
                <a:off x="1097"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0" name="AutoShape 114"/>
              <p:cNvSpPr>
                <a:spLocks noChangeArrowheads="1"/>
              </p:cNvSpPr>
              <p:nvPr/>
            </p:nvSpPr>
            <p:spPr bwMode="auto">
              <a:xfrm rot="5400000">
                <a:off x="1001"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1" name="AutoShape 115"/>
              <p:cNvSpPr>
                <a:spLocks noChangeArrowheads="1"/>
              </p:cNvSpPr>
              <p:nvPr/>
            </p:nvSpPr>
            <p:spPr bwMode="auto">
              <a:xfrm rot="5400000">
                <a:off x="906" y="143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2" name="AutoShape 116"/>
              <p:cNvSpPr>
                <a:spLocks noChangeArrowheads="1"/>
              </p:cNvSpPr>
              <p:nvPr/>
            </p:nvSpPr>
            <p:spPr bwMode="auto">
              <a:xfrm rot="5400000">
                <a:off x="809"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3" name="AutoShape 117"/>
              <p:cNvSpPr>
                <a:spLocks noChangeArrowheads="1"/>
              </p:cNvSpPr>
              <p:nvPr/>
            </p:nvSpPr>
            <p:spPr bwMode="auto">
              <a:xfrm rot="5400000">
                <a:off x="713"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4" name="AutoShape 118"/>
              <p:cNvSpPr>
                <a:spLocks noChangeArrowheads="1"/>
              </p:cNvSpPr>
              <p:nvPr/>
            </p:nvSpPr>
            <p:spPr bwMode="auto">
              <a:xfrm rot="5400000">
                <a:off x="617" y="1430"/>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5" name="AutoShape 119"/>
              <p:cNvSpPr>
                <a:spLocks noChangeArrowheads="1"/>
              </p:cNvSpPr>
              <p:nvPr/>
            </p:nvSpPr>
            <p:spPr bwMode="auto">
              <a:xfrm rot="5400000">
                <a:off x="521" y="1430"/>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6" name="AutoShape 120"/>
              <p:cNvSpPr>
                <a:spLocks noChangeArrowheads="1"/>
              </p:cNvSpPr>
              <p:nvPr/>
            </p:nvSpPr>
            <p:spPr bwMode="auto">
              <a:xfrm rot="5400000">
                <a:off x="1386" y="143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7" name="AutoShape 121"/>
              <p:cNvSpPr>
                <a:spLocks noChangeArrowheads="1"/>
              </p:cNvSpPr>
              <p:nvPr/>
            </p:nvSpPr>
            <p:spPr bwMode="auto">
              <a:xfrm rot="5400000">
                <a:off x="1482" y="143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8" name="AutoShape 122"/>
              <p:cNvSpPr>
                <a:spLocks noChangeArrowheads="1"/>
              </p:cNvSpPr>
              <p:nvPr/>
            </p:nvSpPr>
            <p:spPr bwMode="auto">
              <a:xfrm rot="5400000">
                <a:off x="1578" y="143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9" name="AutoShape 123"/>
              <p:cNvSpPr>
                <a:spLocks noChangeArrowheads="1"/>
              </p:cNvSpPr>
              <p:nvPr/>
            </p:nvSpPr>
            <p:spPr bwMode="auto">
              <a:xfrm rot="5400000">
                <a:off x="1289"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0" name="AutoShape 124"/>
              <p:cNvSpPr>
                <a:spLocks noChangeArrowheads="1"/>
              </p:cNvSpPr>
              <p:nvPr/>
            </p:nvSpPr>
            <p:spPr bwMode="auto">
              <a:xfrm rot="5400000">
                <a:off x="1193"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1" name="AutoShape 125"/>
              <p:cNvSpPr>
                <a:spLocks noChangeArrowheads="1"/>
              </p:cNvSpPr>
              <p:nvPr/>
            </p:nvSpPr>
            <p:spPr bwMode="auto">
              <a:xfrm rot="5400000">
                <a:off x="1097"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2" name="AutoShape 126"/>
              <p:cNvSpPr>
                <a:spLocks noChangeArrowheads="1"/>
              </p:cNvSpPr>
              <p:nvPr/>
            </p:nvSpPr>
            <p:spPr bwMode="auto">
              <a:xfrm rot="5400000">
                <a:off x="1001"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3" name="AutoShape 127"/>
              <p:cNvSpPr>
                <a:spLocks noChangeArrowheads="1"/>
              </p:cNvSpPr>
              <p:nvPr/>
            </p:nvSpPr>
            <p:spPr bwMode="auto">
              <a:xfrm rot="5400000">
                <a:off x="906" y="1523"/>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4" name="AutoShape 128"/>
              <p:cNvSpPr>
                <a:spLocks noChangeArrowheads="1"/>
              </p:cNvSpPr>
              <p:nvPr/>
            </p:nvSpPr>
            <p:spPr bwMode="auto">
              <a:xfrm rot="5400000">
                <a:off x="809"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5" name="AutoShape 129"/>
              <p:cNvSpPr>
                <a:spLocks noChangeArrowheads="1"/>
              </p:cNvSpPr>
              <p:nvPr/>
            </p:nvSpPr>
            <p:spPr bwMode="auto">
              <a:xfrm rot="5400000">
                <a:off x="713"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6" name="AutoShape 130"/>
              <p:cNvSpPr>
                <a:spLocks noChangeArrowheads="1"/>
              </p:cNvSpPr>
              <p:nvPr/>
            </p:nvSpPr>
            <p:spPr bwMode="auto">
              <a:xfrm rot="5400000">
                <a:off x="617"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7" name="AutoShape 131"/>
              <p:cNvSpPr>
                <a:spLocks noChangeArrowheads="1"/>
              </p:cNvSpPr>
              <p:nvPr/>
            </p:nvSpPr>
            <p:spPr bwMode="auto">
              <a:xfrm rot="5400000">
                <a:off x="521"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8" name="AutoShape 132"/>
              <p:cNvSpPr>
                <a:spLocks noChangeArrowheads="1"/>
              </p:cNvSpPr>
              <p:nvPr/>
            </p:nvSpPr>
            <p:spPr bwMode="auto">
              <a:xfrm rot="5400000">
                <a:off x="1386" y="1523"/>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9" name="AutoShape 133"/>
              <p:cNvSpPr>
                <a:spLocks noChangeArrowheads="1"/>
              </p:cNvSpPr>
              <p:nvPr/>
            </p:nvSpPr>
            <p:spPr bwMode="auto">
              <a:xfrm rot="5400000">
                <a:off x="1482" y="1523"/>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10" name="AutoShape 134"/>
              <p:cNvSpPr>
                <a:spLocks noChangeArrowheads="1"/>
              </p:cNvSpPr>
              <p:nvPr/>
            </p:nvSpPr>
            <p:spPr bwMode="auto">
              <a:xfrm rot="5400000">
                <a:off x="1578" y="1523"/>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711" name="AutoShape 135"/>
              <p:cNvCxnSpPr>
                <a:cxnSpLocks noChangeShapeType="1"/>
                <a:stCxn id="650" idx="2"/>
                <a:endCxn id="671" idx="2"/>
              </p:cNvCxnSpPr>
              <p:nvPr/>
            </p:nvCxnSpPr>
            <p:spPr bwMode="auto">
              <a:xfrm>
                <a:off x="537" y="1029"/>
                <a:ext cx="4" cy="208"/>
              </a:xfrm>
              <a:prstGeom prst="straightConnector1">
                <a:avLst/>
              </a:prstGeom>
              <a:noFill/>
              <a:ln w="12700">
                <a:solidFill>
                  <a:schemeClr val="tx1">
                    <a:lumMod val="50000"/>
                    <a:lumOff val="50000"/>
                  </a:schemeClr>
                </a:solidFill>
                <a:miter lim="800000"/>
                <a:headEnd/>
                <a:tailEnd type="triangle" w="med" len="med"/>
              </a:ln>
              <a:effectLst>
                <a:outerShdw blurRad="25400" dist="12700" dir="2700000" sx="99000" sy="99000" algn="tl" rotWithShape="0">
                  <a:prstClr val="black">
                    <a:alpha val="60000"/>
                  </a:prstClr>
                </a:outerShdw>
              </a:effectLst>
            </p:spPr>
          </p:cxnSp>
          <p:cxnSp>
            <p:nvCxnSpPr>
              <p:cNvPr id="712" name="AutoShape 136"/>
              <p:cNvCxnSpPr>
                <a:cxnSpLocks noChangeShapeType="1"/>
                <a:stCxn id="649" idx="2"/>
                <a:endCxn id="670" idx="2"/>
              </p:cNvCxnSpPr>
              <p:nvPr/>
            </p:nvCxnSpPr>
            <p:spPr bwMode="auto">
              <a:xfrm>
                <a:off x="633" y="1029"/>
                <a:ext cx="4" cy="208"/>
              </a:xfrm>
              <a:prstGeom prst="straightConnector1">
                <a:avLst/>
              </a:prstGeom>
              <a:noFill/>
              <a:ln w="9525">
                <a:solidFill>
                  <a:schemeClr val="tx1"/>
                </a:solidFill>
                <a:round/>
                <a:headEnd/>
                <a:tailEnd type="triangle" w="med" len="med"/>
              </a:ln>
            </p:spPr>
          </p:cxnSp>
          <p:cxnSp>
            <p:nvCxnSpPr>
              <p:cNvPr id="713" name="AutoShape 137"/>
              <p:cNvCxnSpPr>
                <a:cxnSpLocks noChangeShapeType="1"/>
                <a:stCxn id="648" idx="2"/>
                <a:endCxn id="669" idx="2"/>
              </p:cNvCxnSpPr>
              <p:nvPr/>
            </p:nvCxnSpPr>
            <p:spPr bwMode="auto">
              <a:xfrm>
                <a:off x="729" y="1029"/>
                <a:ext cx="4" cy="208"/>
              </a:xfrm>
              <a:prstGeom prst="straightConnector1">
                <a:avLst/>
              </a:prstGeom>
              <a:noFill/>
              <a:ln w="9525">
                <a:solidFill>
                  <a:schemeClr val="tx1"/>
                </a:solidFill>
                <a:round/>
                <a:headEnd/>
                <a:tailEnd type="triangle" w="med" len="med"/>
              </a:ln>
            </p:spPr>
          </p:cxnSp>
          <p:cxnSp>
            <p:nvCxnSpPr>
              <p:cNvPr id="714" name="AutoShape 138"/>
              <p:cNvCxnSpPr>
                <a:cxnSpLocks noChangeShapeType="1"/>
                <a:stCxn id="647" idx="2"/>
                <a:endCxn id="668" idx="2"/>
              </p:cNvCxnSpPr>
              <p:nvPr/>
            </p:nvCxnSpPr>
            <p:spPr bwMode="auto">
              <a:xfrm>
                <a:off x="825" y="1029"/>
                <a:ext cx="4" cy="208"/>
              </a:xfrm>
              <a:prstGeom prst="straightConnector1">
                <a:avLst/>
              </a:prstGeom>
              <a:noFill/>
              <a:ln w="9525">
                <a:solidFill>
                  <a:schemeClr val="tx1"/>
                </a:solidFill>
                <a:round/>
                <a:headEnd/>
                <a:tailEnd type="triangle" w="med" len="med"/>
              </a:ln>
            </p:spPr>
          </p:cxnSp>
          <p:cxnSp>
            <p:nvCxnSpPr>
              <p:cNvPr id="715" name="AutoShape 139"/>
              <p:cNvCxnSpPr>
                <a:cxnSpLocks noChangeShapeType="1"/>
                <a:stCxn id="646" idx="2"/>
                <a:endCxn id="667" idx="2"/>
              </p:cNvCxnSpPr>
              <p:nvPr/>
            </p:nvCxnSpPr>
            <p:spPr bwMode="auto">
              <a:xfrm>
                <a:off x="922" y="1030"/>
                <a:ext cx="4" cy="208"/>
              </a:xfrm>
              <a:prstGeom prst="straightConnector1">
                <a:avLst/>
              </a:prstGeom>
              <a:noFill/>
              <a:ln w="9525">
                <a:solidFill>
                  <a:schemeClr val="tx1"/>
                </a:solidFill>
                <a:round/>
                <a:headEnd/>
                <a:tailEnd type="triangle" w="med" len="med"/>
              </a:ln>
            </p:spPr>
          </p:cxnSp>
          <p:cxnSp>
            <p:nvCxnSpPr>
              <p:cNvPr id="716" name="AutoShape 140"/>
              <p:cNvCxnSpPr>
                <a:cxnSpLocks noChangeShapeType="1"/>
                <a:stCxn id="645" idx="2"/>
                <a:endCxn id="666" idx="2"/>
              </p:cNvCxnSpPr>
              <p:nvPr/>
            </p:nvCxnSpPr>
            <p:spPr bwMode="auto">
              <a:xfrm>
                <a:off x="1017" y="1029"/>
                <a:ext cx="4" cy="208"/>
              </a:xfrm>
              <a:prstGeom prst="straightConnector1">
                <a:avLst/>
              </a:prstGeom>
              <a:noFill/>
              <a:ln w="9525">
                <a:solidFill>
                  <a:schemeClr val="tx1"/>
                </a:solidFill>
                <a:round/>
                <a:headEnd/>
                <a:tailEnd type="triangle" w="med" len="med"/>
              </a:ln>
            </p:spPr>
          </p:cxnSp>
          <p:cxnSp>
            <p:nvCxnSpPr>
              <p:cNvPr id="717" name="AutoShape 141"/>
              <p:cNvCxnSpPr>
                <a:cxnSpLocks noChangeShapeType="1"/>
                <a:stCxn id="644" idx="2"/>
                <a:endCxn id="665" idx="2"/>
              </p:cNvCxnSpPr>
              <p:nvPr/>
            </p:nvCxnSpPr>
            <p:spPr bwMode="auto">
              <a:xfrm>
                <a:off x="1113" y="1029"/>
                <a:ext cx="4" cy="208"/>
              </a:xfrm>
              <a:prstGeom prst="straightConnector1">
                <a:avLst/>
              </a:prstGeom>
              <a:noFill/>
              <a:ln w="9525">
                <a:solidFill>
                  <a:schemeClr val="tx1"/>
                </a:solidFill>
                <a:round/>
                <a:headEnd/>
                <a:tailEnd type="triangle" w="med" len="med"/>
              </a:ln>
            </p:spPr>
          </p:cxnSp>
          <p:cxnSp>
            <p:nvCxnSpPr>
              <p:cNvPr id="718" name="AutoShape 142"/>
              <p:cNvCxnSpPr>
                <a:cxnSpLocks noChangeShapeType="1"/>
                <a:stCxn id="643" idx="2"/>
                <a:endCxn id="664" idx="2"/>
              </p:cNvCxnSpPr>
              <p:nvPr/>
            </p:nvCxnSpPr>
            <p:spPr bwMode="auto">
              <a:xfrm>
                <a:off x="1209" y="1029"/>
                <a:ext cx="4" cy="208"/>
              </a:xfrm>
              <a:prstGeom prst="straightConnector1">
                <a:avLst/>
              </a:prstGeom>
              <a:noFill/>
              <a:ln w="9525">
                <a:solidFill>
                  <a:schemeClr val="tx1"/>
                </a:solidFill>
                <a:round/>
                <a:headEnd/>
                <a:tailEnd type="triangle" w="med" len="med"/>
              </a:ln>
            </p:spPr>
          </p:cxnSp>
          <p:cxnSp>
            <p:nvCxnSpPr>
              <p:cNvPr id="719" name="AutoShape 143"/>
              <p:cNvCxnSpPr>
                <a:cxnSpLocks noChangeShapeType="1"/>
                <a:stCxn id="642" idx="2"/>
                <a:endCxn id="663" idx="2"/>
              </p:cNvCxnSpPr>
              <p:nvPr/>
            </p:nvCxnSpPr>
            <p:spPr bwMode="auto">
              <a:xfrm>
                <a:off x="1305" y="1029"/>
                <a:ext cx="4" cy="208"/>
              </a:xfrm>
              <a:prstGeom prst="straightConnector1">
                <a:avLst/>
              </a:prstGeom>
              <a:noFill/>
              <a:ln w="9525">
                <a:solidFill>
                  <a:schemeClr val="tx1"/>
                </a:solidFill>
                <a:round/>
                <a:headEnd/>
                <a:tailEnd type="triangle" w="med" len="med"/>
              </a:ln>
            </p:spPr>
          </p:cxnSp>
          <p:cxnSp>
            <p:nvCxnSpPr>
              <p:cNvPr id="720" name="AutoShape 144"/>
              <p:cNvCxnSpPr>
                <a:cxnSpLocks noChangeShapeType="1"/>
                <a:stCxn id="651" idx="2"/>
                <a:endCxn id="672" idx="2"/>
              </p:cNvCxnSpPr>
              <p:nvPr/>
            </p:nvCxnSpPr>
            <p:spPr bwMode="auto">
              <a:xfrm>
                <a:off x="1402" y="1030"/>
                <a:ext cx="4" cy="208"/>
              </a:xfrm>
              <a:prstGeom prst="straightConnector1">
                <a:avLst/>
              </a:prstGeom>
              <a:noFill/>
              <a:ln w="9525">
                <a:solidFill>
                  <a:schemeClr val="tx1"/>
                </a:solidFill>
                <a:round/>
                <a:headEnd/>
                <a:tailEnd type="triangle" w="med" len="med"/>
              </a:ln>
            </p:spPr>
          </p:cxnSp>
          <p:cxnSp>
            <p:nvCxnSpPr>
              <p:cNvPr id="721" name="AutoShape 145"/>
              <p:cNvCxnSpPr>
                <a:cxnSpLocks noChangeShapeType="1"/>
                <a:stCxn id="652" idx="2"/>
                <a:endCxn id="673" idx="2"/>
              </p:cNvCxnSpPr>
              <p:nvPr/>
            </p:nvCxnSpPr>
            <p:spPr bwMode="auto">
              <a:xfrm>
                <a:off x="1498" y="1030"/>
                <a:ext cx="4" cy="208"/>
              </a:xfrm>
              <a:prstGeom prst="straightConnector1">
                <a:avLst/>
              </a:prstGeom>
              <a:noFill/>
              <a:ln w="9525">
                <a:solidFill>
                  <a:schemeClr val="tx1"/>
                </a:solidFill>
                <a:round/>
                <a:headEnd/>
                <a:tailEnd type="triangle" w="med" len="med"/>
              </a:ln>
            </p:spPr>
          </p:cxnSp>
          <p:cxnSp>
            <p:nvCxnSpPr>
              <p:cNvPr id="722" name="AutoShape 146"/>
              <p:cNvCxnSpPr>
                <a:cxnSpLocks noChangeShapeType="1"/>
                <a:stCxn id="653" idx="2"/>
                <a:endCxn id="674" idx="2"/>
              </p:cNvCxnSpPr>
              <p:nvPr/>
            </p:nvCxnSpPr>
            <p:spPr bwMode="auto">
              <a:xfrm>
                <a:off x="1594" y="1030"/>
                <a:ext cx="4" cy="208"/>
              </a:xfrm>
              <a:prstGeom prst="straightConnector1">
                <a:avLst/>
              </a:prstGeom>
              <a:noFill/>
              <a:ln w="9525">
                <a:solidFill>
                  <a:schemeClr val="tx1"/>
                </a:solidFill>
                <a:round/>
                <a:headEnd/>
                <a:tailEnd type="triangle" w="med" len="med"/>
              </a:ln>
            </p:spPr>
          </p:cxnSp>
          <p:cxnSp>
            <p:nvCxnSpPr>
              <p:cNvPr id="723" name="AutoShape 147"/>
              <p:cNvCxnSpPr>
                <a:cxnSpLocks noChangeShapeType="1"/>
                <a:stCxn id="638" idx="2"/>
                <a:endCxn id="683" idx="2"/>
              </p:cNvCxnSpPr>
              <p:nvPr/>
            </p:nvCxnSpPr>
            <p:spPr bwMode="auto">
              <a:xfrm rot="10800000" flipH="1" flipV="1">
                <a:off x="511" y="912"/>
                <a:ext cx="9" cy="454"/>
              </a:xfrm>
              <a:prstGeom prst="bentConnector3">
                <a:avLst>
                  <a:gd name="adj1" fmla="val -1688077"/>
                </a:avLst>
              </a:prstGeom>
              <a:noFill/>
              <a:ln w="12700">
                <a:solidFill>
                  <a:srgbClr val="0000FF"/>
                </a:solidFill>
                <a:miter lim="800000"/>
                <a:headEnd/>
                <a:tailEnd type="triangle" w="med" len="med"/>
              </a:ln>
              <a:effectLst>
                <a:outerShdw blurRad="25400" dist="12700" dir="2700000" sx="99000" sy="99000" algn="tl" rotWithShape="0">
                  <a:prstClr val="black">
                    <a:alpha val="60000"/>
                  </a:prstClr>
                </a:outerShdw>
              </a:effectLst>
            </p:spPr>
          </p:cxnSp>
          <p:cxnSp>
            <p:nvCxnSpPr>
              <p:cNvPr id="724" name="AutoShape 148"/>
              <p:cNvCxnSpPr>
                <a:cxnSpLocks noChangeShapeType="1"/>
                <a:stCxn id="626" idx="2"/>
                <a:endCxn id="695" idx="2"/>
              </p:cNvCxnSpPr>
              <p:nvPr/>
            </p:nvCxnSpPr>
            <p:spPr bwMode="auto">
              <a:xfrm rot="10800000" flipH="1" flipV="1">
                <a:off x="507" y="814"/>
                <a:ext cx="2" cy="637"/>
              </a:xfrm>
              <a:prstGeom prst="bentConnector3">
                <a:avLst>
                  <a:gd name="adj1" fmla="val -6250000"/>
                </a:avLst>
              </a:prstGeom>
              <a:noFill/>
              <a:ln w="9525">
                <a:solidFill>
                  <a:schemeClr val="tx1"/>
                </a:solidFill>
                <a:miter lim="800000"/>
                <a:headEnd/>
                <a:tailEnd type="triangle" w="med" len="med"/>
              </a:ln>
            </p:spPr>
          </p:cxnSp>
          <p:cxnSp>
            <p:nvCxnSpPr>
              <p:cNvPr id="725" name="AutoShape 149"/>
              <p:cNvCxnSpPr>
                <a:cxnSpLocks noChangeShapeType="1"/>
                <a:stCxn id="614" idx="2"/>
                <a:endCxn id="707" idx="2"/>
              </p:cNvCxnSpPr>
              <p:nvPr/>
            </p:nvCxnSpPr>
            <p:spPr bwMode="auto">
              <a:xfrm rot="10800000" flipH="1" flipV="1">
                <a:off x="507" y="722"/>
                <a:ext cx="2" cy="821"/>
              </a:xfrm>
              <a:prstGeom prst="bentConnector3">
                <a:avLst>
                  <a:gd name="adj1" fmla="val -8650005"/>
                </a:avLst>
              </a:prstGeom>
              <a:noFill/>
              <a:ln w="9525">
                <a:solidFill>
                  <a:schemeClr val="tx1"/>
                </a:solidFill>
                <a:miter lim="800000"/>
                <a:headEnd/>
                <a:tailEnd type="triangle" w="med" len="med"/>
              </a:ln>
            </p:spPr>
          </p:cxnSp>
          <p:cxnSp>
            <p:nvCxnSpPr>
              <p:cNvPr id="726" name="AutoShape 150"/>
              <p:cNvCxnSpPr>
                <a:cxnSpLocks noChangeShapeType="1"/>
                <a:stCxn id="641" idx="2"/>
                <a:endCxn id="686" idx="2"/>
              </p:cNvCxnSpPr>
              <p:nvPr/>
            </p:nvCxnSpPr>
            <p:spPr bwMode="auto">
              <a:xfrm>
                <a:off x="1626" y="907"/>
                <a:ext cx="4" cy="453"/>
              </a:xfrm>
              <a:prstGeom prst="bentConnector3">
                <a:avLst>
                  <a:gd name="adj1" fmla="val 2050000"/>
                </a:avLst>
              </a:prstGeom>
              <a:noFill/>
              <a:ln w="9525">
                <a:solidFill>
                  <a:schemeClr val="tx1"/>
                </a:solidFill>
                <a:miter lim="800000"/>
                <a:headEnd/>
                <a:tailEnd type="triangle" w="med" len="med"/>
              </a:ln>
            </p:spPr>
          </p:cxnSp>
          <p:cxnSp>
            <p:nvCxnSpPr>
              <p:cNvPr id="727" name="AutoShape 151"/>
              <p:cNvCxnSpPr>
                <a:cxnSpLocks noChangeShapeType="1"/>
                <a:stCxn id="629" idx="2"/>
                <a:endCxn id="698" idx="2"/>
              </p:cNvCxnSpPr>
              <p:nvPr/>
            </p:nvCxnSpPr>
            <p:spPr bwMode="auto">
              <a:xfrm>
                <a:off x="1627" y="815"/>
                <a:ext cx="2" cy="637"/>
              </a:xfrm>
              <a:prstGeom prst="bentConnector3">
                <a:avLst>
                  <a:gd name="adj1" fmla="val 6000000"/>
                </a:avLst>
              </a:prstGeom>
              <a:noFill/>
              <a:ln w="9525">
                <a:solidFill>
                  <a:schemeClr val="tx1"/>
                </a:solidFill>
                <a:miter lim="800000"/>
                <a:headEnd/>
                <a:tailEnd type="triangle" w="med" len="med"/>
              </a:ln>
            </p:spPr>
          </p:cxnSp>
          <p:cxnSp>
            <p:nvCxnSpPr>
              <p:cNvPr id="728" name="AutoShape 152"/>
              <p:cNvCxnSpPr>
                <a:cxnSpLocks noChangeShapeType="1"/>
                <a:stCxn id="617" idx="2"/>
                <a:endCxn id="710" idx="2"/>
              </p:cNvCxnSpPr>
              <p:nvPr/>
            </p:nvCxnSpPr>
            <p:spPr bwMode="auto">
              <a:xfrm>
                <a:off x="1627" y="723"/>
                <a:ext cx="2" cy="821"/>
              </a:xfrm>
              <a:prstGeom prst="bentConnector3">
                <a:avLst>
                  <a:gd name="adj1" fmla="val 7800000"/>
                </a:avLst>
              </a:prstGeom>
              <a:noFill/>
              <a:ln w="9525">
                <a:solidFill>
                  <a:schemeClr val="tx1"/>
                </a:solidFill>
                <a:miter lim="800000"/>
                <a:headEnd/>
                <a:tailEnd type="triangle" w="med" len="med"/>
              </a:ln>
            </p:spPr>
          </p:cxnSp>
          <p:cxnSp>
            <p:nvCxnSpPr>
              <p:cNvPr id="729" name="AutoShape 153"/>
              <p:cNvCxnSpPr>
                <a:cxnSpLocks noChangeShapeType="1"/>
                <a:stCxn id="613" idx="2"/>
                <a:endCxn id="706" idx="2"/>
              </p:cNvCxnSpPr>
              <p:nvPr/>
            </p:nvCxnSpPr>
            <p:spPr bwMode="auto">
              <a:xfrm rot="5400000" flipV="1">
                <a:off x="194" y="1132"/>
                <a:ext cx="882" cy="2"/>
              </a:xfrm>
              <a:prstGeom prst="bentConnector5">
                <a:avLst>
                  <a:gd name="adj1" fmla="val -7940"/>
                  <a:gd name="adj2" fmla="val -18150009"/>
                  <a:gd name="adj3" fmla="val 109069"/>
                </a:avLst>
              </a:prstGeom>
              <a:noFill/>
              <a:ln w="9525">
                <a:solidFill>
                  <a:schemeClr val="tx1"/>
                </a:solidFill>
                <a:miter lim="800000"/>
                <a:headEnd/>
                <a:tailEnd type="triangle" w="med" len="med"/>
              </a:ln>
            </p:spPr>
          </p:cxnSp>
          <p:sp>
            <p:nvSpPr>
              <p:cNvPr id="731" name="AutoShape 155"/>
              <p:cNvSpPr>
                <a:spLocks noChangeArrowheads="1"/>
              </p:cNvSpPr>
              <p:nvPr/>
            </p:nvSpPr>
            <p:spPr bwMode="auto">
              <a:xfrm rot="5400000">
                <a:off x="1285"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2" name="AutoShape 156"/>
              <p:cNvSpPr>
                <a:spLocks noChangeArrowheads="1"/>
              </p:cNvSpPr>
              <p:nvPr/>
            </p:nvSpPr>
            <p:spPr bwMode="auto">
              <a:xfrm rot="5400000">
                <a:off x="1189"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3" name="AutoShape 157"/>
              <p:cNvSpPr>
                <a:spLocks noChangeArrowheads="1"/>
              </p:cNvSpPr>
              <p:nvPr/>
            </p:nvSpPr>
            <p:spPr bwMode="auto">
              <a:xfrm rot="5400000">
                <a:off x="1093"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4" name="AutoShape 158"/>
              <p:cNvSpPr>
                <a:spLocks noChangeArrowheads="1"/>
              </p:cNvSpPr>
              <p:nvPr/>
            </p:nvSpPr>
            <p:spPr bwMode="auto">
              <a:xfrm rot="5400000">
                <a:off x="997"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5" name="AutoShape 159"/>
              <p:cNvSpPr>
                <a:spLocks noChangeArrowheads="1"/>
              </p:cNvSpPr>
              <p:nvPr/>
            </p:nvSpPr>
            <p:spPr bwMode="auto">
              <a:xfrm rot="5400000">
                <a:off x="902"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6" name="AutoShape 160"/>
              <p:cNvSpPr>
                <a:spLocks noChangeArrowheads="1"/>
              </p:cNvSpPr>
              <p:nvPr/>
            </p:nvSpPr>
            <p:spPr bwMode="auto">
              <a:xfrm rot="5400000">
                <a:off x="805"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7" name="AutoShape 161"/>
              <p:cNvSpPr>
                <a:spLocks noChangeArrowheads="1"/>
              </p:cNvSpPr>
              <p:nvPr/>
            </p:nvSpPr>
            <p:spPr bwMode="auto">
              <a:xfrm rot="5400000">
                <a:off x="709"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8" name="AutoShape 162"/>
              <p:cNvSpPr>
                <a:spLocks noChangeArrowheads="1"/>
              </p:cNvSpPr>
              <p:nvPr/>
            </p:nvSpPr>
            <p:spPr bwMode="auto">
              <a:xfrm rot="5400000">
                <a:off x="613"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9" name="AutoShape 163"/>
              <p:cNvSpPr>
                <a:spLocks noChangeArrowheads="1"/>
              </p:cNvSpPr>
              <p:nvPr/>
            </p:nvSpPr>
            <p:spPr bwMode="auto">
              <a:xfrm rot="5400000">
                <a:off x="517" y="1521"/>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0" name="AutoShape 164"/>
              <p:cNvSpPr>
                <a:spLocks noChangeArrowheads="1"/>
              </p:cNvSpPr>
              <p:nvPr/>
            </p:nvSpPr>
            <p:spPr bwMode="auto">
              <a:xfrm rot="5400000">
                <a:off x="1382"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1" name="AutoShape 165"/>
              <p:cNvSpPr>
                <a:spLocks noChangeArrowheads="1"/>
              </p:cNvSpPr>
              <p:nvPr/>
            </p:nvSpPr>
            <p:spPr bwMode="auto">
              <a:xfrm rot="5400000">
                <a:off x="1478"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2" name="AutoShape 166"/>
              <p:cNvSpPr>
                <a:spLocks noChangeArrowheads="1"/>
              </p:cNvSpPr>
              <p:nvPr/>
            </p:nvSpPr>
            <p:spPr bwMode="auto">
              <a:xfrm rot="5400000">
                <a:off x="1574" y="1522"/>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3" name="Oval 167"/>
              <p:cNvSpPr>
                <a:spLocks noChangeAspect="1" noChangeArrowheads="1"/>
              </p:cNvSpPr>
              <p:nvPr/>
            </p:nvSpPr>
            <p:spPr bwMode="auto">
              <a:xfrm>
                <a:off x="1063" y="1926"/>
                <a:ext cx="5" cy="5"/>
              </a:xfrm>
              <a:prstGeom prst="ellipse">
                <a:avLst/>
              </a:prstGeom>
              <a:solidFill>
                <a:srgbClr val="777777"/>
              </a:solidFill>
              <a:ln w="9525">
                <a:solidFill>
                  <a:srgbClr val="777777"/>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4" name="Rectangle 168"/>
              <p:cNvSpPr>
                <a:spLocks noChangeArrowheads="1"/>
              </p:cNvSpPr>
              <p:nvPr/>
            </p:nvSpPr>
            <p:spPr bwMode="auto">
              <a:xfrm>
                <a:off x="472" y="1747"/>
                <a:ext cx="1200" cy="413"/>
              </a:xfrm>
              <a:prstGeom prst="rect">
                <a:avLst/>
              </a:prstGeom>
              <a:solidFill>
                <a:schemeClr val="bg1"/>
              </a:solidFill>
              <a:ln w="28575">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5" name="AutoShape 169"/>
              <p:cNvSpPr>
                <a:spLocks noChangeArrowheads="1"/>
              </p:cNvSpPr>
              <p:nvPr/>
            </p:nvSpPr>
            <p:spPr bwMode="auto">
              <a:xfrm rot="5400000">
                <a:off x="1288"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6" name="AutoShape 170"/>
              <p:cNvSpPr>
                <a:spLocks noChangeArrowheads="1"/>
              </p:cNvSpPr>
              <p:nvPr/>
            </p:nvSpPr>
            <p:spPr bwMode="auto">
              <a:xfrm rot="5400000">
                <a:off x="1192"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7" name="AutoShape 171"/>
              <p:cNvSpPr>
                <a:spLocks noChangeArrowheads="1"/>
              </p:cNvSpPr>
              <p:nvPr/>
            </p:nvSpPr>
            <p:spPr bwMode="auto">
              <a:xfrm rot="5400000">
                <a:off x="1096"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8" name="AutoShape 172"/>
              <p:cNvSpPr>
                <a:spLocks noChangeArrowheads="1"/>
              </p:cNvSpPr>
              <p:nvPr/>
            </p:nvSpPr>
            <p:spPr bwMode="auto">
              <a:xfrm rot="5400000">
                <a:off x="1000"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9" name="AutoShape 173"/>
              <p:cNvSpPr>
                <a:spLocks noChangeArrowheads="1"/>
              </p:cNvSpPr>
              <p:nvPr/>
            </p:nvSpPr>
            <p:spPr bwMode="auto">
              <a:xfrm rot="5400000">
                <a:off x="905" y="1792"/>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0" name="AutoShape 174"/>
              <p:cNvSpPr>
                <a:spLocks noChangeArrowheads="1"/>
              </p:cNvSpPr>
              <p:nvPr/>
            </p:nvSpPr>
            <p:spPr bwMode="auto">
              <a:xfrm rot="5400000">
                <a:off x="808"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1" name="AutoShape 175"/>
              <p:cNvSpPr>
                <a:spLocks noChangeArrowheads="1"/>
              </p:cNvSpPr>
              <p:nvPr/>
            </p:nvSpPr>
            <p:spPr bwMode="auto">
              <a:xfrm rot="5400000">
                <a:off x="712"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2" name="AutoShape 176"/>
              <p:cNvSpPr>
                <a:spLocks noChangeArrowheads="1"/>
              </p:cNvSpPr>
              <p:nvPr/>
            </p:nvSpPr>
            <p:spPr bwMode="auto">
              <a:xfrm rot="5400000">
                <a:off x="616"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3" name="AutoShape 177"/>
              <p:cNvSpPr>
                <a:spLocks noChangeArrowheads="1"/>
              </p:cNvSpPr>
              <p:nvPr/>
            </p:nvSpPr>
            <p:spPr bwMode="auto">
              <a:xfrm rot="5400000">
                <a:off x="520" y="1791"/>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4" name="AutoShape 178"/>
              <p:cNvSpPr>
                <a:spLocks noChangeArrowheads="1"/>
              </p:cNvSpPr>
              <p:nvPr/>
            </p:nvSpPr>
            <p:spPr bwMode="auto">
              <a:xfrm rot="5400000">
                <a:off x="1385" y="1792"/>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5" name="AutoShape 179"/>
              <p:cNvSpPr>
                <a:spLocks noChangeArrowheads="1"/>
              </p:cNvSpPr>
              <p:nvPr/>
            </p:nvSpPr>
            <p:spPr bwMode="auto">
              <a:xfrm rot="5400000">
                <a:off x="1481" y="1792"/>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6" name="AutoShape 180"/>
              <p:cNvSpPr>
                <a:spLocks noChangeArrowheads="1"/>
              </p:cNvSpPr>
              <p:nvPr/>
            </p:nvSpPr>
            <p:spPr bwMode="auto">
              <a:xfrm rot="5400000">
                <a:off x="1577" y="1792"/>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7" name="AutoShape 181"/>
              <p:cNvSpPr>
                <a:spLocks noChangeArrowheads="1"/>
              </p:cNvSpPr>
              <p:nvPr/>
            </p:nvSpPr>
            <p:spPr bwMode="auto">
              <a:xfrm rot="5400000">
                <a:off x="1288"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8" name="AutoShape 182"/>
              <p:cNvSpPr>
                <a:spLocks noChangeArrowheads="1"/>
              </p:cNvSpPr>
              <p:nvPr/>
            </p:nvSpPr>
            <p:spPr bwMode="auto">
              <a:xfrm rot="5400000">
                <a:off x="1192"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59" name="AutoShape 183"/>
              <p:cNvSpPr>
                <a:spLocks noChangeArrowheads="1"/>
              </p:cNvSpPr>
              <p:nvPr/>
            </p:nvSpPr>
            <p:spPr bwMode="auto">
              <a:xfrm rot="5400000">
                <a:off x="1096"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0" name="AutoShape 184"/>
              <p:cNvSpPr>
                <a:spLocks noChangeArrowheads="1"/>
              </p:cNvSpPr>
              <p:nvPr/>
            </p:nvSpPr>
            <p:spPr bwMode="auto">
              <a:xfrm rot="5400000">
                <a:off x="1000"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1" name="AutoShape 185"/>
              <p:cNvSpPr>
                <a:spLocks noChangeArrowheads="1"/>
              </p:cNvSpPr>
              <p:nvPr/>
            </p:nvSpPr>
            <p:spPr bwMode="auto">
              <a:xfrm rot="5400000">
                <a:off x="905" y="188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2" name="AutoShape 186"/>
              <p:cNvSpPr>
                <a:spLocks noChangeArrowheads="1"/>
              </p:cNvSpPr>
              <p:nvPr/>
            </p:nvSpPr>
            <p:spPr bwMode="auto">
              <a:xfrm rot="5400000">
                <a:off x="808"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3" name="AutoShape 187"/>
              <p:cNvSpPr>
                <a:spLocks noChangeArrowheads="1"/>
              </p:cNvSpPr>
              <p:nvPr/>
            </p:nvSpPr>
            <p:spPr bwMode="auto">
              <a:xfrm rot="5400000">
                <a:off x="712"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4" name="AutoShape 188"/>
              <p:cNvSpPr>
                <a:spLocks noChangeArrowheads="1"/>
              </p:cNvSpPr>
              <p:nvPr/>
            </p:nvSpPr>
            <p:spPr bwMode="auto">
              <a:xfrm rot="5400000">
                <a:off x="616"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5" name="AutoShape 189"/>
              <p:cNvSpPr>
                <a:spLocks noChangeArrowheads="1"/>
              </p:cNvSpPr>
              <p:nvPr/>
            </p:nvSpPr>
            <p:spPr bwMode="auto">
              <a:xfrm rot="5400000">
                <a:off x="520" y="188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6" name="AutoShape 190"/>
              <p:cNvSpPr>
                <a:spLocks noChangeArrowheads="1"/>
              </p:cNvSpPr>
              <p:nvPr/>
            </p:nvSpPr>
            <p:spPr bwMode="auto">
              <a:xfrm rot="5400000">
                <a:off x="1385" y="188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7" name="AutoShape 191"/>
              <p:cNvSpPr>
                <a:spLocks noChangeArrowheads="1"/>
              </p:cNvSpPr>
              <p:nvPr/>
            </p:nvSpPr>
            <p:spPr bwMode="auto">
              <a:xfrm rot="5400000">
                <a:off x="1481" y="188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8" name="AutoShape 192"/>
              <p:cNvSpPr>
                <a:spLocks noChangeArrowheads="1"/>
              </p:cNvSpPr>
              <p:nvPr/>
            </p:nvSpPr>
            <p:spPr bwMode="auto">
              <a:xfrm rot="5400000">
                <a:off x="1577" y="188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69" name="AutoShape 193"/>
              <p:cNvSpPr>
                <a:spLocks noChangeArrowheads="1"/>
              </p:cNvSpPr>
              <p:nvPr/>
            </p:nvSpPr>
            <p:spPr bwMode="auto">
              <a:xfrm rot="5400000">
                <a:off x="1288"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0" name="AutoShape 194"/>
              <p:cNvSpPr>
                <a:spLocks noChangeArrowheads="1"/>
              </p:cNvSpPr>
              <p:nvPr/>
            </p:nvSpPr>
            <p:spPr bwMode="auto">
              <a:xfrm rot="5400000">
                <a:off x="1192"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1" name="AutoShape 195"/>
              <p:cNvSpPr>
                <a:spLocks noChangeArrowheads="1"/>
              </p:cNvSpPr>
              <p:nvPr/>
            </p:nvSpPr>
            <p:spPr bwMode="auto">
              <a:xfrm rot="5400000">
                <a:off x="1096"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2" name="AutoShape 196"/>
              <p:cNvSpPr>
                <a:spLocks noChangeArrowheads="1"/>
              </p:cNvSpPr>
              <p:nvPr/>
            </p:nvSpPr>
            <p:spPr bwMode="auto">
              <a:xfrm rot="5400000">
                <a:off x="1000"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3" name="AutoShape 197"/>
              <p:cNvSpPr>
                <a:spLocks noChangeArrowheads="1"/>
              </p:cNvSpPr>
              <p:nvPr/>
            </p:nvSpPr>
            <p:spPr bwMode="auto">
              <a:xfrm rot="5400000">
                <a:off x="905" y="1975"/>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4" name="AutoShape 198"/>
              <p:cNvSpPr>
                <a:spLocks noChangeArrowheads="1"/>
              </p:cNvSpPr>
              <p:nvPr/>
            </p:nvSpPr>
            <p:spPr bwMode="auto">
              <a:xfrm rot="5400000">
                <a:off x="808"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5" name="AutoShape 199"/>
              <p:cNvSpPr>
                <a:spLocks noChangeArrowheads="1"/>
              </p:cNvSpPr>
              <p:nvPr/>
            </p:nvSpPr>
            <p:spPr bwMode="auto">
              <a:xfrm rot="5400000">
                <a:off x="712"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6" name="AutoShape 200"/>
              <p:cNvSpPr>
                <a:spLocks noChangeArrowheads="1"/>
              </p:cNvSpPr>
              <p:nvPr/>
            </p:nvSpPr>
            <p:spPr bwMode="auto">
              <a:xfrm rot="5400000">
                <a:off x="616"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7" name="AutoShape 201"/>
              <p:cNvSpPr>
                <a:spLocks noChangeArrowheads="1"/>
              </p:cNvSpPr>
              <p:nvPr/>
            </p:nvSpPr>
            <p:spPr bwMode="auto">
              <a:xfrm rot="5400000">
                <a:off x="520" y="1974"/>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8" name="AutoShape 202"/>
              <p:cNvSpPr>
                <a:spLocks noChangeArrowheads="1"/>
              </p:cNvSpPr>
              <p:nvPr/>
            </p:nvSpPr>
            <p:spPr bwMode="auto">
              <a:xfrm rot="5400000">
                <a:off x="1385" y="1975"/>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79" name="AutoShape 203"/>
              <p:cNvSpPr>
                <a:spLocks noChangeArrowheads="1"/>
              </p:cNvSpPr>
              <p:nvPr/>
            </p:nvSpPr>
            <p:spPr bwMode="auto">
              <a:xfrm rot="5400000">
                <a:off x="1481" y="1975"/>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0" name="AutoShape 204"/>
              <p:cNvSpPr>
                <a:spLocks noChangeArrowheads="1"/>
              </p:cNvSpPr>
              <p:nvPr/>
            </p:nvSpPr>
            <p:spPr bwMode="auto">
              <a:xfrm rot="5400000">
                <a:off x="1577" y="1975"/>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1" name="AutoShape 205"/>
              <p:cNvSpPr>
                <a:spLocks noChangeArrowheads="1"/>
              </p:cNvSpPr>
              <p:nvPr/>
            </p:nvSpPr>
            <p:spPr bwMode="auto">
              <a:xfrm rot="5400000">
                <a:off x="1288"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2" name="AutoShape 206"/>
              <p:cNvSpPr>
                <a:spLocks noChangeArrowheads="1"/>
              </p:cNvSpPr>
              <p:nvPr/>
            </p:nvSpPr>
            <p:spPr bwMode="auto">
              <a:xfrm rot="5400000">
                <a:off x="1192"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3" name="AutoShape 207"/>
              <p:cNvSpPr>
                <a:spLocks noChangeArrowheads="1"/>
              </p:cNvSpPr>
              <p:nvPr/>
            </p:nvSpPr>
            <p:spPr bwMode="auto">
              <a:xfrm rot="5400000">
                <a:off x="1096"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4" name="AutoShape 208"/>
              <p:cNvSpPr>
                <a:spLocks noChangeArrowheads="1"/>
              </p:cNvSpPr>
              <p:nvPr/>
            </p:nvSpPr>
            <p:spPr bwMode="auto">
              <a:xfrm rot="5400000">
                <a:off x="1000"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5" name="AutoShape 209"/>
              <p:cNvSpPr>
                <a:spLocks noChangeArrowheads="1"/>
              </p:cNvSpPr>
              <p:nvPr/>
            </p:nvSpPr>
            <p:spPr bwMode="auto">
              <a:xfrm rot="5400000">
                <a:off x="905" y="206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6" name="AutoShape 210"/>
              <p:cNvSpPr>
                <a:spLocks noChangeArrowheads="1"/>
              </p:cNvSpPr>
              <p:nvPr/>
            </p:nvSpPr>
            <p:spPr bwMode="auto">
              <a:xfrm rot="5400000">
                <a:off x="808"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7" name="AutoShape 211"/>
              <p:cNvSpPr>
                <a:spLocks noChangeArrowheads="1"/>
              </p:cNvSpPr>
              <p:nvPr/>
            </p:nvSpPr>
            <p:spPr bwMode="auto">
              <a:xfrm rot="5400000">
                <a:off x="712"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8" name="AutoShape 212"/>
              <p:cNvSpPr>
                <a:spLocks noChangeArrowheads="1"/>
              </p:cNvSpPr>
              <p:nvPr/>
            </p:nvSpPr>
            <p:spPr bwMode="auto">
              <a:xfrm rot="5400000">
                <a:off x="616"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89" name="AutoShape 213"/>
              <p:cNvSpPr>
                <a:spLocks noChangeArrowheads="1"/>
              </p:cNvSpPr>
              <p:nvPr/>
            </p:nvSpPr>
            <p:spPr bwMode="auto">
              <a:xfrm rot="5400000">
                <a:off x="520" y="206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90" name="AutoShape 214"/>
              <p:cNvSpPr>
                <a:spLocks noChangeArrowheads="1"/>
              </p:cNvSpPr>
              <p:nvPr/>
            </p:nvSpPr>
            <p:spPr bwMode="auto">
              <a:xfrm rot="5400000">
                <a:off x="1385" y="206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91" name="AutoShape 215"/>
              <p:cNvSpPr>
                <a:spLocks noChangeArrowheads="1"/>
              </p:cNvSpPr>
              <p:nvPr/>
            </p:nvSpPr>
            <p:spPr bwMode="auto">
              <a:xfrm rot="5400000">
                <a:off x="1481" y="206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92" name="AutoShape 216"/>
              <p:cNvSpPr>
                <a:spLocks noChangeArrowheads="1"/>
              </p:cNvSpPr>
              <p:nvPr/>
            </p:nvSpPr>
            <p:spPr bwMode="auto">
              <a:xfrm rot="5400000">
                <a:off x="1577" y="206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793" name="AutoShape 217"/>
              <p:cNvCxnSpPr>
                <a:cxnSpLocks noChangeShapeType="1"/>
                <a:stCxn id="739" idx="2"/>
                <a:endCxn id="753" idx="2"/>
              </p:cNvCxnSpPr>
              <p:nvPr/>
            </p:nvCxnSpPr>
            <p:spPr bwMode="auto">
              <a:xfrm>
                <a:off x="536" y="1573"/>
                <a:ext cx="4" cy="208"/>
              </a:xfrm>
              <a:prstGeom prst="straightConnector1">
                <a:avLst/>
              </a:prstGeom>
              <a:noFill/>
              <a:ln w="9525">
                <a:solidFill>
                  <a:schemeClr val="tx1"/>
                </a:solidFill>
                <a:round/>
                <a:headEnd/>
                <a:tailEnd type="triangle" w="med" len="med"/>
              </a:ln>
            </p:spPr>
          </p:cxnSp>
          <p:cxnSp>
            <p:nvCxnSpPr>
              <p:cNvPr id="794" name="AutoShape 218"/>
              <p:cNvCxnSpPr>
                <a:cxnSpLocks noChangeShapeType="1"/>
                <a:stCxn id="738" idx="2"/>
                <a:endCxn id="752" idx="2"/>
              </p:cNvCxnSpPr>
              <p:nvPr/>
            </p:nvCxnSpPr>
            <p:spPr bwMode="auto">
              <a:xfrm>
                <a:off x="632" y="1573"/>
                <a:ext cx="4" cy="208"/>
              </a:xfrm>
              <a:prstGeom prst="straightConnector1">
                <a:avLst/>
              </a:prstGeom>
              <a:noFill/>
              <a:ln w="9525">
                <a:solidFill>
                  <a:schemeClr val="tx1"/>
                </a:solidFill>
                <a:round/>
                <a:headEnd/>
                <a:tailEnd type="triangle" w="med" len="med"/>
              </a:ln>
            </p:spPr>
          </p:cxnSp>
          <p:cxnSp>
            <p:nvCxnSpPr>
              <p:cNvPr id="795" name="AutoShape 219"/>
              <p:cNvCxnSpPr>
                <a:cxnSpLocks noChangeShapeType="1"/>
                <a:stCxn id="737" idx="2"/>
                <a:endCxn id="751" idx="2"/>
              </p:cNvCxnSpPr>
              <p:nvPr/>
            </p:nvCxnSpPr>
            <p:spPr bwMode="auto">
              <a:xfrm>
                <a:off x="728" y="1573"/>
                <a:ext cx="4" cy="208"/>
              </a:xfrm>
              <a:prstGeom prst="straightConnector1">
                <a:avLst/>
              </a:prstGeom>
              <a:noFill/>
              <a:ln w="9525">
                <a:solidFill>
                  <a:schemeClr val="tx1"/>
                </a:solidFill>
                <a:round/>
                <a:headEnd/>
                <a:tailEnd type="triangle" w="med" len="med"/>
              </a:ln>
            </p:spPr>
          </p:cxnSp>
          <p:cxnSp>
            <p:nvCxnSpPr>
              <p:cNvPr id="796" name="AutoShape 220"/>
              <p:cNvCxnSpPr>
                <a:cxnSpLocks noChangeShapeType="1"/>
                <a:stCxn id="736" idx="2"/>
                <a:endCxn id="750" idx="2"/>
              </p:cNvCxnSpPr>
              <p:nvPr/>
            </p:nvCxnSpPr>
            <p:spPr bwMode="auto">
              <a:xfrm>
                <a:off x="824" y="1573"/>
                <a:ext cx="4" cy="208"/>
              </a:xfrm>
              <a:prstGeom prst="straightConnector1">
                <a:avLst/>
              </a:prstGeom>
              <a:noFill/>
              <a:ln w="9525">
                <a:solidFill>
                  <a:schemeClr val="tx1"/>
                </a:solidFill>
                <a:round/>
                <a:headEnd/>
                <a:tailEnd type="triangle" w="med" len="med"/>
              </a:ln>
            </p:spPr>
          </p:cxnSp>
          <p:cxnSp>
            <p:nvCxnSpPr>
              <p:cNvPr id="797" name="AutoShape 221"/>
              <p:cNvCxnSpPr>
                <a:cxnSpLocks noChangeShapeType="1"/>
                <a:stCxn id="735" idx="2"/>
                <a:endCxn id="749" idx="2"/>
              </p:cNvCxnSpPr>
              <p:nvPr/>
            </p:nvCxnSpPr>
            <p:spPr bwMode="auto">
              <a:xfrm>
                <a:off x="921" y="1574"/>
                <a:ext cx="4" cy="208"/>
              </a:xfrm>
              <a:prstGeom prst="straightConnector1">
                <a:avLst/>
              </a:prstGeom>
              <a:noFill/>
              <a:ln w="9525">
                <a:solidFill>
                  <a:schemeClr val="tx1"/>
                </a:solidFill>
                <a:round/>
                <a:headEnd/>
                <a:tailEnd type="triangle" w="med" len="med"/>
              </a:ln>
            </p:spPr>
          </p:cxnSp>
          <p:cxnSp>
            <p:nvCxnSpPr>
              <p:cNvPr id="798" name="AutoShape 222"/>
              <p:cNvCxnSpPr>
                <a:cxnSpLocks noChangeShapeType="1"/>
                <a:stCxn id="734" idx="2"/>
                <a:endCxn id="748" idx="2"/>
              </p:cNvCxnSpPr>
              <p:nvPr/>
            </p:nvCxnSpPr>
            <p:spPr bwMode="auto">
              <a:xfrm>
                <a:off x="1016" y="1573"/>
                <a:ext cx="4" cy="208"/>
              </a:xfrm>
              <a:prstGeom prst="straightConnector1">
                <a:avLst/>
              </a:prstGeom>
              <a:noFill/>
              <a:ln w="9525">
                <a:solidFill>
                  <a:schemeClr val="tx1"/>
                </a:solidFill>
                <a:round/>
                <a:headEnd/>
                <a:tailEnd type="triangle" w="med" len="med"/>
              </a:ln>
            </p:spPr>
          </p:cxnSp>
          <p:cxnSp>
            <p:nvCxnSpPr>
              <p:cNvPr id="799" name="AutoShape 223"/>
              <p:cNvCxnSpPr>
                <a:cxnSpLocks noChangeShapeType="1"/>
                <a:stCxn id="733" idx="2"/>
                <a:endCxn id="747" idx="2"/>
              </p:cNvCxnSpPr>
              <p:nvPr/>
            </p:nvCxnSpPr>
            <p:spPr bwMode="auto">
              <a:xfrm>
                <a:off x="1112" y="1573"/>
                <a:ext cx="4" cy="208"/>
              </a:xfrm>
              <a:prstGeom prst="straightConnector1">
                <a:avLst/>
              </a:prstGeom>
              <a:noFill/>
              <a:ln w="9525">
                <a:solidFill>
                  <a:schemeClr val="tx1"/>
                </a:solidFill>
                <a:round/>
                <a:headEnd/>
                <a:tailEnd type="triangle" w="med" len="med"/>
              </a:ln>
            </p:spPr>
          </p:cxnSp>
          <p:cxnSp>
            <p:nvCxnSpPr>
              <p:cNvPr id="800" name="AutoShape 224"/>
              <p:cNvCxnSpPr>
                <a:cxnSpLocks noChangeShapeType="1"/>
                <a:stCxn id="732" idx="2"/>
                <a:endCxn id="746" idx="2"/>
              </p:cNvCxnSpPr>
              <p:nvPr/>
            </p:nvCxnSpPr>
            <p:spPr bwMode="auto">
              <a:xfrm>
                <a:off x="1208" y="1573"/>
                <a:ext cx="4" cy="208"/>
              </a:xfrm>
              <a:prstGeom prst="straightConnector1">
                <a:avLst/>
              </a:prstGeom>
              <a:noFill/>
              <a:ln w="9525">
                <a:solidFill>
                  <a:schemeClr val="tx1"/>
                </a:solidFill>
                <a:round/>
                <a:headEnd/>
                <a:tailEnd type="triangle" w="med" len="med"/>
              </a:ln>
            </p:spPr>
          </p:cxnSp>
          <p:cxnSp>
            <p:nvCxnSpPr>
              <p:cNvPr id="801" name="AutoShape 225"/>
              <p:cNvCxnSpPr>
                <a:cxnSpLocks noChangeShapeType="1"/>
                <a:stCxn id="731" idx="2"/>
                <a:endCxn id="745" idx="2"/>
              </p:cNvCxnSpPr>
              <p:nvPr/>
            </p:nvCxnSpPr>
            <p:spPr bwMode="auto">
              <a:xfrm>
                <a:off x="1304" y="1573"/>
                <a:ext cx="4" cy="208"/>
              </a:xfrm>
              <a:prstGeom prst="straightConnector1">
                <a:avLst/>
              </a:prstGeom>
              <a:noFill/>
              <a:ln w="9525">
                <a:solidFill>
                  <a:schemeClr val="tx1"/>
                </a:solidFill>
                <a:round/>
                <a:headEnd/>
                <a:tailEnd type="triangle" w="med" len="med"/>
              </a:ln>
            </p:spPr>
          </p:cxnSp>
          <p:cxnSp>
            <p:nvCxnSpPr>
              <p:cNvPr id="802" name="AutoShape 226"/>
              <p:cNvCxnSpPr>
                <a:cxnSpLocks noChangeShapeType="1"/>
                <a:stCxn id="740" idx="2"/>
                <a:endCxn id="754" idx="2"/>
              </p:cNvCxnSpPr>
              <p:nvPr/>
            </p:nvCxnSpPr>
            <p:spPr bwMode="auto">
              <a:xfrm>
                <a:off x="1401" y="1574"/>
                <a:ext cx="4" cy="208"/>
              </a:xfrm>
              <a:prstGeom prst="straightConnector1">
                <a:avLst/>
              </a:prstGeom>
              <a:noFill/>
              <a:ln w="9525">
                <a:solidFill>
                  <a:schemeClr val="tx1"/>
                </a:solidFill>
                <a:round/>
                <a:headEnd/>
                <a:tailEnd type="triangle" w="med" len="med"/>
              </a:ln>
            </p:spPr>
          </p:cxnSp>
          <p:cxnSp>
            <p:nvCxnSpPr>
              <p:cNvPr id="803" name="AutoShape 227"/>
              <p:cNvCxnSpPr>
                <a:cxnSpLocks noChangeShapeType="1"/>
                <a:stCxn id="741" idx="2"/>
                <a:endCxn id="755" idx="2"/>
              </p:cNvCxnSpPr>
              <p:nvPr/>
            </p:nvCxnSpPr>
            <p:spPr bwMode="auto">
              <a:xfrm>
                <a:off x="1497" y="1574"/>
                <a:ext cx="4" cy="208"/>
              </a:xfrm>
              <a:prstGeom prst="straightConnector1">
                <a:avLst/>
              </a:prstGeom>
              <a:noFill/>
              <a:ln w="9525">
                <a:solidFill>
                  <a:schemeClr val="tx1"/>
                </a:solidFill>
                <a:round/>
                <a:headEnd/>
                <a:tailEnd type="triangle" w="med" len="med"/>
              </a:ln>
            </p:spPr>
          </p:cxnSp>
          <p:cxnSp>
            <p:nvCxnSpPr>
              <p:cNvPr id="804" name="AutoShape 228"/>
              <p:cNvCxnSpPr>
                <a:cxnSpLocks noChangeShapeType="1"/>
                <a:stCxn id="742" idx="2"/>
                <a:endCxn id="756" idx="2"/>
              </p:cNvCxnSpPr>
              <p:nvPr/>
            </p:nvCxnSpPr>
            <p:spPr bwMode="auto">
              <a:xfrm>
                <a:off x="1593" y="1574"/>
                <a:ext cx="4" cy="208"/>
              </a:xfrm>
              <a:prstGeom prst="straightConnector1">
                <a:avLst/>
              </a:prstGeom>
              <a:noFill/>
              <a:ln w="9525">
                <a:solidFill>
                  <a:schemeClr val="tx1"/>
                </a:solidFill>
                <a:round/>
                <a:headEnd/>
                <a:tailEnd type="triangle" w="med" len="med"/>
              </a:ln>
            </p:spPr>
          </p:cxnSp>
          <p:sp>
            <p:nvSpPr>
              <p:cNvPr id="805" name="Text Box 229"/>
              <p:cNvSpPr txBox="1">
                <a:spLocks noChangeArrowheads="1"/>
              </p:cNvSpPr>
              <p:nvPr/>
            </p:nvSpPr>
            <p:spPr bwMode="auto">
              <a:xfrm>
                <a:off x="1182" y="1842"/>
                <a:ext cx="432" cy="233"/>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SSD</a:t>
                </a:r>
              </a:p>
            </p:txBody>
          </p:sp>
          <p:sp>
            <p:nvSpPr>
              <p:cNvPr id="730" name="Text Box 154"/>
              <p:cNvSpPr txBox="1">
                <a:spLocks noChangeArrowheads="1"/>
              </p:cNvSpPr>
              <p:nvPr/>
            </p:nvSpPr>
            <p:spPr bwMode="auto">
              <a:xfrm>
                <a:off x="594" y="715"/>
                <a:ext cx="1439" cy="233"/>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de-DE" dirty="0">
                    <a:latin typeface="Arial" panose="020B0604020202020204" pitchFamily="34" charset="0"/>
                    <a:cs typeface="Arial" panose="020B0604020202020204" pitchFamily="34" charset="0"/>
                  </a:rPr>
                  <a:t>Single seed descent</a:t>
                </a:r>
              </a:p>
            </p:txBody>
          </p:sp>
        </p:grpSp>
        <p:grpSp>
          <p:nvGrpSpPr>
            <p:cNvPr id="433" name="Group 230"/>
            <p:cNvGrpSpPr>
              <a:grpSpLocks/>
            </p:cNvGrpSpPr>
            <p:nvPr/>
          </p:nvGrpSpPr>
          <p:grpSpPr bwMode="auto">
            <a:xfrm>
              <a:off x="295" y="1979"/>
              <a:ext cx="1200" cy="413"/>
              <a:chOff x="1973" y="1109"/>
              <a:chExt cx="1200" cy="413"/>
            </a:xfrm>
          </p:grpSpPr>
          <p:grpSp>
            <p:nvGrpSpPr>
              <p:cNvPr id="552" name="Group 231"/>
              <p:cNvGrpSpPr>
                <a:grpSpLocks/>
              </p:cNvGrpSpPr>
              <p:nvPr/>
            </p:nvGrpSpPr>
            <p:grpSpPr bwMode="auto">
              <a:xfrm>
                <a:off x="1973" y="1109"/>
                <a:ext cx="1200" cy="413"/>
                <a:chOff x="1973" y="1109"/>
                <a:chExt cx="1200" cy="413"/>
              </a:xfrm>
            </p:grpSpPr>
            <p:sp>
              <p:nvSpPr>
                <p:cNvPr id="554" name="Oval 232"/>
                <p:cNvSpPr>
                  <a:spLocks noChangeAspect="1" noChangeArrowheads="1"/>
                </p:cNvSpPr>
                <p:nvPr/>
              </p:nvSpPr>
              <p:spPr bwMode="auto">
                <a:xfrm>
                  <a:off x="2564" y="1288"/>
                  <a:ext cx="5" cy="5"/>
                </a:xfrm>
                <a:prstGeom prst="ellipse">
                  <a:avLst/>
                </a:prstGeom>
                <a:solidFill>
                  <a:srgbClr val="777777"/>
                </a:solidFill>
                <a:ln w="9525">
                  <a:solidFill>
                    <a:srgbClr val="777777"/>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5" name="Rectangle 233"/>
                <p:cNvSpPr>
                  <a:spLocks noChangeArrowheads="1"/>
                </p:cNvSpPr>
                <p:nvPr/>
              </p:nvSpPr>
              <p:spPr bwMode="auto">
                <a:xfrm>
                  <a:off x="1973" y="1109"/>
                  <a:ext cx="1200" cy="413"/>
                </a:xfrm>
                <a:prstGeom prst="rect">
                  <a:avLst/>
                </a:prstGeom>
                <a:solidFill>
                  <a:schemeClr val="bg1"/>
                </a:solidFill>
                <a:ln w="1905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6" name="AutoShape 234"/>
                <p:cNvSpPr>
                  <a:spLocks noChangeArrowheads="1"/>
                </p:cNvSpPr>
                <p:nvPr/>
              </p:nvSpPr>
              <p:spPr bwMode="auto">
                <a:xfrm rot="5400000">
                  <a:off x="2789"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7" name="AutoShape 235"/>
                <p:cNvSpPr>
                  <a:spLocks noChangeArrowheads="1"/>
                </p:cNvSpPr>
                <p:nvPr/>
              </p:nvSpPr>
              <p:spPr bwMode="auto">
                <a:xfrm rot="5400000">
                  <a:off x="2693"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8" name="AutoShape 236"/>
                <p:cNvSpPr>
                  <a:spLocks noChangeArrowheads="1"/>
                </p:cNvSpPr>
                <p:nvPr/>
              </p:nvSpPr>
              <p:spPr bwMode="auto">
                <a:xfrm rot="5400000">
                  <a:off x="2597"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9" name="AutoShape 237"/>
                <p:cNvSpPr>
                  <a:spLocks noChangeArrowheads="1"/>
                </p:cNvSpPr>
                <p:nvPr/>
              </p:nvSpPr>
              <p:spPr bwMode="auto">
                <a:xfrm rot="5400000">
                  <a:off x="2501"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0" name="AutoShape 238"/>
                <p:cNvSpPr>
                  <a:spLocks noChangeArrowheads="1"/>
                </p:cNvSpPr>
                <p:nvPr/>
              </p:nvSpPr>
              <p:spPr bwMode="auto">
                <a:xfrm rot="5400000">
                  <a:off x="2406" y="115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1" name="AutoShape 239"/>
                <p:cNvSpPr>
                  <a:spLocks noChangeArrowheads="1"/>
                </p:cNvSpPr>
                <p:nvPr/>
              </p:nvSpPr>
              <p:spPr bwMode="auto">
                <a:xfrm rot="5400000">
                  <a:off x="2309"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2" name="AutoShape 240"/>
                <p:cNvSpPr>
                  <a:spLocks noChangeArrowheads="1"/>
                </p:cNvSpPr>
                <p:nvPr/>
              </p:nvSpPr>
              <p:spPr bwMode="auto">
                <a:xfrm rot="5400000">
                  <a:off x="2213"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3" name="AutoShape 241"/>
                <p:cNvSpPr>
                  <a:spLocks noChangeArrowheads="1"/>
                </p:cNvSpPr>
                <p:nvPr/>
              </p:nvSpPr>
              <p:spPr bwMode="auto">
                <a:xfrm rot="5400000">
                  <a:off x="2117"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4" name="AutoShape 242"/>
                <p:cNvSpPr>
                  <a:spLocks noChangeArrowheads="1"/>
                </p:cNvSpPr>
                <p:nvPr/>
              </p:nvSpPr>
              <p:spPr bwMode="auto">
                <a:xfrm rot="5400000">
                  <a:off x="2021" y="1153"/>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5" name="AutoShape 243"/>
                <p:cNvSpPr>
                  <a:spLocks noChangeArrowheads="1"/>
                </p:cNvSpPr>
                <p:nvPr/>
              </p:nvSpPr>
              <p:spPr bwMode="auto">
                <a:xfrm rot="5400000">
                  <a:off x="2886" y="115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6" name="AutoShape 244"/>
                <p:cNvSpPr>
                  <a:spLocks noChangeArrowheads="1"/>
                </p:cNvSpPr>
                <p:nvPr/>
              </p:nvSpPr>
              <p:spPr bwMode="auto">
                <a:xfrm rot="5400000">
                  <a:off x="2982" y="115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7" name="AutoShape 245"/>
                <p:cNvSpPr>
                  <a:spLocks noChangeArrowheads="1"/>
                </p:cNvSpPr>
                <p:nvPr/>
              </p:nvSpPr>
              <p:spPr bwMode="auto">
                <a:xfrm rot="5400000">
                  <a:off x="3078" y="1154"/>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8" name="AutoShape 246"/>
                <p:cNvSpPr>
                  <a:spLocks noChangeArrowheads="1"/>
                </p:cNvSpPr>
                <p:nvPr/>
              </p:nvSpPr>
              <p:spPr bwMode="auto">
                <a:xfrm rot="5400000">
                  <a:off x="2789"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69" name="AutoShape 247"/>
                <p:cNvSpPr>
                  <a:spLocks noChangeArrowheads="1"/>
                </p:cNvSpPr>
                <p:nvPr/>
              </p:nvSpPr>
              <p:spPr bwMode="auto">
                <a:xfrm rot="5400000">
                  <a:off x="2693"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0" name="AutoShape 248"/>
                <p:cNvSpPr>
                  <a:spLocks noChangeArrowheads="1"/>
                </p:cNvSpPr>
                <p:nvPr/>
              </p:nvSpPr>
              <p:spPr bwMode="auto">
                <a:xfrm rot="5400000">
                  <a:off x="2597"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1" name="AutoShape 249"/>
                <p:cNvSpPr>
                  <a:spLocks noChangeArrowheads="1"/>
                </p:cNvSpPr>
                <p:nvPr/>
              </p:nvSpPr>
              <p:spPr bwMode="auto">
                <a:xfrm rot="5400000">
                  <a:off x="2501"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2" name="AutoShape 250"/>
                <p:cNvSpPr>
                  <a:spLocks noChangeArrowheads="1"/>
                </p:cNvSpPr>
                <p:nvPr/>
              </p:nvSpPr>
              <p:spPr bwMode="auto">
                <a:xfrm rot="5400000">
                  <a:off x="2406" y="1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3" name="AutoShape 251"/>
                <p:cNvSpPr>
                  <a:spLocks noChangeArrowheads="1"/>
                </p:cNvSpPr>
                <p:nvPr/>
              </p:nvSpPr>
              <p:spPr bwMode="auto">
                <a:xfrm rot="5400000">
                  <a:off x="2309"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4" name="AutoShape 252"/>
                <p:cNvSpPr>
                  <a:spLocks noChangeArrowheads="1"/>
                </p:cNvSpPr>
                <p:nvPr/>
              </p:nvSpPr>
              <p:spPr bwMode="auto">
                <a:xfrm rot="5400000">
                  <a:off x="2213"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5" name="AutoShape 253"/>
                <p:cNvSpPr>
                  <a:spLocks noChangeArrowheads="1"/>
                </p:cNvSpPr>
                <p:nvPr/>
              </p:nvSpPr>
              <p:spPr bwMode="auto">
                <a:xfrm rot="5400000">
                  <a:off x="2117"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6" name="AutoShape 254"/>
                <p:cNvSpPr>
                  <a:spLocks noChangeArrowheads="1"/>
                </p:cNvSpPr>
                <p:nvPr/>
              </p:nvSpPr>
              <p:spPr bwMode="auto">
                <a:xfrm rot="5400000">
                  <a:off x="2021" y="1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7" name="AutoShape 255"/>
                <p:cNvSpPr>
                  <a:spLocks noChangeArrowheads="1"/>
                </p:cNvSpPr>
                <p:nvPr/>
              </p:nvSpPr>
              <p:spPr bwMode="auto">
                <a:xfrm rot="5400000">
                  <a:off x="2886" y="1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8" name="AutoShape 256"/>
                <p:cNvSpPr>
                  <a:spLocks noChangeArrowheads="1"/>
                </p:cNvSpPr>
                <p:nvPr/>
              </p:nvSpPr>
              <p:spPr bwMode="auto">
                <a:xfrm rot="5400000">
                  <a:off x="2982" y="1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79" name="AutoShape 257"/>
                <p:cNvSpPr>
                  <a:spLocks noChangeArrowheads="1"/>
                </p:cNvSpPr>
                <p:nvPr/>
              </p:nvSpPr>
              <p:spPr bwMode="auto">
                <a:xfrm rot="5400000">
                  <a:off x="3078" y="1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0" name="AutoShape 258"/>
                <p:cNvSpPr>
                  <a:spLocks noChangeArrowheads="1"/>
                </p:cNvSpPr>
                <p:nvPr/>
              </p:nvSpPr>
              <p:spPr bwMode="auto">
                <a:xfrm rot="5400000">
                  <a:off x="2789"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1" name="AutoShape 259"/>
                <p:cNvSpPr>
                  <a:spLocks noChangeArrowheads="1"/>
                </p:cNvSpPr>
                <p:nvPr/>
              </p:nvSpPr>
              <p:spPr bwMode="auto">
                <a:xfrm rot="5400000">
                  <a:off x="2693"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2" name="AutoShape 260"/>
                <p:cNvSpPr>
                  <a:spLocks noChangeArrowheads="1"/>
                </p:cNvSpPr>
                <p:nvPr/>
              </p:nvSpPr>
              <p:spPr bwMode="auto">
                <a:xfrm rot="5400000">
                  <a:off x="2597"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3" name="AutoShape 261"/>
                <p:cNvSpPr>
                  <a:spLocks noChangeArrowheads="1"/>
                </p:cNvSpPr>
                <p:nvPr/>
              </p:nvSpPr>
              <p:spPr bwMode="auto">
                <a:xfrm rot="5400000">
                  <a:off x="2501"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4" name="AutoShape 262"/>
                <p:cNvSpPr>
                  <a:spLocks noChangeArrowheads="1"/>
                </p:cNvSpPr>
                <p:nvPr/>
              </p:nvSpPr>
              <p:spPr bwMode="auto">
                <a:xfrm rot="5400000">
                  <a:off x="2406" y="133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5" name="AutoShape 263"/>
                <p:cNvSpPr>
                  <a:spLocks noChangeArrowheads="1"/>
                </p:cNvSpPr>
                <p:nvPr/>
              </p:nvSpPr>
              <p:spPr bwMode="auto">
                <a:xfrm rot="5400000">
                  <a:off x="2309"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6" name="AutoShape 264"/>
                <p:cNvSpPr>
                  <a:spLocks noChangeArrowheads="1"/>
                </p:cNvSpPr>
                <p:nvPr/>
              </p:nvSpPr>
              <p:spPr bwMode="auto">
                <a:xfrm rot="5400000">
                  <a:off x="2213"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7" name="AutoShape 265"/>
                <p:cNvSpPr>
                  <a:spLocks noChangeArrowheads="1"/>
                </p:cNvSpPr>
                <p:nvPr/>
              </p:nvSpPr>
              <p:spPr bwMode="auto">
                <a:xfrm rot="5400000">
                  <a:off x="2117"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8" name="AutoShape 266"/>
                <p:cNvSpPr>
                  <a:spLocks noChangeArrowheads="1"/>
                </p:cNvSpPr>
                <p:nvPr/>
              </p:nvSpPr>
              <p:spPr bwMode="auto">
                <a:xfrm rot="5400000">
                  <a:off x="2021" y="1336"/>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89" name="AutoShape 267"/>
                <p:cNvSpPr>
                  <a:spLocks noChangeArrowheads="1"/>
                </p:cNvSpPr>
                <p:nvPr/>
              </p:nvSpPr>
              <p:spPr bwMode="auto">
                <a:xfrm rot="5400000">
                  <a:off x="2886" y="133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0" name="AutoShape 268"/>
                <p:cNvSpPr>
                  <a:spLocks noChangeArrowheads="1"/>
                </p:cNvSpPr>
                <p:nvPr/>
              </p:nvSpPr>
              <p:spPr bwMode="auto">
                <a:xfrm rot="5400000">
                  <a:off x="2982" y="133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1" name="AutoShape 269"/>
                <p:cNvSpPr>
                  <a:spLocks noChangeArrowheads="1"/>
                </p:cNvSpPr>
                <p:nvPr/>
              </p:nvSpPr>
              <p:spPr bwMode="auto">
                <a:xfrm rot="5400000">
                  <a:off x="3078" y="1337"/>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2" name="AutoShape 270"/>
                <p:cNvSpPr>
                  <a:spLocks noChangeArrowheads="1"/>
                </p:cNvSpPr>
                <p:nvPr/>
              </p:nvSpPr>
              <p:spPr bwMode="auto">
                <a:xfrm rot="5400000">
                  <a:off x="2789"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3" name="AutoShape 271"/>
                <p:cNvSpPr>
                  <a:spLocks noChangeArrowheads="1"/>
                </p:cNvSpPr>
                <p:nvPr/>
              </p:nvSpPr>
              <p:spPr bwMode="auto">
                <a:xfrm rot="5400000">
                  <a:off x="2693"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4" name="AutoShape 272"/>
                <p:cNvSpPr>
                  <a:spLocks noChangeArrowheads="1"/>
                </p:cNvSpPr>
                <p:nvPr/>
              </p:nvSpPr>
              <p:spPr bwMode="auto">
                <a:xfrm rot="5400000">
                  <a:off x="2597"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5" name="AutoShape 273"/>
                <p:cNvSpPr>
                  <a:spLocks noChangeArrowheads="1"/>
                </p:cNvSpPr>
                <p:nvPr/>
              </p:nvSpPr>
              <p:spPr bwMode="auto">
                <a:xfrm rot="5400000">
                  <a:off x="2501"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6" name="AutoShape 274"/>
                <p:cNvSpPr>
                  <a:spLocks noChangeArrowheads="1"/>
                </p:cNvSpPr>
                <p:nvPr/>
              </p:nvSpPr>
              <p:spPr bwMode="auto">
                <a:xfrm rot="5400000">
                  <a:off x="2406" y="1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7" name="AutoShape 275"/>
                <p:cNvSpPr>
                  <a:spLocks noChangeArrowheads="1"/>
                </p:cNvSpPr>
                <p:nvPr/>
              </p:nvSpPr>
              <p:spPr bwMode="auto">
                <a:xfrm rot="5400000">
                  <a:off x="2309"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8" name="AutoShape 276"/>
                <p:cNvSpPr>
                  <a:spLocks noChangeArrowheads="1"/>
                </p:cNvSpPr>
                <p:nvPr/>
              </p:nvSpPr>
              <p:spPr bwMode="auto">
                <a:xfrm rot="5400000">
                  <a:off x="2213"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99" name="AutoShape 277"/>
                <p:cNvSpPr>
                  <a:spLocks noChangeArrowheads="1"/>
                </p:cNvSpPr>
                <p:nvPr/>
              </p:nvSpPr>
              <p:spPr bwMode="auto">
                <a:xfrm rot="5400000">
                  <a:off x="2117"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0" name="AutoShape 278"/>
                <p:cNvSpPr>
                  <a:spLocks noChangeArrowheads="1"/>
                </p:cNvSpPr>
                <p:nvPr/>
              </p:nvSpPr>
              <p:spPr bwMode="auto">
                <a:xfrm rot="5400000">
                  <a:off x="2021" y="1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1" name="AutoShape 279"/>
                <p:cNvSpPr>
                  <a:spLocks noChangeArrowheads="1"/>
                </p:cNvSpPr>
                <p:nvPr/>
              </p:nvSpPr>
              <p:spPr bwMode="auto">
                <a:xfrm rot="5400000">
                  <a:off x="2886" y="1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2" name="AutoShape 280"/>
                <p:cNvSpPr>
                  <a:spLocks noChangeArrowheads="1"/>
                </p:cNvSpPr>
                <p:nvPr/>
              </p:nvSpPr>
              <p:spPr bwMode="auto">
                <a:xfrm rot="5400000">
                  <a:off x="2982" y="1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3" name="AutoShape 281"/>
                <p:cNvSpPr>
                  <a:spLocks noChangeArrowheads="1"/>
                </p:cNvSpPr>
                <p:nvPr/>
              </p:nvSpPr>
              <p:spPr bwMode="auto">
                <a:xfrm rot="5400000">
                  <a:off x="3078" y="1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grpSp>
          <p:sp>
            <p:nvSpPr>
              <p:cNvPr id="553" name="Text Box 282"/>
              <p:cNvSpPr txBox="1">
                <a:spLocks noChangeArrowheads="1"/>
              </p:cNvSpPr>
              <p:nvPr/>
            </p:nvSpPr>
            <p:spPr bwMode="auto">
              <a:xfrm>
                <a:off x="2018" y="1207"/>
                <a:ext cx="426" cy="233"/>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SSD</a:t>
                </a:r>
              </a:p>
            </p:txBody>
          </p:sp>
        </p:grpSp>
        <p:grpSp>
          <p:nvGrpSpPr>
            <p:cNvPr id="434" name="Group 283"/>
            <p:cNvGrpSpPr>
              <a:grpSpLocks/>
            </p:cNvGrpSpPr>
            <p:nvPr/>
          </p:nvGrpSpPr>
          <p:grpSpPr bwMode="auto">
            <a:xfrm>
              <a:off x="839" y="2115"/>
              <a:ext cx="1200" cy="413"/>
              <a:chOff x="839" y="2115"/>
              <a:chExt cx="1200" cy="413"/>
            </a:xfrm>
          </p:grpSpPr>
          <p:grpSp>
            <p:nvGrpSpPr>
              <p:cNvPr id="500" name="Group 284"/>
              <p:cNvGrpSpPr>
                <a:grpSpLocks/>
              </p:cNvGrpSpPr>
              <p:nvPr/>
            </p:nvGrpSpPr>
            <p:grpSpPr bwMode="auto">
              <a:xfrm>
                <a:off x="839" y="2115"/>
                <a:ext cx="1200" cy="413"/>
                <a:chOff x="1837" y="2201"/>
                <a:chExt cx="1200" cy="413"/>
              </a:xfrm>
            </p:grpSpPr>
            <p:sp>
              <p:nvSpPr>
                <p:cNvPr id="502" name="Oval 285"/>
                <p:cNvSpPr>
                  <a:spLocks noChangeAspect="1" noChangeArrowheads="1"/>
                </p:cNvSpPr>
                <p:nvPr/>
              </p:nvSpPr>
              <p:spPr bwMode="auto">
                <a:xfrm>
                  <a:off x="2428" y="2380"/>
                  <a:ext cx="5" cy="5"/>
                </a:xfrm>
                <a:prstGeom prst="ellipse">
                  <a:avLst/>
                </a:prstGeom>
                <a:solidFill>
                  <a:srgbClr val="777777"/>
                </a:solidFill>
                <a:ln w="9525">
                  <a:solidFill>
                    <a:srgbClr val="777777"/>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3" name="Rectangle 286"/>
                <p:cNvSpPr>
                  <a:spLocks noChangeArrowheads="1"/>
                </p:cNvSpPr>
                <p:nvPr/>
              </p:nvSpPr>
              <p:spPr bwMode="auto">
                <a:xfrm>
                  <a:off x="1837" y="2201"/>
                  <a:ext cx="1200" cy="413"/>
                </a:xfrm>
                <a:prstGeom prst="rect">
                  <a:avLst/>
                </a:prstGeom>
                <a:solidFill>
                  <a:schemeClr val="bg1"/>
                </a:solidFill>
                <a:ln w="1905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4" name="AutoShape 287"/>
                <p:cNvSpPr>
                  <a:spLocks noChangeArrowheads="1"/>
                </p:cNvSpPr>
                <p:nvPr/>
              </p:nvSpPr>
              <p:spPr bwMode="auto">
                <a:xfrm rot="5400000">
                  <a:off x="2653"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5" name="AutoShape 288"/>
                <p:cNvSpPr>
                  <a:spLocks noChangeArrowheads="1"/>
                </p:cNvSpPr>
                <p:nvPr/>
              </p:nvSpPr>
              <p:spPr bwMode="auto">
                <a:xfrm rot="5400000">
                  <a:off x="2557"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6" name="AutoShape 289"/>
                <p:cNvSpPr>
                  <a:spLocks noChangeArrowheads="1"/>
                </p:cNvSpPr>
                <p:nvPr/>
              </p:nvSpPr>
              <p:spPr bwMode="auto">
                <a:xfrm rot="5400000">
                  <a:off x="2461"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7" name="AutoShape 290"/>
                <p:cNvSpPr>
                  <a:spLocks noChangeArrowheads="1"/>
                </p:cNvSpPr>
                <p:nvPr/>
              </p:nvSpPr>
              <p:spPr bwMode="auto">
                <a:xfrm rot="5400000">
                  <a:off x="2365"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8" name="AutoShape 291"/>
                <p:cNvSpPr>
                  <a:spLocks noChangeArrowheads="1"/>
                </p:cNvSpPr>
                <p:nvPr/>
              </p:nvSpPr>
              <p:spPr bwMode="auto">
                <a:xfrm rot="5400000">
                  <a:off x="2270" y="2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09" name="AutoShape 292"/>
                <p:cNvSpPr>
                  <a:spLocks noChangeArrowheads="1"/>
                </p:cNvSpPr>
                <p:nvPr/>
              </p:nvSpPr>
              <p:spPr bwMode="auto">
                <a:xfrm rot="5400000">
                  <a:off x="2173"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0" name="AutoShape 293"/>
                <p:cNvSpPr>
                  <a:spLocks noChangeArrowheads="1"/>
                </p:cNvSpPr>
                <p:nvPr/>
              </p:nvSpPr>
              <p:spPr bwMode="auto">
                <a:xfrm rot="5400000">
                  <a:off x="2077"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1" name="AutoShape 294"/>
                <p:cNvSpPr>
                  <a:spLocks noChangeArrowheads="1"/>
                </p:cNvSpPr>
                <p:nvPr/>
              </p:nvSpPr>
              <p:spPr bwMode="auto">
                <a:xfrm rot="5400000">
                  <a:off x="1981"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2" name="AutoShape 295"/>
                <p:cNvSpPr>
                  <a:spLocks noChangeArrowheads="1"/>
                </p:cNvSpPr>
                <p:nvPr/>
              </p:nvSpPr>
              <p:spPr bwMode="auto">
                <a:xfrm rot="5400000">
                  <a:off x="1885" y="2245"/>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3" name="AutoShape 296"/>
                <p:cNvSpPr>
                  <a:spLocks noChangeArrowheads="1"/>
                </p:cNvSpPr>
                <p:nvPr/>
              </p:nvSpPr>
              <p:spPr bwMode="auto">
                <a:xfrm rot="5400000">
                  <a:off x="2750" y="2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4" name="AutoShape 297"/>
                <p:cNvSpPr>
                  <a:spLocks noChangeArrowheads="1"/>
                </p:cNvSpPr>
                <p:nvPr/>
              </p:nvSpPr>
              <p:spPr bwMode="auto">
                <a:xfrm rot="5400000">
                  <a:off x="2846" y="2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5" name="AutoShape 298"/>
                <p:cNvSpPr>
                  <a:spLocks noChangeArrowheads="1"/>
                </p:cNvSpPr>
                <p:nvPr/>
              </p:nvSpPr>
              <p:spPr bwMode="auto">
                <a:xfrm rot="5400000">
                  <a:off x="2942" y="2246"/>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6" name="AutoShape 299"/>
                <p:cNvSpPr>
                  <a:spLocks noChangeArrowheads="1"/>
                </p:cNvSpPr>
                <p:nvPr/>
              </p:nvSpPr>
              <p:spPr bwMode="auto">
                <a:xfrm rot="5400000">
                  <a:off x="2653"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7" name="AutoShape 300"/>
                <p:cNvSpPr>
                  <a:spLocks noChangeArrowheads="1"/>
                </p:cNvSpPr>
                <p:nvPr/>
              </p:nvSpPr>
              <p:spPr bwMode="auto">
                <a:xfrm rot="5400000">
                  <a:off x="2557"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8" name="AutoShape 301"/>
                <p:cNvSpPr>
                  <a:spLocks noChangeArrowheads="1"/>
                </p:cNvSpPr>
                <p:nvPr/>
              </p:nvSpPr>
              <p:spPr bwMode="auto">
                <a:xfrm rot="5400000">
                  <a:off x="2461"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19" name="AutoShape 302"/>
                <p:cNvSpPr>
                  <a:spLocks noChangeArrowheads="1"/>
                </p:cNvSpPr>
                <p:nvPr/>
              </p:nvSpPr>
              <p:spPr bwMode="auto">
                <a:xfrm rot="5400000">
                  <a:off x="2365"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0" name="AutoShape 303"/>
                <p:cNvSpPr>
                  <a:spLocks noChangeArrowheads="1"/>
                </p:cNvSpPr>
                <p:nvPr/>
              </p:nvSpPr>
              <p:spPr bwMode="auto">
                <a:xfrm rot="5400000">
                  <a:off x="2270" y="2338"/>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1" name="AutoShape 304"/>
                <p:cNvSpPr>
                  <a:spLocks noChangeArrowheads="1"/>
                </p:cNvSpPr>
                <p:nvPr/>
              </p:nvSpPr>
              <p:spPr bwMode="auto">
                <a:xfrm rot="5400000">
                  <a:off x="2173"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2" name="AutoShape 305"/>
                <p:cNvSpPr>
                  <a:spLocks noChangeArrowheads="1"/>
                </p:cNvSpPr>
                <p:nvPr/>
              </p:nvSpPr>
              <p:spPr bwMode="auto">
                <a:xfrm rot="5400000">
                  <a:off x="2077"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3" name="AutoShape 306"/>
                <p:cNvSpPr>
                  <a:spLocks noChangeArrowheads="1"/>
                </p:cNvSpPr>
                <p:nvPr/>
              </p:nvSpPr>
              <p:spPr bwMode="auto">
                <a:xfrm rot="5400000">
                  <a:off x="1981"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4" name="AutoShape 307"/>
                <p:cNvSpPr>
                  <a:spLocks noChangeArrowheads="1"/>
                </p:cNvSpPr>
                <p:nvPr/>
              </p:nvSpPr>
              <p:spPr bwMode="auto">
                <a:xfrm rot="5400000">
                  <a:off x="1885" y="2337"/>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5" name="AutoShape 308"/>
                <p:cNvSpPr>
                  <a:spLocks noChangeArrowheads="1"/>
                </p:cNvSpPr>
                <p:nvPr/>
              </p:nvSpPr>
              <p:spPr bwMode="auto">
                <a:xfrm rot="5400000">
                  <a:off x="2750" y="2338"/>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6" name="AutoShape 309"/>
                <p:cNvSpPr>
                  <a:spLocks noChangeArrowheads="1"/>
                </p:cNvSpPr>
                <p:nvPr/>
              </p:nvSpPr>
              <p:spPr bwMode="auto">
                <a:xfrm rot="5400000">
                  <a:off x="2846" y="2338"/>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7" name="AutoShape 310"/>
                <p:cNvSpPr>
                  <a:spLocks noChangeArrowheads="1"/>
                </p:cNvSpPr>
                <p:nvPr/>
              </p:nvSpPr>
              <p:spPr bwMode="auto">
                <a:xfrm rot="5400000">
                  <a:off x="2942" y="2338"/>
                  <a:ext cx="37"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8" name="AutoShape 311"/>
                <p:cNvSpPr>
                  <a:spLocks noChangeArrowheads="1"/>
                </p:cNvSpPr>
                <p:nvPr/>
              </p:nvSpPr>
              <p:spPr bwMode="auto">
                <a:xfrm rot="5400000">
                  <a:off x="2653"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29" name="AutoShape 312"/>
                <p:cNvSpPr>
                  <a:spLocks noChangeArrowheads="1"/>
                </p:cNvSpPr>
                <p:nvPr/>
              </p:nvSpPr>
              <p:spPr bwMode="auto">
                <a:xfrm rot="5400000">
                  <a:off x="2557"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0" name="AutoShape 313"/>
                <p:cNvSpPr>
                  <a:spLocks noChangeArrowheads="1"/>
                </p:cNvSpPr>
                <p:nvPr/>
              </p:nvSpPr>
              <p:spPr bwMode="auto">
                <a:xfrm rot="5400000">
                  <a:off x="2461"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1" name="AutoShape 314"/>
                <p:cNvSpPr>
                  <a:spLocks noChangeArrowheads="1"/>
                </p:cNvSpPr>
                <p:nvPr/>
              </p:nvSpPr>
              <p:spPr bwMode="auto">
                <a:xfrm rot="5400000">
                  <a:off x="2365"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2" name="AutoShape 315"/>
                <p:cNvSpPr>
                  <a:spLocks noChangeArrowheads="1"/>
                </p:cNvSpPr>
                <p:nvPr/>
              </p:nvSpPr>
              <p:spPr bwMode="auto">
                <a:xfrm rot="5400000">
                  <a:off x="2270" y="2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3" name="AutoShape 316"/>
                <p:cNvSpPr>
                  <a:spLocks noChangeArrowheads="1"/>
                </p:cNvSpPr>
                <p:nvPr/>
              </p:nvSpPr>
              <p:spPr bwMode="auto">
                <a:xfrm rot="5400000">
                  <a:off x="2173"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4" name="AutoShape 317"/>
                <p:cNvSpPr>
                  <a:spLocks noChangeArrowheads="1"/>
                </p:cNvSpPr>
                <p:nvPr/>
              </p:nvSpPr>
              <p:spPr bwMode="auto">
                <a:xfrm rot="5400000">
                  <a:off x="2077"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5" name="AutoShape 318"/>
                <p:cNvSpPr>
                  <a:spLocks noChangeArrowheads="1"/>
                </p:cNvSpPr>
                <p:nvPr/>
              </p:nvSpPr>
              <p:spPr bwMode="auto">
                <a:xfrm rot="5400000">
                  <a:off x="1981"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6" name="AutoShape 319"/>
                <p:cNvSpPr>
                  <a:spLocks noChangeArrowheads="1"/>
                </p:cNvSpPr>
                <p:nvPr/>
              </p:nvSpPr>
              <p:spPr bwMode="auto">
                <a:xfrm rot="5400000">
                  <a:off x="1885" y="2428"/>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7" name="AutoShape 320"/>
                <p:cNvSpPr>
                  <a:spLocks noChangeArrowheads="1"/>
                </p:cNvSpPr>
                <p:nvPr/>
              </p:nvSpPr>
              <p:spPr bwMode="auto">
                <a:xfrm rot="5400000">
                  <a:off x="2750" y="2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8" name="AutoShape 321"/>
                <p:cNvSpPr>
                  <a:spLocks noChangeArrowheads="1"/>
                </p:cNvSpPr>
                <p:nvPr/>
              </p:nvSpPr>
              <p:spPr bwMode="auto">
                <a:xfrm rot="5400000">
                  <a:off x="2846" y="2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39" name="AutoShape 322"/>
                <p:cNvSpPr>
                  <a:spLocks noChangeArrowheads="1"/>
                </p:cNvSpPr>
                <p:nvPr/>
              </p:nvSpPr>
              <p:spPr bwMode="auto">
                <a:xfrm rot="5400000">
                  <a:off x="2942" y="2429"/>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0" name="AutoShape 323"/>
                <p:cNvSpPr>
                  <a:spLocks noChangeArrowheads="1"/>
                </p:cNvSpPr>
                <p:nvPr/>
              </p:nvSpPr>
              <p:spPr bwMode="auto">
                <a:xfrm rot="5400000">
                  <a:off x="2653"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1" name="AutoShape 324"/>
                <p:cNvSpPr>
                  <a:spLocks noChangeArrowheads="1"/>
                </p:cNvSpPr>
                <p:nvPr/>
              </p:nvSpPr>
              <p:spPr bwMode="auto">
                <a:xfrm rot="5400000">
                  <a:off x="2557"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2" name="AutoShape 325"/>
                <p:cNvSpPr>
                  <a:spLocks noChangeArrowheads="1"/>
                </p:cNvSpPr>
                <p:nvPr/>
              </p:nvSpPr>
              <p:spPr bwMode="auto">
                <a:xfrm rot="5400000">
                  <a:off x="2461"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3" name="AutoShape 326"/>
                <p:cNvSpPr>
                  <a:spLocks noChangeArrowheads="1"/>
                </p:cNvSpPr>
                <p:nvPr/>
              </p:nvSpPr>
              <p:spPr bwMode="auto">
                <a:xfrm rot="5400000">
                  <a:off x="2365"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4" name="AutoShape 327"/>
                <p:cNvSpPr>
                  <a:spLocks noChangeArrowheads="1"/>
                </p:cNvSpPr>
                <p:nvPr/>
              </p:nvSpPr>
              <p:spPr bwMode="auto">
                <a:xfrm rot="5400000">
                  <a:off x="2270" y="2521"/>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5" name="AutoShape 328"/>
                <p:cNvSpPr>
                  <a:spLocks noChangeArrowheads="1"/>
                </p:cNvSpPr>
                <p:nvPr/>
              </p:nvSpPr>
              <p:spPr bwMode="auto">
                <a:xfrm rot="5400000">
                  <a:off x="2173"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6" name="AutoShape 329"/>
                <p:cNvSpPr>
                  <a:spLocks noChangeArrowheads="1"/>
                </p:cNvSpPr>
                <p:nvPr/>
              </p:nvSpPr>
              <p:spPr bwMode="auto">
                <a:xfrm rot="5400000">
                  <a:off x="2077"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7" name="AutoShape 330"/>
                <p:cNvSpPr>
                  <a:spLocks noChangeArrowheads="1"/>
                </p:cNvSpPr>
                <p:nvPr/>
              </p:nvSpPr>
              <p:spPr bwMode="auto">
                <a:xfrm rot="5400000">
                  <a:off x="1981"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8" name="AutoShape 331"/>
                <p:cNvSpPr>
                  <a:spLocks noChangeArrowheads="1"/>
                </p:cNvSpPr>
                <p:nvPr/>
              </p:nvSpPr>
              <p:spPr bwMode="auto">
                <a:xfrm rot="5400000">
                  <a:off x="1885" y="2520"/>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49" name="AutoShape 332"/>
                <p:cNvSpPr>
                  <a:spLocks noChangeArrowheads="1"/>
                </p:cNvSpPr>
                <p:nvPr/>
              </p:nvSpPr>
              <p:spPr bwMode="auto">
                <a:xfrm rot="5400000">
                  <a:off x="2750" y="2521"/>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0" name="AutoShape 333"/>
                <p:cNvSpPr>
                  <a:spLocks noChangeArrowheads="1"/>
                </p:cNvSpPr>
                <p:nvPr/>
              </p:nvSpPr>
              <p:spPr bwMode="auto">
                <a:xfrm rot="5400000">
                  <a:off x="2846" y="2521"/>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551" name="AutoShape 334"/>
                <p:cNvSpPr>
                  <a:spLocks noChangeArrowheads="1"/>
                </p:cNvSpPr>
                <p:nvPr/>
              </p:nvSpPr>
              <p:spPr bwMode="auto">
                <a:xfrm rot="5400000">
                  <a:off x="2942" y="2521"/>
                  <a:ext cx="38" cy="39"/>
                </a:xfrm>
                <a:prstGeom prst="octagon">
                  <a:avLst>
                    <a:gd name="adj" fmla="val 29287"/>
                  </a:avLst>
                </a:prstGeom>
                <a:solidFill>
                  <a:srgbClr val="777777"/>
                </a:solidFill>
                <a:ln w="38100">
                  <a:solidFill>
                    <a:srgbClr val="777777"/>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grpSp>
          <p:sp>
            <p:nvSpPr>
              <p:cNvPr id="501" name="Text Box 335"/>
              <p:cNvSpPr txBox="1">
                <a:spLocks noChangeArrowheads="1"/>
              </p:cNvSpPr>
              <p:nvPr/>
            </p:nvSpPr>
            <p:spPr bwMode="auto">
              <a:xfrm>
                <a:off x="1526" y="2205"/>
                <a:ext cx="477" cy="233"/>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SSD</a:t>
                </a:r>
              </a:p>
            </p:txBody>
          </p:sp>
        </p:grpSp>
        <p:sp>
          <p:nvSpPr>
            <p:cNvPr id="435" name="Oval 336"/>
            <p:cNvSpPr>
              <a:spLocks noChangeAspect="1" noChangeArrowheads="1"/>
            </p:cNvSpPr>
            <p:nvPr/>
          </p:nvSpPr>
          <p:spPr bwMode="auto">
            <a:xfrm>
              <a:off x="1022" y="2475"/>
              <a:ext cx="5" cy="5"/>
            </a:xfrm>
            <a:prstGeom prst="ellipse">
              <a:avLst/>
            </a:prstGeom>
            <a:solidFill>
              <a:schemeClr val="bg1"/>
            </a:solidFill>
            <a:ln w="9525">
              <a:solidFill>
                <a:schemeClr val="tx1"/>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36" name="Rectangle 337"/>
            <p:cNvSpPr>
              <a:spLocks noChangeArrowheads="1"/>
            </p:cNvSpPr>
            <p:nvPr/>
          </p:nvSpPr>
          <p:spPr bwMode="auto">
            <a:xfrm>
              <a:off x="431" y="2296"/>
              <a:ext cx="1200" cy="413"/>
            </a:xfrm>
            <a:prstGeom prst="rect">
              <a:avLst/>
            </a:prstGeom>
            <a:solidFill>
              <a:schemeClr val="bg1"/>
            </a:solidFill>
            <a:ln w="1905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37" name="AutoShape 338"/>
            <p:cNvSpPr>
              <a:spLocks noChangeArrowheads="1"/>
            </p:cNvSpPr>
            <p:nvPr/>
          </p:nvSpPr>
          <p:spPr bwMode="auto">
            <a:xfrm rot="5400000">
              <a:off x="1247"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38" name="AutoShape 339"/>
            <p:cNvSpPr>
              <a:spLocks noChangeArrowheads="1"/>
            </p:cNvSpPr>
            <p:nvPr/>
          </p:nvSpPr>
          <p:spPr bwMode="auto">
            <a:xfrm rot="5400000">
              <a:off x="1151"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39" name="AutoShape 340"/>
            <p:cNvSpPr>
              <a:spLocks noChangeArrowheads="1"/>
            </p:cNvSpPr>
            <p:nvPr/>
          </p:nvSpPr>
          <p:spPr bwMode="auto">
            <a:xfrm rot="5400000">
              <a:off x="1055"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0" name="AutoShape 341"/>
            <p:cNvSpPr>
              <a:spLocks noChangeArrowheads="1"/>
            </p:cNvSpPr>
            <p:nvPr/>
          </p:nvSpPr>
          <p:spPr bwMode="auto">
            <a:xfrm rot="5400000">
              <a:off x="959" y="2340"/>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1" name="AutoShape 342"/>
            <p:cNvSpPr>
              <a:spLocks noChangeArrowheads="1"/>
            </p:cNvSpPr>
            <p:nvPr/>
          </p:nvSpPr>
          <p:spPr bwMode="auto">
            <a:xfrm rot="5400000">
              <a:off x="864" y="2341"/>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2" name="AutoShape 343"/>
            <p:cNvSpPr>
              <a:spLocks noChangeArrowheads="1"/>
            </p:cNvSpPr>
            <p:nvPr/>
          </p:nvSpPr>
          <p:spPr bwMode="auto">
            <a:xfrm rot="5400000">
              <a:off x="767"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3" name="AutoShape 344"/>
            <p:cNvSpPr>
              <a:spLocks noChangeArrowheads="1"/>
            </p:cNvSpPr>
            <p:nvPr/>
          </p:nvSpPr>
          <p:spPr bwMode="auto">
            <a:xfrm rot="5400000">
              <a:off x="671"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4" name="AutoShape 345"/>
            <p:cNvSpPr>
              <a:spLocks noChangeArrowheads="1"/>
            </p:cNvSpPr>
            <p:nvPr/>
          </p:nvSpPr>
          <p:spPr bwMode="auto">
            <a:xfrm rot="5400000">
              <a:off x="575"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5" name="AutoShape 346"/>
            <p:cNvSpPr>
              <a:spLocks noChangeArrowheads="1"/>
            </p:cNvSpPr>
            <p:nvPr/>
          </p:nvSpPr>
          <p:spPr bwMode="auto">
            <a:xfrm rot="5400000">
              <a:off x="479" y="234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6" name="AutoShape 347"/>
            <p:cNvSpPr>
              <a:spLocks noChangeArrowheads="1"/>
            </p:cNvSpPr>
            <p:nvPr/>
          </p:nvSpPr>
          <p:spPr bwMode="auto">
            <a:xfrm rot="5400000">
              <a:off x="1344" y="2341"/>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7" name="AutoShape 348"/>
            <p:cNvSpPr>
              <a:spLocks noChangeArrowheads="1"/>
            </p:cNvSpPr>
            <p:nvPr/>
          </p:nvSpPr>
          <p:spPr bwMode="auto">
            <a:xfrm rot="5400000">
              <a:off x="1440" y="2341"/>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8" name="AutoShape 349"/>
            <p:cNvSpPr>
              <a:spLocks noChangeArrowheads="1"/>
            </p:cNvSpPr>
            <p:nvPr/>
          </p:nvSpPr>
          <p:spPr bwMode="auto">
            <a:xfrm rot="5400000">
              <a:off x="1536" y="2341"/>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49" name="AutoShape 350"/>
            <p:cNvSpPr>
              <a:spLocks noChangeArrowheads="1"/>
            </p:cNvSpPr>
            <p:nvPr/>
          </p:nvSpPr>
          <p:spPr bwMode="auto">
            <a:xfrm rot="5400000">
              <a:off x="1247" y="243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0" name="AutoShape 351"/>
            <p:cNvSpPr>
              <a:spLocks noChangeArrowheads="1"/>
            </p:cNvSpPr>
            <p:nvPr/>
          </p:nvSpPr>
          <p:spPr bwMode="auto">
            <a:xfrm rot="5400000">
              <a:off x="1151" y="243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1" name="AutoShape 352"/>
            <p:cNvSpPr>
              <a:spLocks noChangeArrowheads="1"/>
            </p:cNvSpPr>
            <p:nvPr/>
          </p:nvSpPr>
          <p:spPr bwMode="auto">
            <a:xfrm rot="5400000">
              <a:off x="1055" y="243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2" name="AutoShape 353"/>
            <p:cNvSpPr>
              <a:spLocks noChangeArrowheads="1"/>
            </p:cNvSpPr>
            <p:nvPr/>
          </p:nvSpPr>
          <p:spPr bwMode="auto">
            <a:xfrm rot="5400000">
              <a:off x="959" y="243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3" name="AutoShape 354"/>
            <p:cNvSpPr>
              <a:spLocks noChangeArrowheads="1"/>
            </p:cNvSpPr>
            <p:nvPr/>
          </p:nvSpPr>
          <p:spPr bwMode="auto">
            <a:xfrm rot="5400000">
              <a:off x="864" y="243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4" name="AutoShape 355"/>
            <p:cNvSpPr>
              <a:spLocks noChangeArrowheads="1"/>
            </p:cNvSpPr>
            <p:nvPr/>
          </p:nvSpPr>
          <p:spPr bwMode="auto">
            <a:xfrm rot="5400000">
              <a:off x="767" y="243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5" name="AutoShape 356"/>
            <p:cNvSpPr>
              <a:spLocks noChangeArrowheads="1"/>
            </p:cNvSpPr>
            <p:nvPr/>
          </p:nvSpPr>
          <p:spPr bwMode="auto">
            <a:xfrm rot="5400000">
              <a:off x="671" y="243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6" name="AutoShape 357"/>
            <p:cNvSpPr>
              <a:spLocks noChangeArrowheads="1"/>
            </p:cNvSpPr>
            <p:nvPr/>
          </p:nvSpPr>
          <p:spPr bwMode="auto">
            <a:xfrm rot="5400000">
              <a:off x="575" y="243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7" name="AutoShape 358"/>
            <p:cNvSpPr>
              <a:spLocks noChangeArrowheads="1"/>
            </p:cNvSpPr>
            <p:nvPr/>
          </p:nvSpPr>
          <p:spPr bwMode="auto">
            <a:xfrm rot="5400000">
              <a:off x="479" y="2432"/>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8" name="AutoShape 359"/>
            <p:cNvSpPr>
              <a:spLocks noChangeArrowheads="1"/>
            </p:cNvSpPr>
            <p:nvPr/>
          </p:nvSpPr>
          <p:spPr bwMode="auto">
            <a:xfrm rot="5400000">
              <a:off x="1344" y="2433"/>
              <a:ext cx="37"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59" name="AutoShape 360"/>
            <p:cNvSpPr>
              <a:spLocks noChangeArrowheads="1"/>
            </p:cNvSpPr>
            <p:nvPr/>
          </p:nvSpPr>
          <p:spPr bwMode="auto">
            <a:xfrm rot="5400000">
              <a:off x="1440" y="243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0" name="AutoShape 361"/>
            <p:cNvSpPr>
              <a:spLocks noChangeArrowheads="1"/>
            </p:cNvSpPr>
            <p:nvPr/>
          </p:nvSpPr>
          <p:spPr bwMode="auto">
            <a:xfrm rot="5400000">
              <a:off x="1536" y="243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1" name="AutoShape 362"/>
            <p:cNvSpPr>
              <a:spLocks noChangeArrowheads="1"/>
            </p:cNvSpPr>
            <p:nvPr/>
          </p:nvSpPr>
          <p:spPr bwMode="auto">
            <a:xfrm rot="5400000">
              <a:off x="1247"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2" name="AutoShape 363"/>
            <p:cNvSpPr>
              <a:spLocks noChangeArrowheads="1"/>
            </p:cNvSpPr>
            <p:nvPr/>
          </p:nvSpPr>
          <p:spPr bwMode="auto">
            <a:xfrm rot="5400000">
              <a:off x="1151"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3" name="AutoShape 364"/>
            <p:cNvSpPr>
              <a:spLocks noChangeArrowheads="1"/>
            </p:cNvSpPr>
            <p:nvPr/>
          </p:nvSpPr>
          <p:spPr bwMode="auto">
            <a:xfrm rot="5400000">
              <a:off x="1055"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4" name="AutoShape 365"/>
            <p:cNvSpPr>
              <a:spLocks noChangeArrowheads="1"/>
            </p:cNvSpPr>
            <p:nvPr/>
          </p:nvSpPr>
          <p:spPr bwMode="auto">
            <a:xfrm rot="5400000">
              <a:off x="959"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5" name="AutoShape 366"/>
            <p:cNvSpPr>
              <a:spLocks noChangeArrowheads="1"/>
            </p:cNvSpPr>
            <p:nvPr/>
          </p:nvSpPr>
          <p:spPr bwMode="auto">
            <a:xfrm rot="5400000">
              <a:off x="864" y="252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6" name="AutoShape 367"/>
            <p:cNvSpPr>
              <a:spLocks noChangeArrowheads="1"/>
            </p:cNvSpPr>
            <p:nvPr/>
          </p:nvSpPr>
          <p:spPr bwMode="auto">
            <a:xfrm rot="5400000">
              <a:off x="767"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7" name="AutoShape 368"/>
            <p:cNvSpPr>
              <a:spLocks noChangeArrowheads="1"/>
            </p:cNvSpPr>
            <p:nvPr/>
          </p:nvSpPr>
          <p:spPr bwMode="auto">
            <a:xfrm rot="5400000">
              <a:off x="671" y="2523"/>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8" name="AutoShape 369"/>
            <p:cNvSpPr>
              <a:spLocks noChangeArrowheads="1"/>
            </p:cNvSpPr>
            <p:nvPr/>
          </p:nvSpPr>
          <p:spPr bwMode="auto">
            <a:xfrm rot="5400000">
              <a:off x="575"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69" name="AutoShape 370"/>
            <p:cNvSpPr>
              <a:spLocks noChangeArrowheads="1"/>
            </p:cNvSpPr>
            <p:nvPr/>
          </p:nvSpPr>
          <p:spPr bwMode="auto">
            <a:xfrm rot="5400000">
              <a:off x="479" y="252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0" name="AutoShape 371"/>
            <p:cNvSpPr>
              <a:spLocks noChangeArrowheads="1"/>
            </p:cNvSpPr>
            <p:nvPr/>
          </p:nvSpPr>
          <p:spPr bwMode="auto">
            <a:xfrm rot="5400000">
              <a:off x="1344" y="252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1" name="AutoShape 372"/>
            <p:cNvSpPr>
              <a:spLocks noChangeArrowheads="1"/>
            </p:cNvSpPr>
            <p:nvPr/>
          </p:nvSpPr>
          <p:spPr bwMode="auto">
            <a:xfrm rot="5400000">
              <a:off x="1440" y="252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2" name="AutoShape 373"/>
            <p:cNvSpPr>
              <a:spLocks noChangeArrowheads="1"/>
            </p:cNvSpPr>
            <p:nvPr/>
          </p:nvSpPr>
          <p:spPr bwMode="auto">
            <a:xfrm rot="5400000">
              <a:off x="1536" y="252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3" name="AutoShape 374"/>
            <p:cNvSpPr>
              <a:spLocks noChangeArrowheads="1"/>
            </p:cNvSpPr>
            <p:nvPr/>
          </p:nvSpPr>
          <p:spPr bwMode="auto">
            <a:xfrm rot="5400000">
              <a:off x="1247" y="261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4" name="AutoShape 375"/>
            <p:cNvSpPr>
              <a:spLocks noChangeArrowheads="1"/>
            </p:cNvSpPr>
            <p:nvPr/>
          </p:nvSpPr>
          <p:spPr bwMode="auto">
            <a:xfrm rot="5400000">
              <a:off x="1151" y="261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5" name="AutoShape 376"/>
            <p:cNvSpPr>
              <a:spLocks noChangeArrowheads="1"/>
            </p:cNvSpPr>
            <p:nvPr/>
          </p:nvSpPr>
          <p:spPr bwMode="auto">
            <a:xfrm rot="5400000">
              <a:off x="1055" y="261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6" name="AutoShape 377"/>
            <p:cNvSpPr>
              <a:spLocks noChangeArrowheads="1"/>
            </p:cNvSpPr>
            <p:nvPr/>
          </p:nvSpPr>
          <p:spPr bwMode="auto">
            <a:xfrm rot="5400000">
              <a:off x="959" y="261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7" name="AutoShape 378"/>
            <p:cNvSpPr>
              <a:spLocks noChangeArrowheads="1"/>
            </p:cNvSpPr>
            <p:nvPr/>
          </p:nvSpPr>
          <p:spPr bwMode="auto">
            <a:xfrm rot="5400000">
              <a:off x="864" y="2616"/>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8" name="AutoShape 379"/>
            <p:cNvSpPr>
              <a:spLocks noChangeArrowheads="1"/>
            </p:cNvSpPr>
            <p:nvPr/>
          </p:nvSpPr>
          <p:spPr bwMode="auto">
            <a:xfrm rot="5400000">
              <a:off x="767" y="261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79" name="AutoShape 380"/>
            <p:cNvSpPr>
              <a:spLocks noChangeArrowheads="1"/>
            </p:cNvSpPr>
            <p:nvPr/>
          </p:nvSpPr>
          <p:spPr bwMode="auto">
            <a:xfrm rot="5400000">
              <a:off x="671" y="261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80" name="AutoShape 381"/>
            <p:cNvSpPr>
              <a:spLocks noChangeArrowheads="1"/>
            </p:cNvSpPr>
            <p:nvPr/>
          </p:nvSpPr>
          <p:spPr bwMode="auto">
            <a:xfrm rot="5400000">
              <a:off x="575" y="2615"/>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81" name="AutoShape 382"/>
            <p:cNvSpPr>
              <a:spLocks noChangeArrowheads="1"/>
            </p:cNvSpPr>
            <p:nvPr/>
          </p:nvSpPr>
          <p:spPr bwMode="auto">
            <a:xfrm rot="5400000">
              <a:off x="479" y="261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82" name="AutoShape 383"/>
            <p:cNvSpPr>
              <a:spLocks noChangeArrowheads="1"/>
            </p:cNvSpPr>
            <p:nvPr/>
          </p:nvSpPr>
          <p:spPr bwMode="auto">
            <a:xfrm rot="5400000">
              <a:off x="1344" y="2616"/>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83" name="AutoShape 384"/>
            <p:cNvSpPr>
              <a:spLocks noChangeArrowheads="1"/>
            </p:cNvSpPr>
            <p:nvPr/>
          </p:nvSpPr>
          <p:spPr bwMode="auto">
            <a:xfrm rot="5400000">
              <a:off x="1440" y="2616"/>
              <a:ext cx="38" cy="39"/>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84" name="AutoShape 385"/>
            <p:cNvSpPr>
              <a:spLocks noChangeArrowheads="1"/>
            </p:cNvSpPr>
            <p:nvPr/>
          </p:nvSpPr>
          <p:spPr bwMode="auto">
            <a:xfrm rot="5400000">
              <a:off x="1536" y="2616"/>
              <a:ext cx="38" cy="39"/>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485" name="AutoShape 386"/>
            <p:cNvCxnSpPr>
              <a:cxnSpLocks noChangeShapeType="1"/>
              <a:stCxn id="457" idx="2"/>
              <a:endCxn id="419" idx="3"/>
            </p:cNvCxnSpPr>
            <p:nvPr/>
          </p:nvCxnSpPr>
          <p:spPr bwMode="auto">
            <a:xfrm rot="10800000" flipH="1" flipV="1">
              <a:off x="468" y="2452"/>
              <a:ext cx="32" cy="476"/>
            </a:xfrm>
            <a:prstGeom prst="bentConnector5">
              <a:avLst>
                <a:gd name="adj1" fmla="val -231255"/>
                <a:gd name="adj2" fmla="val 64074"/>
                <a:gd name="adj3" fmla="val 15620"/>
              </a:avLst>
            </a:prstGeom>
            <a:noFill/>
            <a:ln w="9525">
              <a:solidFill>
                <a:schemeClr val="tx1"/>
              </a:solidFill>
              <a:miter lim="800000"/>
              <a:headEnd/>
              <a:tailEnd/>
            </a:ln>
          </p:spPr>
        </p:cxnSp>
        <p:cxnSp>
          <p:nvCxnSpPr>
            <p:cNvPr id="486" name="AutoShape 387"/>
            <p:cNvCxnSpPr>
              <a:cxnSpLocks noChangeShapeType="1"/>
              <a:stCxn id="480" idx="2"/>
              <a:endCxn id="420" idx="0"/>
            </p:cNvCxnSpPr>
            <p:nvPr/>
          </p:nvCxnSpPr>
          <p:spPr bwMode="auto">
            <a:xfrm rot="5400000">
              <a:off x="513" y="2720"/>
              <a:ext cx="133" cy="28"/>
            </a:xfrm>
            <a:prstGeom prst="bentConnector3">
              <a:avLst>
                <a:gd name="adj1" fmla="val 45111"/>
              </a:avLst>
            </a:prstGeom>
            <a:noFill/>
            <a:ln w="9525">
              <a:solidFill>
                <a:schemeClr val="tx1"/>
              </a:solidFill>
              <a:miter lim="800000"/>
              <a:headEnd/>
              <a:tailEnd/>
            </a:ln>
          </p:spPr>
        </p:cxnSp>
        <p:cxnSp>
          <p:nvCxnSpPr>
            <p:cNvPr id="487" name="AutoShape 388"/>
            <p:cNvCxnSpPr>
              <a:cxnSpLocks noChangeShapeType="1"/>
              <a:stCxn id="467" idx="2"/>
              <a:endCxn id="421" idx="0"/>
            </p:cNvCxnSpPr>
            <p:nvPr/>
          </p:nvCxnSpPr>
          <p:spPr bwMode="auto">
            <a:xfrm flipH="1">
              <a:off x="657" y="2544"/>
              <a:ext cx="65" cy="256"/>
            </a:xfrm>
            <a:prstGeom prst="bentConnector4">
              <a:avLst>
                <a:gd name="adj1" fmla="val -26157"/>
                <a:gd name="adj2" fmla="val 53514"/>
              </a:avLst>
            </a:prstGeom>
            <a:noFill/>
            <a:ln w="9525">
              <a:solidFill>
                <a:schemeClr val="tx1"/>
              </a:solidFill>
              <a:miter lim="800000"/>
              <a:headEnd/>
              <a:tailEnd/>
            </a:ln>
          </p:spPr>
        </p:cxnSp>
        <p:cxnSp>
          <p:nvCxnSpPr>
            <p:cNvPr id="488" name="AutoShape 389"/>
            <p:cNvCxnSpPr>
              <a:cxnSpLocks noChangeShapeType="1"/>
              <a:stCxn id="454" idx="2"/>
              <a:endCxn id="422" idx="0"/>
            </p:cNvCxnSpPr>
            <p:nvPr/>
          </p:nvCxnSpPr>
          <p:spPr bwMode="auto">
            <a:xfrm flipH="1">
              <a:off x="764" y="2452"/>
              <a:ext cx="55" cy="348"/>
            </a:xfrm>
            <a:prstGeom prst="bentConnector4">
              <a:avLst>
                <a:gd name="adj1" fmla="val -23639"/>
                <a:gd name="adj2" fmla="val 85056"/>
              </a:avLst>
            </a:prstGeom>
            <a:noFill/>
            <a:ln w="9525">
              <a:solidFill>
                <a:schemeClr val="tx1"/>
              </a:solidFill>
              <a:miter lim="800000"/>
              <a:headEnd/>
              <a:tailEnd/>
            </a:ln>
          </p:spPr>
        </p:cxnSp>
        <p:cxnSp>
          <p:nvCxnSpPr>
            <p:cNvPr id="489" name="AutoShape 390"/>
            <p:cNvCxnSpPr>
              <a:cxnSpLocks noChangeShapeType="1"/>
              <a:stCxn id="477" idx="2"/>
              <a:endCxn id="423" idx="0"/>
            </p:cNvCxnSpPr>
            <p:nvPr/>
          </p:nvCxnSpPr>
          <p:spPr bwMode="auto">
            <a:xfrm rot="5400000">
              <a:off x="806" y="2722"/>
              <a:ext cx="132" cy="23"/>
            </a:xfrm>
            <a:prstGeom prst="bentConnector3">
              <a:avLst>
                <a:gd name="adj1" fmla="val 44699"/>
              </a:avLst>
            </a:prstGeom>
            <a:noFill/>
            <a:ln w="9525">
              <a:solidFill>
                <a:schemeClr val="tx1"/>
              </a:solidFill>
              <a:miter lim="800000"/>
              <a:headEnd/>
              <a:tailEnd/>
            </a:ln>
          </p:spPr>
        </p:cxnSp>
        <p:cxnSp>
          <p:nvCxnSpPr>
            <p:cNvPr id="490" name="AutoShape 391"/>
            <p:cNvCxnSpPr>
              <a:cxnSpLocks noChangeShapeType="1"/>
              <a:stCxn id="440" idx="2"/>
              <a:endCxn id="424" idx="0"/>
            </p:cNvCxnSpPr>
            <p:nvPr/>
          </p:nvCxnSpPr>
          <p:spPr bwMode="auto">
            <a:xfrm rot="10800000" flipH="1" flipV="1">
              <a:off x="948" y="2360"/>
              <a:ext cx="11" cy="438"/>
            </a:xfrm>
            <a:prstGeom prst="bentConnector4">
              <a:avLst>
                <a:gd name="adj1" fmla="val -154546"/>
                <a:gd name="adj2" fmla="val 88352"/>
              </a:avLst>
            </a:prstGeom>
            <a:noFill/>
            <a:ln w="9525">
              <a:solidFill>
                <a:schemeClr val="tx1"/>
              </a:solidFill>
              <a:miter lim="800000"/>
              <a:headEnd/>
              <a:tailEnd/>
            </a:ln>
          </p:spPr>
        </p:cxnSp>
        <p:cxnSp>
          <p:nvCxnSpPr>
            <p:cNvPr id="491" name="AutoShape 392"/>
            <p:cNvCxnSpPr>
              <a:cxnSpLocks noChangeShapeType="1"/>
              <a:stCxn id="475" idx="2"/>
              <a:endCxn id="425" idx="0"/>
            </p:cNvCxnSpPr>
            <p:nvPr/>
          </p:nvCxnSpPr>
          <p:spPr bwMode="auto">
            <a:xfrm rot="5400000">
              <a:off x="1003" y="2729"/>
              <a:ext cx="133" cy="9"/>
            </a:xfrm>
            <a:prstGeom prst="bentConnector3">
              <a:avLst>
                <a:gd name="adj1" fmla="val 45111"/>
              </a:avLst>
            </a:prstGeom>
            <a:noFill/>
            <a:ln w="9525">
              <a:solidFill>
                <a:schemeClr val="tx1"/>
              </a:solidFill>
              <a:miter lim="800000"/>
              <a:headEnd/>
              <a:tailEnd/>
            </a:ln>
          </p:spPr>
        </p:cxnSp>
        <p:cxnSp>
          <p:nvCxnSpPr>
            <p:cNvPr id="492" name="AutoShape 393"/>
            <p:cNvCxnSpPr>
              <a:cxnSpLocks noChangeShapeType="1"/>
              <a:stCxn id="474" idx="2"/>
              <a:endCxn id="426" idx="0"/>
            </p:cNvCxnSpPr>
            <p:nvPr/>
          </p:nvCxnSpPr>
          <p:spPr bwMode="auto">
            <a:xfrm rot="5400000">
              <a:off x="1096" y="2726"/>
              <a:ext cx="133" cy="15"/>
            </a:xfrm>
            <a:prstGeom prst="bentConnector3">
              <a:avLst>
                <a:gd name="adj1" fmla="val 45111"/>
              </a:avLst>
            </a:prstGeom>
            <a:noFill/>
            <a:ln w="9525">
              <a:solidFill>
                <a:schemeClr val="tx1"/>
              </a:solidFill>
              <a:miter lim="800000"/>
              <a:headEnd/>
              <a:tailEnd/>
            </a:ln>
          </p:spPr>
        </p:cxnSp>
        <p:cxnSp>
          <p:nvCxnSpPr>
            <p:cNvPr id="493" name="AutoShape 394"/>
            <p:cNvCxnSpPr>
              <a:cxnSpLocks noChangeShapeType="1"/>
              <a:stCxn id="473" idx="2"/>
              <a:endCxn id="427" idx="0"/>
            </p:cNvCxnSpPr>
            <p:nvPr/>
          </p:nvCxnSpPr>
          <p:spPr bwMode="auto">
            <a:xfrm rot="5400000">
              <a:off x="1197" y="2731"/>
              <a:ext cx="133" cy="5"/>
            </a:xfrm>
            <a:prstGeom prst="bentConnector3">
              <a:avLst>
                <a:gd name="adj1" fmla="val 45111"/>
              </a:avLst>
            </a:prstGeom>
            <a:noFill/>
            <a:ln w="9525">
              <a:solidFill>
                <a:schemeClr val="tx1"/>
              </a:solidFill>
              <a:miter lim="800000"/>
              <a:headEnd/>
              <a:tailEnd/>
            </a:ln>
          </p:spPr>
        </p:cxnSp>
        <p:cxnSp>
          <p:nvCxnSpPr>
            <p:cNvPr id="494" name="AutoShape 395"/>
            <p:cNvCxnSpPr>
              <a:cxnSpLocks noChangeShapeType="1"/>
              <a:stCxn id="458" idx="2"/>
              <a:endCxn id="428" idx="0"/>
            </p:cNvCxnSpPr>
            <p:nvPr/>
          </p:nvCxnSpPr>
          <p:spPr bwMode="auto">
            <a:xfrm flipH="1">
              <a:off x="1363" y="2453"/>
              <a:ext cx="33" cy="345"/>
            </a:xfrm>
            <a:prstGeom prst="bentConnector4">
              <a:avLst>
                <a:gd name="adj1" fmla="val -36366"/>
                <a:gd name="adj2" fmla="val 86083"/>
              </a:avLst>
            </a:prstGeom>
            <a:noFill/>
            <a:ln w="9525">
              <a:solidFill>
                <a:schemeClr val="tx1"/>
              </a:solidFill>
              <a:miter lim="800000"/>
              <a:headEnd/>
              <a:tailEnd/>
            </a:ln>
          </p:spPr>
        </p:cxnSp>
        <p:cxnSp>
          <p:nvCxnSpPr>
            <p:cNvPr id="495" name="AutoShape 396"/>
            <p:cNvCxnSpPr>
              <a:cxnSpLocks noChangeShapeType="1"/>
              <a:stCxn id="483" idx="2"/>
              <a:endCxn id="429" idx="0"/>
            </p:cNvCxnSpPr>
            <p:nvPr/>
          </p:nvCxnSpPr>
          <p:spPr bwMode="auto">
            <a:xfrm rot="16200000" flipH="1">
              <a:off x="1395" y="2732"/>
              <a:ext cx="132" cy="4"/>
            </a:xfrm>
            <a:prstGeom prst="bentConnector3">
              <a:avLst>
                <a:gd name="adj1" fmla="val 44699"/>
              </a:avLst>
            </a:prstGeom>
            <a:noFill/>
            <a:ln w="9525">
              <a:solidFill>
                <a:schemeClr val="tx1"/>
              </a:solidFill>
              <a:miter lim="800000"/>
              <a:headEnd/>
              <a:tailEnd/>
            </a:ln>
          </p:spPr>
        </p:cxnSp>
        <p:cxnSp>
          <p:nvCxnSpPr>
            <p:cNvPr id="496" name="AutoShape 397"/>
            <p:cNvCxnSpPr>
              <a:cxnSpLocks noChangeShapeType="1"/>
              <a:stCxn id="448" idx="2"/>
              <a:endCxn id="430" idx="0"/>
            </p:cNvCxnSpPr>
            <p:nvPr/>
          </p:nvCxnSpPr>
          <p:spPr bwMode="auto">
            <a:xfrm flipH="1">
              <a:off x="1564" y="2361"/>
              <a:ext cx="24" cy="439"/>
            </a:xfrm>
            <a:prstGeom prst="bentConnector4">
              <a:avLst>
                <a:gd name="adj1" fmla="val -62500"/>
                <a:gd name="adj2" fmla="val 89977"/>
              </a:avLst>
            </a:prstGeom>
            <a:noFill/>
            <a:ln w="9525">
              <a:solidFill>
                <a:schemeClr val="tx1"/>
              </a:solidFill>
              <a:miter lim="800000"/>
              <a:headEnd/>
              <a:tailEnd/>
            </a:ln>
          </p:spPr>
        </p:cxnSp>
        <p:sp>
          <p:nvSpPr>
            <p:cNvPr id="497" name="Rectangle 398"/>
            <p:cNvSpPr>
              <a:spLocks noChangeArrowheads="1"/>
            </p:cNvSpPr>
            <p:nvPr/>
          </p:nvSpPr>
          <p:spPr bwMode="auto">
            <a:xfrm>
              <a:off x="876" y="3279"/>
              <a:ext cx="240" cy="358"/>
            </a:xfrm>
            <a:prstGeom prst="rect">
              <a:avLst/>
            </a:prstGeom>
            <a:solidFill>
              <a:schemeClr val="bg1"/>
            </a:solid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98" name="Rectangle 399"/>
            <p:cNvSpPr>
              <a:spLocks noChangeArrowheads="1"/>
            </p:cNvSpPr>
            <p:nvPr/>
          </p:nvSpPr>
          <p:spPr bwMode="auto">
            <a:xfrm>
              <a:off x="930" y="3339"/>
              <a:ext cx="240" cy="358"/>
            </a:xfrm>
            <a:prstGeom prst="rect">
              <a:avLst/>
            </a:prstGeom>
            <a:solidFill>
              <a:schemeClr val="bg1"/>
            </a:solidFill>
            <a:ln w="9525" algn="ctr">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499" name="Text Box 400"/>
            <p:cNvSpPr txBox="1">
              <a:spLocks noChangeArrowheads="1"/>
            </p:cNvSpPr>
            <p:nvPr/>
          </p:nvSpPr>
          <p:spPr bwMode="auto">
            <a:xfrm>
              <a:off x="476" y="2387"/>
              <a:ext cx="497" cy="233"/>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SSD</a:t>
              </a:r>
            </a:p>
          </p:txBody>
        </p:sp>
      </p:grpSp>
      <p:sp>
        <p:nvSpPr>
          <p:cNvPr id="807" name="Text Box 402"/>
          <p:cNvSpPr txBox="1">
            <a:spLocks noChangeArrowheads="1"/>
          </p:cNvSpPr>
          <p:nvPr/>
        </p:nvSpPr>
        <p:spPr bwMode="auto">
          <a:xfrm>
            <a:off x="3990976" y="983748"/>
            <a:ext cx="8050865" cy="577081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SSD lines (Single Seed Descent, </a:t>
            </a:r>
            <a:r>
              <a:rPr lang="en-GB" altLang="de-DE" i="1" dirty="0">
                <a:latin typeface="Arial" panose="020B0604020202020204" pitchFamily="34" charset="0"/>
                <a:cs typeface="Arial" panose="020B0604020202020204" pitchFamily="34" charset="0"/>
              </a:rPr>
              <a:t>Einkorn-</a:t>
            </a:r>
            <a:r>
              <a:rPr lang="en-GB" altLang="de-DE" i="1" dirty="0" err="1">
                <a:latin typeface="Arial" panose="020B0604020202020204" pitchFamily="34" charset="0"/>
                <a:cs typeface="Arial" panose="020B0604020202020204" pitchFamily="34" charset="0"/>
              </a:rPr>
              <a:t>Ramsch</a:t>
            </a:r>
            <a:r>
              <a:rPr lang="en-GB" altLang="de-DE" dirty="0">
                <a:latin typeface="Arial" panose="020B0604020202020204" pitchFamily="34" charset="0"/>
                <a:cs typeface="Arial" panose="020B0604020202020204" pitchFamily="34" charset="0"/>
              </a:rPr>
              <a:t>)</a:t>
            </a:r>
          </a:p>
          <a:p>
            <a:pPr>
              <a:spcBef>
                <a:spcPct val="50000"/>
              </a:spcBef>
            </a:pPr>
            <a:r>
              <a:rPr lang="en-GB" altLang="de-DE" dirty="0">
                <a:latin typeface="Arial" panose="020B0604020202020204" pitchFamily="34" charset="0"/>
                <a:cs typeface="Arial" panose="020B0604020202020204" pitchFamily="34" charset="0"/>
              </a:rPr>
              <a:t>Per generation of selfing, from each plant (only) </a:t>
            </a:r>
            <a:r>
              <a:rPr lang="en-GB" altLang="de-DE" dirty="0">
                <a:solidFill>
                  <a:srgbClr val="0000FF"/>
                </a:solidFill>
                <a:latin typeface="Arial" panose="020B0604020202020204" pitchFamily="34" charset="0"/>
                <a:cs typeface="Arial" panose="020B0604020202020204" pitchFamily="34" charset="0"/>
              </a:rPr>
              <a:t>one seed is harvested </a:t>
            </a:r>
            <a:r>
              <a:rPr lang="en-GB" altLang="de-DE" dirty="0">
                <a:latin typeface="Arial" panose="020B0604020202020204" pitchFamily="34" charset="0"/>
                <a:cs typeface="Arial" panose="020B0604020202020204" pitchFamily="34" charset="0"/>
              </a:rPr>
              <a:t>(to approach homozygosity </a:t>
            </a:r>
            <a:r>
              <a:rPr lang="en-GB" altLang="de-DE" dirty="0">
                <a:solidFill>
                  <a:srgbClr val="0000FF"/>
                </a:solidFill>
                <a:latin typeface="Arial" panose="020B0604020202020204" pitchFamily="34" charset="0"/>
                <a:cs typeface="Arial" panose="020B0604020202020204" pitchFamily="34" charset="0"/>
              </a:rPr>
              <a:t>without selection</a:t>
            </a:r>
            <a:r>
              <a:rPr lang="en-GB" altLang="de-DE" dirty="0">
                <a:latin typeface="Arial" panose="020B0604020202020204" pitchFamily="34" charset="0"/>
                <a:cs typeface="Arial" panose="020B0604020202020204" pitchFamily="34" charset="0"/>
              </a:rPr>
              <a:t>). Advantage: Method can be per-formed under un-natural or artificial conditions (south hemisphere such as Chile; greenhouse; with &gt;1 generations per year). Theoretically, Pedigree Selection may be more efficient than SSD: If favourable alleles are dominant and desirable genotypes can already be recognized if they are still (more or less) heterozygous (such as in F2, F3, F4; but see earlier discussions). </a:t>
            </a:r>
          </a:p>
          <a:p>
            <a:pPr>
              <a:spcBef>
                <a:spcPct val="50000"/>
              </a:spcBef>
            </a:pPr>
            <a:r>
              <a:rPr lang="en-GB" altLang="de-DE" dirty="0">
                <a:latin typeface="Arial" panose="020B0604020202020204" pitchFamily="34" charset="0"/>
                <a:cs typeface="Arial" panose="020B0604020202020204" pitchFamily="34" charset="0"/>
              </a:rPr>
              <a:t>Yet, if favourable alleles show recessive gene action, then the identifiable de-</a:t>
            </a:r>
            <a:r>
              <a:rPr lang="en-GB" altLang="de-DE" dirty="0" err="1">
                <a:latin typeface="Arial" panose="020B0604020202020204" pitchFamily="34" charset="0"/>
                <a:cs typeface="Arial" panose="020B0604020202020204" pitchFamily="34" charset="0"/>
              </a:rPr>
              <a:t>sirable</a:t>
            </a:r>
            <a:r>
              <a:rPr lang="en-GB" altLang="de-DE" dirty="0">
                <a:latin typeface="Arial" panose="020B0604020202020204" pitchFamily="34" charset="0"/>
                <a:cs typeface="Arial" panose="020B0604020202020204" pitchFamily="34" charset="0"/>
              </a:rPr>
              <a:t> genotypes (those showing the desirable phenotype) are rare in these early generations and phenotypic selection will be more efficient later, among nearly or completely homozygous candidates. In SSD, there is no selection until the SSD-mode is abandoned and - after a first multiplication - line testing and selection is started. Then all good but as well </a:t>
            </a:r>
            <a:r>
              <a:rPr lang="en-GB" altLang="de-DE" dirty="0">
                <a:solidFill>
                  <a:srgbClr val="0000FF"/>
                </a:solidFill>
                <a:latin typeface="Arial" panose="020B0604020202020204" pitchFamily="34" charset="0"/>
                <a:cs typeface="Arial" panose="020B0604020202020204" pitchFamily="34" charset="0"/>
              </a:rPr>
              <a:t>all inferior types </a:t>
            </a:r>
            <a:r>
              <a:rPr lang="en-GB" altLang="de-DE" dirty="0">
                <a:latin typeface="Arial" panose="020B0604020202020204" pitchFamily="34" charset="0"/>
                <a:cs typeface="Arial" panose="020B0604020202020204" pitchFamily="34" charset="0"/>
              </a:rPr>
              <a:t>are </a:t>
            </a:r>
            <a:r>
              <a:rPr lang="en-GB" altLang="de-DE" dirty="0">
                <a:solidFill>
                  <a:srgbClr val="0000FF"/>
                </a:solidFill>
                <a:latin typeface="Arial" panose="020B0604020202020204" pitchFamily="34" charset="0"/>
                <a:cs typeface="Arial" panose="020B0604020202020204" pitchFamily="34" charset="0"/>
              </a:rPr>
              <a:t>still present.</a:t>
            </a:r>
            <a:r>
              <a:rPr lang="en-GB" altLang="de-DE" dirty="0">
                <a:latin typeface="Arial" panose="020B0604020202020204" pitchFamily="34" charset="0"/>
                <a:cs typeface="Arial" panose="020B0604020202020204" pitchFamily="34" charset="0"/>
              </a:rPr>
              <a:t>  </a:t>
            </a:r>
            <a:r>
              <a:rPr lang="en-GB" altLang="de-DE" dirty="0">
                <a:solidFill>
                  <a:schemeClr val="tx1">
                    <a:lumMod val="50000"/>
                    <a:lumOff val="50000"/>
                  </a:schemeClr>
                </a:solidFill>
                <a:latin typeface="Arial" panose="020B0604020202020204" pitchFamily="34" charset="0"/>
                <a:cs typeface="Arial" panose="020B0604020202020204" pitchFamily="34" charset="0"/>
              </a:rPr>
              <a:t>What a mishmash</a:t>
            </a:r>
            <a:r>
              <a:rPr lang="en-GB" altLang="de-DE" dirty="0">
                <a:latin typeface="Arial" panose="020B0604020202020204" pitchFamily="34" charset="0"/>
                <a:cs typeface="Arial" panose="020B0604020202020204" pitchFamily="34" charset="0"/>
              </a:rPr>
              <a:t>: A very strict selection must be applied then!</a:t>
            </a:r>
          </a:p>
          <a:p>
            <a:pPr>
              <a:spcBef>
                <a:spcPct val="50000"/>
              </a:spcBef>
            </a:pPr>
            <a:r>
              <a:rPr lang="en-GB" altLang="de-DE" dirty="0">
                <a:latin typeface="Arial" panose="020B0604020202020204" pitchFamily="34" charset="0"/>
                <a:cs typeface="Arial" panose="020B0604020202020204" pitchFamily="34" charset="0"/>
              </a:rPr>
              <a:t>SSD Method allows speedy breeding if the crop flowers fast and sets seed fast – such as spring barley. SSD  is less appealing if the crop needs a mar-ked phase of </a:t>
            </a:r>
            <a:r>
              <a:rPr lang="en-GB" altLang="de-DE" dirty="0">
                <a:solidFill>
                  <a:srgbClr val="0000FF"/>
                </a:solidFill>
                <a:latin typeface="Arial" panose="020B0604020202020204" pitchFamily="34" charset="0"/>
                <a:cs typeface="Arial" panose="020B0604020202020204" pitchFamily="34" charset="0"/>
              </a:rPr>
              <a:t>vernalisation</a:t>
            </a:r>
            <a:r>
              <a:rPr lang="en-GB" altLang="de-DE" dirty="0">
                <a:latin typeface="Arial" panose="020B0604020202020204" pitchFamily="34" charset="0"/>
                <a:cs typeface="Arial" panose="020B0604020202020204" pitchFamily="34" charset="0"/>
              </a:rPr>
              <a:t> thus the generation time can barely be accelerated (such as in </a:t>
            </a:r>
            <a:r>
              <a:rPr lang="en-GB" altLang="de-DE" dirty="0">
                <a:solidFill>
                  <a:srgbClr val="0000FF"/>
                </a:solidFill>
                <a:latin typeface="Arial" panose="020B0604020202020204" pitchFamily="34" charset="0"/>
                <a:cs typeface="Arial" panose="020B0604020202020204" pitchFamily="34" charset="0"/>
              </a:rPr>
              <a:t>winter</a:t>
            </a:r>
            <a:r>
              <a:rPr lang="en-GB" altLang="de-DE" dirty="0">
                <a:latin typeface="Arial" panose="020B0604020202020204" pitchFamily="34" charset="0"/>
                <a:cs typeface="Arial" panose="020B0604020202020204" pitchFamily="34" charset="0"/>
              </a:rPr>
              <a:t> canola, </a:t>
            </a:r>
            <a:r>
              <a:rPr lang="en-GB" altLang="de-DE" i="1" dirty="0">
                <a:latin typeface="Arial" panose="020B0604020202020204" pitchFamily="34" charset="0"/>
                <a:cs typeface="Arial" panose="020B0604020202020204" pitchFamily="34" charset="0"/>
              </a:rPr>
              <a:t>Brassica napus</a:t>
            </a:r>
            <a:r>
              <a:rPr lang="en-GB" altLang="de-DE" dirty="0">
                <a:latin typeface="Arial" panose="020B0604020202020204" pitchFamily="34" charset="0"/>
                <a:cs typeface="Arial" panose="020B0604020202020204" pitchFamily="34" charset="0"/>
              </a:rPr>
              <a:t>). </a:t>
            </a:r>
          </a:p>
        </p:txBody>
      </p:sp>
      <p:sp>
        <p:nvSpPr>
          <p:cNvPr id="809" name="Text Box 4"/>
          <p:cNvSpPr txBox="1">
            <a:spLocks noChangeArrowheads="1"/>
          </p:cNvSpPr>
          <p:nvPr/>
        </p:nvSpPr>
        <p:spPr bwMode="auto">
          <a:xfrm>
            <a:off x="2659062" y="1920241"/>
            <a:ext cx="504825"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F3</a:t>
            </a:r>
          </a:p>
        </p:txBody>
      </p:sp>
      <p:sp>
        <p:nvSpPr>
          <p:cNvPr id="810" name="Text Box 4"/>
          <p:cNvSpPr txBox="1">
            <a:spLocks noChangeArrowheads="1"/>
          </p:cNvSpPr>
          <p:nvPr/>
        </p:nvSpPr>
        <p:spPr bwMode="auto">
          <a:xfrm>
            <a:off x="3239965" y="3365657"/>
            <a:ext cx="504825"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F6</a:t>
            </a:r>
          </a:p>
        </p:txBody>
      </p:sp>
      <p:sp>
        <p:nvSpPr>
          <p:cNvPr id="811" name="TextBox 810"/>
          <p:cNvSpPr txBox="1"/>
          <p:nvPr/>
        </p:nvSpPr>
        <p:spPr>
          <a:xfrm>
            <a:off x="3990976" y="36000"/>
            <a:ext cx="805086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Single-Seed-Descent Method (</a:t>
            </a:r>
            <a:r>
              <a:rPr lang="en-GB" sz="2400" i="1" dirty="0">
                <a:latin typeface="Arial" panose="020B0604020202020204" pitchFamily="34" charset="0"/>
                <a:cs typeface="Arial" panose="020B0604020202020204" pitchFamily="34" charset="0"/>
              </a:rPr>
              <a:t>Einkorn-</a:t>
            </a:r>
            <a:r>
              <a:rPr lang="en-GB" sz="2400" i="1" dirty="0" err="1">
                <a:latin typeface="Arial" panose="020B0604020202020204" pitchFamily="34" charset="0"/>
                <a:cs typeface="Arial" panose="020B0604020202020204" pitchFamily="34" charset="0"/>
              </a:rPr>
              <a:t>Ramsch</a:t>
            </a:r>
            <a:r>
              <a:rPr lang="en-GB" sz="2400" i="1" dirty="0">
                <a:latin typeface="Arial" panose="020B0604020202020204" pitchFamily="34" charset="0"/>
                <a:cs typeface="Arial" panose="020B0604020202020204" pitchFamily="34" charset="0"/>
              </a:rPr>
              <a:t>-</a:t>
            </a:r>
            <a:r>
              <a:rPr lang="en-GB" sz="2400" i="1" dirty="0" err="1">
                <a:latin typeface="Arial" panose="020B0604020202020204" pitchFamily="34" charset="0"/>
                <a:cs typeface="Arial" panose="020B0604020202020204" pitchFamily="34" charset="0"/>
              </a:rPr>
              <a:t>Methode</a:t>
            </a:r>
            <a:r>
              <a:rPr lang="en-GB" sz="2400" i="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Category of Line Breeding)</a:t>
            </a:r>
          </a:p>
        </p:txBody>
      </p:sp>
      <p:sp>
        <p:nvSpPr>
          <p:cNvPr id="812" name="Text Box 400"/>
          <p:cNvSpPr txBox="1">
            <a:spLocks noChangeArrowheads="1"/>
          </p:cNvSpPr>
          <p:nvPr/>
        </p:nvSpPr>
        <p:spPr bwMode="auto">
          <a:xfrm>
            <a:off x="2001839" y="4529884"/>
            <a:ext cx="1665288"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Start selection</a:t>
            </a:r>
          </a:p>
        </p:txBody>
      </p:sp>
      <p:sp>
        <p:nvSpPr>
          <p:cNvPr id="406" name="Text Box 4"/>
          <p:cNvSpPr txBox="1">
            <a:spLocks noChangeArrowheads="1"/>
          </p:cNvSpPr>
          <p:nvPr/>
        </p:nvSpPr>
        <p:spPr bwMode="auto">
          <a:xfrm>
            <a:off x="2641599" y="1416342"/>
            <a:ext cx="504825"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F2</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cxnSp>
        <p:nvCxnSpPr>
          <p:cNvPr id="407" name="AutoShape 147"/>
          <p:cNvCxnSpPr>
            <a:cxnSpLocks noChangeShapeType="1"/>
          </p:cNvCxnSpPr>
          <p:nvPr/>
        </p:nvCxnSpPr>
        <p:spPr bwMode="auto">
          <a:xfrm rot="10800000" flipH="1" flipV="1">
            <a:off x="819691" y="1443579"/>
            <a:ext cx="14288" cy="720725"/>
          </a:xfrm>
          <a:prstGeom prst="bentConnector3">
            <a:avLst>
              <a:gd name="adj1" fmla="val -1688077"/>
            </a:avLst>
          </a:prstGeom>
          <a:noFill/>
          <a:ln w="28575">
            <a:solidFill>
              <a:srgbClr val="0000FF"/>
            </a:solidFill>
            <a:miter lim="800000"/>
            <a:headEnd/>
            <a:tailEnd type="triangle" w="med" len="med"/>
          </a:ln>
          <a:effectLst>
            <a:outerShdw blurRad="25400" dist="12700" dir="2700000" sx="99000" sy="99000" algn="tl" rotWithShape="0">
              <a:prstClr val="black">
                <a:alpha val="60000"/>
              </a:prstClr>
            </a:outerShdw>
          </a:effectLst>
        </p:spPr>
      </p:cxnSp>
      <p:sp>
        <p:nvSpPr>
          <p:cNvPr id="806" name="Right Triangle 4">
            <a:extLst>
              <a:ext uri="{FF2B5EF4-FFF2-40B4-BE49-F238E27FC236}">
                <a16:creationId xmlns:a16="http://schemas.microsoft.com/office/drawing/2014/main" id="{F25CB6FE-7617-4953-8337-C6410D87DEA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0622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07"/>
                                        </p:tgtEl>
                                        <p:attrNameLst>
                                          <p:attrName>style.visibility</p:attrName>
                                        </p:attrNameLst>
                                      </p:cBhvr>
                                      <p:to>
                                        <p:strVal val="visible"/>
                                      </p:to>
                                    </p:set>
                                    <p:animEffect transition="in" filter="wipe(up)">
                                      <p:cBhvr>
                                        <p:cTn id="7" dur="3000"/>
                                        <p:tgtEl>
                                          <p:spTgt spid="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412939" y="573308"/>
            <a:ext cx="2481263" cy="2495550"/>
            <a:chOff x="746125" y="333375"/>
            <a:chExt cx="2481263" cy="2495550"/>
          </a:xfrm>
          <a:effectLst>
            <a:outerShdw blurRad="50800" dist="38100" dir="2700000" algn="tl" rotWithShape="0">
              <a:prstClr val="black">
                <a:alpha val="40000"/>
              </a:prstClr>
            </a:outerShdw>
          </a:effectLst>
        </p:grpSpPr>
        <p:sp>
          <p:nvSpPr>
            <p:cNvPr id="604" name="Oval 28"/>
            <p:cNvSpPr>
              <a:spLocks noChangeAspect="1" noChangeArrowheads="1"/>
            </p:cNvSpPr>
            <p:nvPr/>
          </p:nvSpPr>
          <p:spPr bwMode="auto">
            <a:xfrm>
              <a:off x="1684338" y="1328738"/>
              <a:ext cx="7938" cy="7938"/>
            </a:xfrm>
            <a:prstGeom prst="ellipse">
              <a:avLst/>
            </a:prstGeom>
            <a:solidFill>
              <a:schemeClr val="tx1"/>
            </a:solidFill>
            <a:ln w="9525">
              <a:solidFill>
                <a:srgbClr val="B2B2B2"/>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5" name="Rectangle 29"/>
            <p:cNvSpPr>
              <a:spLocks noChangeArrowheads="1"/>
            </p:cNvSpPr>
            <p:nvPr/>
          </p:nvSpPr>
          <p:spPr bwMode="auto">
            <a:xfrm>
              <a:off x="746125" y="1044575"/>
              <a:ext cx="1905000" cy="655638"/>
            </a:xfrm>
            <a:prstGeom prst="rect">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6" name="AutoShape 30"/>
            <p:cNvSpPr>
              <a:spLocks noChangeArrowheads="1"/>
            </p:cNvSpPr>
            <p:nvPr/>
          </p:nvSpPr>
          <p:spPr bwMode="auto">
            <a:xfrm rot="5400000">
              <a:off x="20415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7" name="AutoShape 31"/>
            <p:cNvSpPr>
              <a:spLocks noChangeArrowheads="1"/>
            </p:cNvSpPr>
            <p:nvPr/>
          </p:nvSpPr>
          <p:spPr bwMode="auto">
            <a:xfrm rot="5400000">
              <a:off x="18891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8" name="AutoShape 32"/>
            <p:cNvSpPr>
              <a:spLocks noChangeArrowheads="1"/>
            </p:cNvSpPr>
            <p:nvPr/>
          </p:nvSpPr>
          <p:spPr bwMode="auto">
            <a:xfrm rot="5400000">
              <a:off x="17367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09" name="AutoShape 33"/>
            <p:cNvSpPr>
              <a:spLocks noChangeArrowheads="1"/>
            </p:cNvSpPr>
            <p:nvPr/>
          </p:nvSpPr>
          <p:spPr bwMode="auto">
            <a:xfrm rot="5400000">
              <a:off x="15843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0" name="AutoShape 34"/>
            <p:cNvSpPr>
              <a:spLocks noChangeArrowheads="1"/>
            </p:cNvSpPr>
            <p:nvPr/>
          </p:nvSpPr>
          <p:spPr bwMode="auto">
            <a:xfrm rot="5400000">
              <a:off x="1433513" y="11160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1" name="AutoShape 35"/>
            <p:cNvSpPr>
              <a:spLocks noChangeArrowheads="1"/>
            </p:cNvSpPr>
            <p:nvPr/>
          </p:nvSpPr>
          <p:spPr bwMode="auto">
            <a:xfrm rot="5400000">
              <a:off x="12795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2" name="AutoShape 36"/>
            <p:cNvSpPr>
              <a:spLocks noChangeArrowheads="1"/>
            </p:cNvSpPr>
            <p:nvPr/>
          </p:nvSpPr>
          <p:spPr bwMode="auto">
            <a:xfrm rot="5400000">
              <a:off x="11271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3" name="AutoShape 37"/>
            <p:cNvSpPr>
              <a:spLocks noChangeArrowheads="1"/>
            </p:cNvSpPr>
            <p:nvPr/>
          </p:nvSpPr>
          <p:spPr bwMode="auto">
            <a:xfrm rot="5400000">
              <a:off x="9747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4" name="AutoShape 38"/>
            <p:cNvSpPr>
              <a:spLocks noChangeArrowheads="1"/>
            </p:cNvSpPr>
            <p:nvPr/>
          </p:nvSpPr>
          <p:spPr bwMode="auto">
            <a:xfrm rot="5400000">
              <a:off x="822325" y="111442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5" name="AutoShape 39"/>
            <p:cNvSpPr>
              <a:spLocks noChangeArrowheads="1"/>
            </p:cNvSpPr>
            <p:nvPr/>
          </p:nvSpPr>
          <p:spPr bwMode="auto">
            <a:xfrm rot="5400000">
              <a:off x="2195513" y="11160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6" name="AutoShape 40"/>
            <p:cNvSpPr>
              <a:spLocks noChangeArrowheads="1"/>
            </p:cNvSpPr>
            <p:nvPr/>
          </p:nvSpPr>
          <p:spPr bwMode="auto">
            <a:xfrm rot="5400000">
              <a:off x="2347913" y="11160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7" name="AutoShape 41"/>
            <p:cNvSpPr>
              <a:spLocks noChangeArrowheads="1"/>
            </p:cNvSpPr>
            <p:nvPr/>
          </p:nvSpPr>
          <p:spPr bwMode="auto">
            <a:xfrm rot="5400000">
              <a:off x="2500313" y="11160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8" name="AutoShape 42"/>
            <p:cNvSpPr>
              <a:spLocks noChangeArrowheads="1"/>
            </p:cNvSpPr>
            <p:nvPr/>
          </p:nvSpPr>
          <p:spPr bwMode="auto">
            <a:xfrm rot="5400000">
              <a:off x="20415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19" name="AutoShape 43"/>
            <p:cNvSpPr>
              <a:spLocks noChangeArrowheads="1"/>
            </p:cNvSpPr>
            <p:nvPr/>
          </p:nvSpPr>
          <p:spPr bwMode="auto">
            <a:xfrm rot="5400000">
              <a:off x="18891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0" name="AutoShape 44"/>
            <p:cNvSpPr>
              <a:spLocks noChangeArrowheads="1"/>
            </p:cNvSpPr>
            <p:nvPr/>
          </p:nvSpPr>
          <p:spPr bwMode="auto">
            <a:xfrm rot="5400000">
              <a:off x="17367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1" name="AutoShape 45"/>
            <p:cNvSpPr>
              <a:spLocks noChangeArrowheads="1"/>
            </p:cNvSpPr>
            <p:nvPr/>
          </p:nvSpPr>
          <p:spPr bwMode="auto">
            <a:xfrm rot="5400000">
              <a:off x="15843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2" name="AutoShape 46"/>
            <p:cNvSpPr>
              <a:spLocks noChangeArrowheads="1"/>
            </p:cNvSpPr>
            <p:nvPr/>
          </p:nvSpPr>
          <p:spPr bwMode="auto">
            <a:xfrm rot="5400000">
              <a:off x="1433513" y="12620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3" name="AutoShape 47"/>
            <p:cNvSpPr>
              <a:spLocks noChangeArrowheads="1"/>
            </p:cNvSpPr>
            <p:nvPr/>
          </p:nvSpPr>
          <p:spPr bwMode="auto">
            <a:xfrm rot="5400000">
              <a:off x="12795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4" name="AutoShape 48"/>
            <p:cNvSpPr>
              <a:spLocks noChangeArrowheads="1"/>
            </p:cNvSpPr>
            <p:nvPr/>
          </p:nvSpPr>
          <p:spPr bwMode="auto">
            <a:xfrm rot="5400000">
              <a:off x="11271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5" name="AutoShape 49"/>
            <p:cNvSpPr>
              <a:spLocks noChangeArrowheads="1"/>
            </p:cNvSpPr>
            <p:nvPr/>
          </p:nvSpPr>
          <p:spPr bwMode="auto">
            <a:xfrm rot="5400000">
              <a:off x="9747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6" name="AutoShape 50"/>
            <p:cNvSpPr>
              <a:spLocks noChangeArrowheads="1"/>
            </p:cNvSpPr>
            <p:nvPr/>
          </p:nvSpPr>
          <p:spPr bwMode="auto">
            <a:xfrm rot="5400000">
              <a:off x="822325" y="1260475"/>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7" name="AutoShape 51"/>
            <p:cNvSpPr>
              <a:spLocks noChangeArrowheads="1"/>
            </p:cNvSpPr>
            <p:nvPr/>
          </p:nvSpPr>
          <p:spPr bwMode="auto">
            <a:xfrm rot="5400000">
              <a:off x="2195513" y="12620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8" name="AutoShape 52"/>
            <p:cNvSpPr>
              <a:spLocks noChangeArrowheads="1"/>
            </p:cNvSpPr>
            <p:nvPr/>
          </p:nvSpPr>
          <p:spPr bwMode="auto">
            <a:xfrm rot="5400000">
              <a:off x="2347913" y="12620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29" name="AutoShape 53"/>
            <p:cNvSpPr>
              <a:spLocks noChangeArrowheads="1"/>
            </p:cNvSpPr>
            <p:nvPr/>
          </p:nvSpPr>
          <p:spPr bwMode="auto">
            <a:xfrm rot="5400000">
              <a:off x="2500313" y="12620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0" name="AutoShape 54"/>
            <p:cNvSpPr>
              <a:spLocks noChangeArrowheads="1"/>
            </p:cNvSpPr>
            <p:nvPr/>
          </p:nvSpPr>
          <p:spPr bwMode="auto">
            <a:xfrm rot="5400000">
              <a:off x="20415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1" name="AutoShape 55"/>
            <p:cNvSpPr>
              <a:spLocks noChangeArrowheads="1"/>
            </p:cNvSpPr>
            <p:nvPr/>
          </p:nvSpPr>
          <p:spPr bwMode="auto">
            <a:xfrm rot="5400000">
              <a:off x="18891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2" name="AutoShape 56"/>
            <p:cNvSpPr>
              <a:spLocks noChangeArrowheads="1"/>
            </p:cNvSpPr>
            <p:nvPr/>
          </p:nvSpPr>
          <p:spPr bwMode="auto">
            <a:xfrm rot="5400000">
              <a:off x="17367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3" name="AutoShape 57"/>
            <p:cNvSpPr>
              <a:spLocks noChangeArrowheads="1"/>
            </p:cNvSpPr>
            <p:nvPr/>
          </p:nvSpPr>
          <p:spPr bwMode="auto">
            <a:xfrm rot="5400000">
              <a:off x="15843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4" name="AutoShape 58"/>
            <p:cNvSpPr>
              <a:spLocks noChangeArrowheads="1"/>
            </p:cNvSpPr>
            <p:nvPr/>
          </p:nvSpPr>
          <p:spPr bwMode="auto">
            <a:xfrm rot="5400000">
              <a:off x="1433513" y="14065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5" name="AutoShape 59"/>
            <p:cNvSpPr>
              <a:spLocks noChangeArrowheads="1"/>
            </p:cNvSpPr>
            <p:nvPr/>
          </p:nvSpPr>
          <p:spPr bwMode="auto">
            <a:xfrm rot="5400000">
              <a:off x="12795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6" name="AutoShape 60"/>
            <p:cNvSpPr>
              <a:spLocks noChangeArrowheads="1"/>
            </p:cNvSpPr>
            <p:nvPr/>
          </p:nvSpPr>
          <p:spPr bwMode="auto">
            <a:xfrm rot="5400000">
              <a:off x="11271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7" name="AutoShape 61"/>
            <p:cNvSpPr>
              <a:spLocks noChangeArrowheads="1"/>
            </p:cNvSpPr>
            <p:nvPr/>
          </p:nvSpPr>
          <p:spPr bwMode="auto">
            <a:xfrm rot="5400000">
              <a:off x="974725" y="140493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8" name="AutoShape 62"/>
            <p:cNvSpPr>
              <a:spLocks noChangeArrowheads="1"/>
            </p:cNvSpPr>
            <p:nvPr/>
          </p:nvSpPr>
          <p:spPr bwMode="auto">
            <a:xfrm rot="5400000">
              <a:off x="812800" y="1404937"/>
              <a:ext cx="60325" cy="61913"/>
            </a:xfrm>
            <a:prstGeom prst="octagon">
              <a:avLst>
                <a:gd name="adj" fmla="val 29287"/>
              </a:avLst>
            </a:prstGeom>
            <a:solidFill>
              <a:srgbClr val="0000FF"/>
            </a:solidFill>
            <a:ln w="381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39" name="AutoShape 63"/>
            <p:cNvSpPr>
              <a:spLocks noChangeArrowheads="1"/>
            </p:cNvSpPr>
            <p:nvPr/>
          </p:nvSpPr>
          <p:spPr bwMode="auto">
            <a:xfrm rot="5400000">
              <a:off x="2195513" y="14065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0" name="AutoShape 64"/>
            <p:cNvSpPr>
              <a:spLocks noChangeArrowheads="1"/>
            </p:cNvSpPr>
            <p:nvPr/>
          </p:nvSpPr>
          <p:spPr bwMode="auto">
            <a:xfrm rot="5400000">
              <a:off x="2347913" y="14065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1" name="AutoShape 65"/>
            <p:cNvSpPr>
              <a:spLocks noChangeArrowheads="1"/>
            </p:cNvSpPr>
            <p:nvPr/>
          </p:nvSpPr>
          <p:spPr bwMode="auto">
            <a:xfrm rot="5400000">
              <a:off x="2500313" y="14065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2" name="AutoShape 66"/>
            <p:cNvSpPr>
              <a:spLocks noChangeArrowheads="1"/>
            </p:cNvSpPr>
            <p:nvPr/>
          </p:nvSpPr>
          <p:spPr bwMode="auto">
            <a:xfrm rot="5400000">
              <a:off x="20415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3" name="AutoShape 67"/>
            <p:cNvSpPr>
              <a:spLocks noChangeArrowheads="1"/>
            </p:cNvSpPr>
            <p:nvPr/>
          </p:nvSpPr>
          <p:spPr bwMode="auto">
            <a:xfrm rot="5400000">
              <a:off x="18891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4" name="AutoShape 68"/>
            <p:cNvSpPr>
              <a:spLocks noChangeArrowheads="1"/>
            </p:cNvSpPr>
            <p:nvPr/>
          </p:nvSpPr>
          <p:spPr bwMode="auto">
            <a:xfrm rot="5400000">
              <a:off x="17367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5" name="AutoShape 69"/>
            <p:cNvSpPr>
              <a:spLocks noChangeArrowheads="1"/>
            </p:cNvSpPr>
            <p:nvPr/>
          </p:nvSpPr>
          <p:spPr bwMode="auto">
            <a:xfrm rot="5400000">
              <a:off x="15843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6" name="AutoShape 70"/>
            <p:cNvSpPr>
              <a:spLocks noChangeArrowheads="1"/>
            </p:cNvSpPr>
            <p:nvPr/>
          </p:nvSpPr>
          <p:spPr bwMode="auto">
            <a:xfrm rot="5400000">
              <a:off x="1433513" y="15525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7" name="AutoShape 71"/>
            <p:cNvSpPr>
              <a:spLocks noChangeArrowheads="1"/>
            </p:cNvSpPr>
            <p:nvPr/>
          </p:nvSpPr>
          <p:spPr bwMode="auto">
            <a:xfrm rot="5400000">
              <a:off x="12795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8" name="AutoShape 72"/>
            <p:cNvSpPr>
              <a:spLocks noChangeArrowheads="1"/>
            </p:cNvSpPr>
            <p:nvPr/>
          </p:nvSpPr>
          <p:spPr bwMode="auto">
            <a:xfrm rot="5400000">
              <a:off x="11271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49" name="AutoShape 73"/>
            <p:cNvSpPr>
              <a:spLocks noChangeArrowheads="1"/>
            </p:cNvSpPr>
            <p:nvPr/>
          </p:nvSpPr>
          <p:spPr bwMode="auto">
            <a:xfrm rot="5400000">
              <a:off x="974725" y="15509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0" name="AutoShape 74"/>
            <p:cNvSpPr>
              <a:spLocks noChangeArrowheads="1"/>
            </p:cNvSpPr>
            <p:nvPr/>
          </p:nvSpPr>
          <p:spPr bwMode="auto">
            <a:xfrm rot="5400000">
              <a:off x="822325" y="1550987"/>
              <a:ext cx="60325" cy="61913"/>
            </a:xfrm>
            <a:prstGeom prst="octagon">
              <a:avLst>
                <a:gd name="adj" fmla="val 29287"/>
              </a:avLst>
            </a:prstGeom>
            <a:solidFill>
              <a:schemeClr val="tx1">
                <a:lumMod val="50000"/>
                <a:lumOff val="50000"/>
              </a:schemeClr>
            </a:solidFill>
            <a:ln w="381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1" name="AutoShape 75"/>
            <p:cNvSpPr>
              <a:spLocks noChangeArrowheads="1"/>
            </p:cNvSpPr>
            <p:nvPr/>
          </p:nvSpPr>
          <p:spPr bwMode="auto">
            <a:xfrm rot="5400000">
              <a:off x="2195513" y="15525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2" name="AutoShape 76"/>
            <p:cNvSpPr>
              <a:spLocks noChangeArrowheads="1"/>
            </p:cNvSpPr>
            <p:nvPr/>
          </p:nvSpPr>
          <p:spPr bwMode="auto">
            <a:xfrm rot="5400000">
              <a:off x="2347913" y="15525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3" name="AutoShape 77"/>
            <p:cNvSpPr>
              <a:spLocks noChangeArrowheads="1"/>
            </p:cNvSpPr>
            <p:nvPr/>
          </p:nvSpPr>
          <p:spPr bwMode="auto">
            <a:xfrm rot="5400000">
              <a:off x="2500313" y="15525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4" name="AutoShape 78"/>
            <p:cNvSpPr>
              <a:spLocks noChangeAspect="1" noChangeArrowheads="1"/>
            </p:cNvSpPr>
            <p:nvPr/>
          </p:nvSpPr>
          <p:spPr bwMode="auto">
            <a:xfrm>
              <a:off x="785813" y="438150"/>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5" name="AutoShape 79"/>
            <p:cNvSpPr>
              <a:spLocks noChangeAspect="1" noChangeArrowheads="1"/>
            </p:cNvSpPr>
            <p:nvPr/>
          </p:nvSpPr>
          <p:spPr bwMode="auto">
            <a:xfrm>
              <a:off x="2386013" y="438150"/>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6" name="AutoShape 80"/>
            <p:cNvSpPr>
              <a:spLocks noChangeArrowheads="1"/>
            </p:cNvSpPr>
            <p:nvPr/>
          </p:nvSpPr>
          <p:spPr bwMode="auto">
            <a:xfrm rot="2714443">
              <a:off x="1531938" y="325437"/>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7" name="AutoShape 81"/>
            <p:cNvSpPr>
              <a:spLocks noChangeAspect="1" noChangeArrowheads="1"/>
            </p:cNvSpPr>
            <p:nvPr/>
          </p:nvSpPr>
          <p:spPr bwMode="auto">
            <a:xfrm>
              <a:off x="1631950" y="765175"/>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58" name="Oval 82"/>
            <p:cNvSpPr>
              <a:spLocks noChangeAspect="1" noChangeArrowheads="1"/>
            </p:cNvSpPr>
            <p:nvPr/>
          </p:nvSpPr>
          <p:spPr bwMode="auto">
            <a:xfrm>
              <a:off x="1682750" y="484188"/>
              <a:ext cx="28575" cy="28575"/>
            </a:xfrm>
            <a:prstGeom prst="ellipse">
              <a:avLst/>
            </a:prstGeom>
            <a:solidFill>
              <a:schemeClr val="tx1"/>
            </a:solidFill>
            <a:ln w="9525">
              <a:solidFill>
                <a:schemeClr val="tx1"/>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659" name="AutoShape 83"/>
            <p:cNvCxnSpPr>
              <a:cxnSpLocks noChangeShapeType="1"/>
              <a:stCxn id="658" idx="4"/>
            </p:cNvCxnSpPr>
            <p:nvPr/>
          </p:nvCxnSpPr>
          <p:spPr bwMode="auto">
            <a:xfrm flipH="1">
              <a:off x="1692275" y="512763"/>
              <a:ext cx="4763" cy="252413"/>
            </a:xfrm>
            <a:prstGeom prst="straightConnector1">
              <a:avLst/>
            </a:prstGeom>
            <a:noFill/>
            <a:ln w="9525">
              <a:solidFill>
                <a:schemeClr val="tx1"/>
              </a:solidFill>
              <a:round/>
              <a:headEnd/>
              <a:tailEnd/>
            </a:ln>
          </p:spPr>
        </p:cxnSp>
        <p:cxnSp>
          <p:nvCxnSpPr>
            <p:cNvPr id="660" name="AutoShape 84"/>
            <p:cNvCxnSpPr>
              <a:cxnSpLocks noChangeShapeType="1"/>
              <a:stCxn id="657" idx="2"/>
              <a:endCxn id="605" idx="0"/>
            </p:cNvCxnSpPr>
            <p:nvPr/>
          </p:nvCxnSpPr>
          <p:spPr bwMode="auto">
            <a:xfrm>
              <a:off x="1693863" y="901700"/>
              <a:ext cx="4763" cy="123825"/>
            </a:xfrm>
            <a:prstGeom prst="straightConnector1">
              <a:avLst/>
            </a:prstGeom>
            <a:noFill/>
            <a:ln w="9525">
              <a:solidFill>
                <a:schemeClr val="tx1"/>
              </a:solidFill>
              <a:round/>
              <a:headEnd/>
              <a:tailEnd/>
            </a:ln>
          </p:spPr>
        </p:cxnSp>
        <p:sp>
          <p:nvSpPr>
            <p:cNvPr id="661" name="Oval 85"/>
            <p:cNvSpPr>
              <a:spLocks noChangeAspect="1" noChangeArrowheads="1"/>
            </p:cNvSpPr>
            <p:nvPr/>
          </p:nvSpPr>
          <p:spPr bwMode="auto">
            <a:xfrm>
              <a:off x="1689100" y="2193925"/>
              <a:ext cx="7938" cy="7938"/>
            </a:xfrm>
            <a:prstGeom prst="ellipse">
              <a:avLst/>
            </a:prstGeom>
            <a:solidFill>
              <a:schemeClr val="tx1"/>
            </a:solidFill>
            <a:ln w="9525">
              <a:solidFill>
                <a:srgbClr val="B2B2B2"/>
              </a:solidFill>
              <a:round/>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2" name="Rectangle 86"/>
            <p:cNvSpPr>
              <a:spLocks noChangeArrowheads="1"/>
            </p:cNvSpPr>
            <p:nvPr/>
          </p:nvSpPr>
          <p:spPr bwMode="auto">
            <a:xfrm>
              <a:off x="750888" y="1909763"/>
              <a:ext cx="1905000" cy="655638"/>
            </a:xfrm>
            <a:prstGeom prst="rect">
              <a:avLst/>
            </a:prstGeom>
            <a:solidFill>
              <a:schemeClr val="bg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3" name="AutoShape 87"/>
            <p:cNvSpPr>
              <a:spLocks noChangeArrowheads="1"/>
            </p:cNvSpPr>
            <p:nvPr/>
          </p:nvSpPr>
          <p:spPr bwMode="auto">
            <a:xfrm rot="5400000">
              <a:off x="20462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4" name="AutoShape 88"/>
            <p:cNvSpPr>
              <a:spLocks noChangeArrowheads="1"/>
            </p:cNvSpPr>
            <p:nvPr/>
          </p:nvSpPr>
          <p:spPr bwMode="auto">
            <a:xfrm rot="5400000">
              <a:off x="18938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5" name="AutoShape 89"/>
            <p:cNvSpPr>
              <a:spLocks noChangeArrowheads="1"/>
            </p:cNvSpPr>
            <p:nvPr/>
          </p:nvSpPr>
          <p:spPr bwMode="auto">
            <a:xfrm rot="5400000">
              <a:off x="17414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6" name="AutoShape 90"/>
            <p:cNvSpPr>
              <a:spLocks noChangeArrowheads="1"/>
            </p:cNvSpPr>
            <p:nvPr/>
          </p:nvSpPr>
          <p:spPr bwMode="auto">
            <a:xfrm rot="5400000">
              <a:off x="15890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7" name="AutoShape 91"/>
            <p:cNvSpPr>
              <a:spLocks noChangeArrowheads="1"/>
            </p:cNvSpPr>
            <p:nvPr/>
          </p:nvSpPr>
          <p:spPr bwMode="auto">
            <a:xfrm rot="5400000">
              <a:off x="1438275" y="198120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8" name="AutoShape 92"/>
            <p:cNvSpPr>
              <a:spLocks noChangeArrowheads="1"/>
            </p:cNvSpPr>
            <p:nvPr/>
          </p:nvSpPr>
          <p:spPr bwMode="auto">
            <a:xfrm rot="5400000">
              <a:off x="12842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69" name="AutoShape 93"/>
            <p:cNvSpPr>
              <a:spLocks noChangeArrowheads="1"/>
            </p:cNvSpPr>
            <p:nvPr/>
          </p:nvSpPr>
          <p:spPr bwMode="auto">
            <a:xfrm rot="5400000">
              <a:off x="11318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0" name="AutoShape 94"/>
            <p:cNvSpPr>
              <a:spLocks noChangeArrowheads="1"/>
            </p:cNvSpPr>
            <p:nvPr/>
          </p:nvSpPr>
          <p:spPr bwMode="auto">
            <a:xfrm rot="5400000">
              <a:off x="979488" y="197961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1" name="AutoShape 95"/>
            <p:cNvSpPr>
              <a:spLocks noChangeArrowheads="1"/>
            </p:cNvSpPr>
            <p:nvPr/>
          </p:nvSpPr>
          <p:spPr bwMode="auto">
            <a:xfrm rot="5400000">
              <a:off x="827088" y="1979612"/>
              <a:ext cx="58738" cy="61913"/>
            </a:xfrm>
            <a:prstGeom prst="octagon">
              <a:avLst>
                <a:gd name="adj" fmla="val 29287"/>
              </a:avLst>
            </a:prstGeom>
            <a:solidFill>
              <a:schemeClr val="tx1">
                <a:lumMod val="50000"/>
                <a:lumOff val="50000"/>
              </a:schemeClr>
            </a:solidFill>
            <a:ln w="38100">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2" name="AutoShape 96"/>
            <p:cNvSpPr>
              <a:spLocks noChangeArrowheads="1"/>
            </p:cNvSpPr>
            <p:nvPr/>
          </p:nvSpPr>
          <p:spPr bwMode="auto">
            <a:xfrm rot="5400000">
              <a:off x="2200275" y="198120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3" name="AutoShape 97"/>
            <p:cNvSpPr>
              <a:spLocks noChangeArrowheads="1"/>
            </p:cNvSpPr>
            <p:nvPr/>
          </p:nvSpPr>
          <p:spPr bwMode="auto">
            <a:xfrm rot="5400000">
              <a:off x="2352675" y="198120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4" name="AutoShape 98"/>
            <p:cNvSpPr>
              <a:spLocks noChangeArrowheads="1"/>
            </p:cNvSpPr>
            <p:nvPr/>
          </p:nvSpPr>
          <p:spPr bwMode="auto">
            <a:xfrm rot="5400000">
              <a:off x="2505075" y="198120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5" name="AutoShape 99"/>
            <p:cNvSpPr>
              <a:spLocks noChangeArrowheads="1"/>
            </p:cNvSpPr>
            <p:nvPr/>
          </p:nvSpPr>
          <p:spPr bwMode="auto">
            <a:xfrm rot="5400000">
              <a:off x="20462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6" name="AutoShape 100"/>
            <p:cNvSpPr>
              <a:spLocks noChangeArrowheads="1"/>
            </p:cNvSpPr>
            <p:nvPr/>
          </p:nvSpPr>
          <p:spPr bwMode="auto">
            <a:xfrm rot="5400000">
              <a:off x="18938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7" name="AutoShape 101"/>
            <p:cNvSpPr>
              <a:spLocks noChangeArrowheads="1"/>
            </p:cNvSpPr>
            <p:nvPr/>
          </p:nvSpPr>
          <p:spPr bwMode="auto">
            <a:xfrm rot="5400000">
              <a:off x="17414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8" name="AutoShape 102"/>
            <p:cNvSpPr>
              <a:spLocks noChangeArrowheads="1"/>
            </p:cNvSpPr>
            <p:nvPr/>
          </p:nvSpPr>
          <p:spPr bwMode="auto">
            <a:xfrm rot="5400000">
              <a:off x="15890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79" name="AutoShape 103"/>
            <p:cNvSpPr>
              <a:spLocks noChangeArrowheads="1"/>
            </p:cNvSpPr>
            <p:nvPr/>
          </p:nvSpPr>
          <p:spPr bwMode="auto">
            <a:xfrm rot="5400000">
              <a:off x="1438275" y="212725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0" name="AutoShape 104"/>
            <p:cNvSpPr>
              <a:spLocks noChangeArrowheads="1"/>
            </p:cNvSpPr>
            <p:nvPr/>
          </p:nvSpPr>
          <p:spPr bwMode="auto">
            <a:xfrm rot="5400000">
              <a:off x="12842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1" name="AutoShape 105"/>
            <p:cNvSpPr>
              <a:spLocks noChangeArrowheads="1"/>
            </p:cNvSpPr>
            <p:nvPr/>
          </p:nvSpPr>
          <p:spPr bwMode="auto">
            <a:xfrm rot="5400000">
              <a:off x="11318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2" name="AutoShape 106"/>
            <p:cNvSpPr>
              <a:spLocks noChangeArrowheads="1"/>
            </p:cNvSpPr>
            <p:nvPr/>
          </p:nvSpPr>
          <p:spPr bwMode="auto">
            <a:xfrm rot="5400000">
              <a:off x="979488" y="2125662"/>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3" name="AutoShape 107"/>
            <p:cNvSpPr>
              <a:spLocks noChangeArrowheads="1"/>
            </p:cNvSpPr>
            <p:nvPr/>
          </p:nvSpPr>
          <p:spPr bwMode="auto">
            <a:xfrm rot="5400000">
              <a:off x="827088" y="2125662"/>
              <a:ext cx="58738" cy="61913"/>
            </a:xfrm>
            <a:prstGeom prst="octagon">
              <a:avLst>
                <a:gd name="adj" fmla="val 29287"/>
              </a:avLst>
            </a:prstGeom>
            <a:solidFill>
              <a:srgbClr val="0000FF"/>
            </a:solidFill>
            <a:ln w="381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4" name="AutoShape 108"/>
            <p:cNvSpPr>
              <a:spLocks noChangeArrowheads="1"/>
            </p:cNvSpPr>
            <p:nvPr/>
          </p:nvSpPr>
          <p:spPr bwMode="auto">
            <a:xfrm rot="5400000">
              <a:off x="2200275" y="212725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5" name="AutoShape 109"/>
            <p:cNvSpPr>
              <a:spLocks noChangeArrowheads="1"/>
            </p:cNvSpPr>
            <p:nvPr/>
          </p:nvSpPr>
          <p:spPr bwMode="auto">
            <a:xfrm rot="5400000">
              <a:off x="2352675" y="212725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6" name="AutoShape 110"/>
            <p:cNvSpPr>
              <a:spLocks noChangeArrowheads="1"/>
            </p:cNvSpPr>
            <p:nvPr/>
          </p:nvSpPr>
          <p:spPr bwMode="auto">
            <a:xfrm rot="5400000">
              <a:off x="2505075" y="2127250"/>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7" name="AutoShape 111"/>
            <p:cNvSpPr>
              <a:spLocks noChangeArrowheads="1"/>
            </p:cNvSpPr>
            <p:nvPr/>
          </p:nvSpPr>
          <p:spPr bwMode="auto">
            <a:xfrm rot="5400000">
              <a:off x="20462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8" name="AutoShape 112"/>
            <p:cNvSpPr>
              <a:spLocks noChangeArrowheads="1"/>
            </p:cNvSpPr>
            <p:nvPr/>
          </p:nvSpPr>
          <p:spPr bwMode="auto">
            <a:xfrm rot="5400000">
              <a:off x="18938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89" name="AutoShape 113"/>
            <p:cNvSpPr>
              <a:spLocks noChangeArrowheads="1"/>
            </p:cNvSpPr>
            <p:nvPr/>
          </p:nvSpPr>
          <p:spPr bwMode="auto">
            <a:xfrm rot="5400000">
              <a:off x="17414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0" name="AutoShape 114"/>
            <p:cNvSpPr>
              <a:spLocks noChangeArrowheads="1"/>
            </p:cNvSpPr>
            <p:nvPr/>
          </p:nvSpPr>
          <p:spPr bwMode="auto">
            <a:xfrm rot="5400000">
              <a:off x="15890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1" name="AutoShape 115"/>
            <p:cNvSpPr>
              <a:spLocks noChangeArrowheads="1"/>
            </p:cNvSpPr>
            <p:nvPr/>
          </p:nvSpPr>
          <p:spPr bwMode="auto">
            <a:xfrm rot="5400000">
              <a:off x="1438275" y="227171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2" name="AutoShape 116"/>
            <p:cNvSpPr>
              <a:spLocks noChangeArrowheads="1"/>
            </p:cNvSpPr>
            <p:nvPr/>
          </p:nvSpPr>
          <p:spPr bwMode="auto">
            <a:xfrm rot="5400000">
              <a:off x="12842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3" name="AutoShape 117"/>
            <p:cNvSpPr>
              <a:spLocks noChangeArrowheads="1"/>
            </p:cNvSpPr>
            <p:nvPr/>
          </p:nvSpPr>
          <p:spPr bwMode="auto">
            <a:xfrm rot="5400000">
              <a:off x="11318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4" name="AutoShape 118"/>
            <p:cNvSpPr>
              <a:spLocks noChangeArrowheads="1"/>
            </p:cNvSpPr>
            <p:nvPr/>
          </p:nvSpPr>
          <p:spPr bwMode="auto">
            <a:xfrm rot="5400000">
              <a:off x="979488" y="227012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5" name="AutoShape 119"/>
            <p:cNvSpPr>
              <a:spLocks noChangeArrowheads="1"/>
            </p:cNvSpPr>
            <p:nvPr/>
          </p:nvSpPr>
          <p:spPr bwMode="auto">
            <a:xfrm rot="5400000">
              <a:off x="827088" y="2270125"/>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6" name="AutoShape 120"/>
            <p:cNvSpPr>
              <a:spLocks noChangeArrowheads="1"/>
            </p:cNvSpPr>
            <p:nvPr/>
          </p:nvSpPr>
          <p:spPr bwMode="auto">
            <a:xfrm rot="5400000">
              <a:off x="2200275" y="227171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7" name="AutoShape 121"/>
            <p:cNvSpPr>
              <a:spLocks noChangeArrowheads="1"/>
            </p:cNvSpPr>
            <p:nvPr/>
          </p:nvSpPr>
          <p:spPr bwMode="auto">
            <a:xfrm rot="5400000">
              <a:off x="2352675" y="227171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8" name="AutoShape 122"/>
            <p:cNvSpPr>
              <a:spLocks noChangeArrowheads="1"/>
            </p:cNvSpPr>
            <p:nvPr/>
          </p:nvSpPr>
          <p:spPr bwMode="auto">
            <a:xfrm rot="5400000">
              <a:off x="2505075" y="227171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699" name="AutoShape 123"/>
            <p:cNvSpPr>
              <a:spLocks noChangeArrowheads="1"/>
            </p:cNvSpPr>
            <p:nvPr/>
          </p:nvSpPr>
          <p:spPr bwMode="auto">
            <a:xfrm rot="5400000">
              <a:off x="20462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0" name="AutoShape 124"/>
            <p:cNvSpPr>
              <a:spLocks noChangeArrowheads="1"/>
            </p:cNvSpPr>
            <p:nvPr/>
          </p:nvSpPr>
          <p:spPr bwMode="auto">
            <a:xfrm rot="5400000">
              <a:off x="18938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1" name="AutoShape 125"/>
            <p:cNvSpPr>
              <a:spLocks noChangeArrowheads="1"/>
            </p:cNvSpPr>
            <p:nvPr/>
          </p:nvSpPr>
          <p:spPr bwMode="auto">
            <a:xfrm rot="5400000">
              <a:off x="17414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2" name="AutoShape 126"/>
            <p:cNvSpPr>
              <a:spLocks noChangeArrowheads="1"/>
            </p:cNvSpPr>
            <p:nvPr/>
          </p:nvSpPr>
          <p:spPr bwMode="auto">
            <a:xfrm rot="5400000">
              <a:off x="15890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3" name="AutoShape 127"/>
            <p:cNvSpPr>
              <a:spLocks noChangeArrowheads="1"/>
            </p:cNvSpPr>
            <p:nvPr/>
          </p:nvSpPr>
          <p:spPr bwMode="auto">
            <a:xfrm rot="5400000">
              <a:off x="1438275" y="241776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4" name="AutoShape 128"/>
            <p:cNvSpPr>
              <a:spLocks noChangeArrowheads="1"/>
            </p:cNvSpPr>
            <p:nvPr/>
          </p:nvSpPr>
          <p:spPr bwMode="auto">
            <a:xfrm rot="5400000">
              <a:off x="12842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5" name="AutoShape 129"/>
            <p:cNvSpPr>
              <a:spLocks noChangeArrowheads="1"/>
            </p:cNvSpPr>
            <p:nvPr/>
          </p:nvSpPr>
          <p:spPr bwMode="auto">
            <a:xfrm rot="5400000">
              <a:off x="11318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6" name="AutoShape 130"/>
            <p:cNvSpPr>
              <a:spLocks noChangeArrowheads="1"/>
            </p:cNvSpPr>
            <p:nvPr/>
          </p:nvSpPr>
          <p:spPr bwMode="auto">
            <a:xfrm rot="5400000">
              <a:off x="9794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7" name="AutoShape 131"/>
            <p:cNvSpPr>
              <a:spLocks noChangeArrowheads="1"/>
            </p:cNvSpPr>
            <p:nvPr/>
          </p:nvSpPr>
          <p:spPr bwMode="auto">
            <a:xfrm rot="5400000">
              <a:off x="827088"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8" name="AutoShape 132"/>
            <p:cNvSpPr>
              <a:spLocks noChangeArrowheads="1"/>
            </p:cNvSpPr>
            <p:nvPr/>
          </p:nvSpPr>
          <p:spPr bwMode="auto">
            <a:xfrm rot="5400000">
              <a:off x="2200275" y="241776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09" name="AutoShape 133"/>
            <p:cNvSpPr>
              <a:spLocks noChangeArrowheads="1"/>
            </p:cNvSpPr>
            <p:nvPr/>
          </p:nvSpPr>
          <p:spPr bwMode="auto">
            <a:xfrm rot="5400000">
              <a:off x="2352675" y="241776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10" name="AutoShape 134"/>
            <p:cNvSpPr>
              <a:spLocks noChangeArrowheads="1"/>
            </p:cNvSpPr>
            <p:nvPr/>
          </p:nvSpPr>
          <p:spPr bwMode="auto">
            <a:xfrm rot="5400000">
              <a:off x="2505075" y="2417762"/>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711" name="AutoShape 135"/>
            <p:cNvCxnSpPr>
              <a:cxnSpLocks noChangeShapeType="1"/>
              <a:stCxn id="650" idx="2"/>
              <a:endCxn id="671" idx="2"/>
            </p:cNvCxnSpPr>
            <p:nvPr/>
          </p:nvCxnSpPr>
          <p:spPr bwMode="auto">
            <a:xfrm>
              <a:off x="852488" y="1633538"/>
              <a:ext cx="6350" cy="330200"/>
            </a:xfrm>
            <a:prstGeom prst="straightConnector1">
              <a:avLst/>
            </a:prstGeom>
            <a:noFill/>
            <a:ln w="12700">
              <a:solidFill>
                <a:schemeClr val="tx1">
                  <a:lumMod val="50000"/>
                  <a:lumOff val="50000"/>
                </a:schemeClr>
              </a:solidFill>
              <a:miter lim="800000"/>
              <a:headEnd/>
              <a:tailEnd type="triangle" w="med" len="med"/>
            </a:ln>
            <a:effectLst>
              <a:outerShdw blurRad="25400" dist="12700" dir="2700000" sx="99000" sy="99000" algn="tl" rotWithShape="0">
                <a:prstClr val="black">
                  <a:alpha val="60000"/>
                </a:prstClr>
              </a:outerShdw>
            </a:effectLst>
          </p:spPr>
        </p:cxnSp>
        <p:cxnSp>
          <p:nvCxnSpPr>
            <p:cNvPr id="712" name="AutoShape 136"/>
            <p:cNvCxnSpPr>
              <a:cxnSpLocks noChangeShapeType="1"/>
              <a:stCxn id="649" idx="2"/>
              <a:endCxn id="670" idx="2"/>
            </p:cNvCxnSpPr>
            <p:nvPr/>
          </p:nvCxnSpPr>
          <p:spPr bwMode="auto">
            <a:xfrm>
              <a:off x="1004888" y="1633538"/>
              <a:ext cx="6350" cy="330200"/>
            </a:xfrm>
            <a:prstGeom prst="straightConnector1">
              <a:avLst/>
            </a:prstGeom>
            <a:noFill/>
            <a:ln w="9525">
              <a:solidFill>
                <a:schemeClr val="tx1"/>
              </a:solidFill>
              <a:round/>
              <a:headEnd/>
              <a:tailEnd type="triangle" w="med" len="med"/>
            </a:ln>
          </p:spPr>
        </p:cxnSp>
        <p:cxnSp>
          <p:nvCxnSpPr>
            <p:cNvPr id="713" name="AutoShape 137"/>
            <p:cNvCxnSpPr>
              <a:cxnSpLocks noChangeShapeType="1"/>
              <a:stCxn id="648" idx="2"/>
              <a:endCxn id="669" idx="2"/>
            </p:cNvCxnSpPr>
            <p:nvPr/>
          </p:nvCxnSpPr>
          <p:spPr bwMode="auto">
            <a:xfrm>
              <a:off x="1157288" y="1633538"/>
              <a:ext cx="6350" cy="330200"/>
            </a:xfrm>
            <a:prstGeom prst="straightConnector1">
              <a:avLst/>
            </a:prstGeom>
            <a:noFill/>
            <a:ln w="9525">
              <a:solidFill>
                <a:schemeClr val="tx1"/>
              </a:solidFill>
              <a:round/>
              <a:headEnd/>
              <a:tailEnd type="triangle" w="med" len="med"/>
            </a:ln>
          </p:spPr>
        </p:cxnSp>
        <p:cxnSp>
          <p:nvCxnSpPr>
            <p:cNvPr id="714" name="AutoShape 138"/>
            <p:cNvCxnSpPr>
              <a:cxnSpLocks noChangeShapeType="1"/>
              <a:stCxn id="647" idx="2"/>
              <a:endCxn id="668" idx="2"/>
            </p:cNvCxnSpPr>
            <p:nvPr/>
          </p:nvCxnSpPr>
          <p:spPr bwMode="auto">
            <a:xfrm>
              <a:off x="1309688" y="1633538"/>
              <a:ext cx="6350" cy="330200"/>
            </a:xfrm>
            <a:prstGeom prst="straightConnector1">
              <a:avLst/>
            </a:prstGeom>
            <a:noFill/>
            <a:ln w="9525">
              <a:solidFill>
                <a:schemeClr val="tx1"/>
              </a:solidFill>
              <a:round/>
              <a:headEnd/>
              <a:tailEnd type="triangle" w="med" len="med"/>
            </a:ln>
          </p:spPr>
        </p:cxnSp>
        <p:cxnSp>
          <p:nvCxnSpPr>
            <p:cNvPr id="715" name="AutoShape 139"/>
            <p:cNvCxnSpPr>
              <a:cxnSpLocks noChangeShapeType="1"/>
              <a:stCxn id="646" idx="2"/>
              <a:endCxn id="667" idx="2"/>
            </p:cNvCxnSpPr>
            <p:nvPr/>
          </p:nvCxnSpPr>
          <p:spPr bwMode="auto">
            <a:xfrm>
              <a:off x="1463675" y="1635125"/>
              <a:ext cx="6350" cy="330200"/>
            </a:xfrm>
            <a:prstGeom prst="straightConnector1">
              <a:avLst/>
            </a:prstGeom>
            <a:noFill/>
            <a:ln w="9525">
              <a:solidFill>
                <a:schemeClr val="tx1"/>
              </a:solidFill>
              <a:round/>
              <a:headEnd/>
              <a:tailEnd type="triangle" w="med" len="med"/>
            </a:ln>
          </p:spPr>
        </p:cxnSp>
        <p:cxnSp>
          <p:nvCxnSpPr>
            <p:cNvPr id="716" name="AutoShape 140"/>
            <p:cNvCxnSpPr>
              <a:cxnSpLocks noChangeShapeType="1"/>
              <a:stCxn id="645" idx="2"/>
              <a:endCxn id="666" idx="2"/>
            </p:cNvCxnSpPr>
            <p:nvPr/>
          </p:nvCxnSpPr>
          <p:spPr bwMode="auto">
            <a:xfrm>
              <a:off x="1614488" y="1633538"/>
              <a:ext cx="6350" cy="330200"/>
            </a:xfrm>
            <a:prstGeom prst="straightConnector1">
              <a:avLst/>
            </a:prstGeom>
            <a:noFill/>
            <a:ln w="9525">
              <a:solidFill>
                <a:schemeClr val="tx1"/>
              </a:solidFill>
              <a:round/>
              <a:headEnd/>
              <a:tailEnd type="triangle" w="med" len="med"/>
            </a:ln>
          </p:spPr>
        </p:cxnSp>
        <p:cxnSp>
          <p:nvCxnSpPr>
            <p:cNvPr id="717" name="AutoShape 141"/>
            <p:cNvCxnSpPr>
              <a:cxnSpLocks noChangeShapeType="1"/>
              <a:stCxn id="644" idx="2"/>
              <a:endCxn id="665" idx="2"/>
            </p:cNvCxnSpPr>
            <p:nvPr/>
          </p:nvCxnSpPr>
          <p:spPr bwMode="auto">
            <a:xfrm>
              <a:off x="1766888" y="1633538"/>
              <a:ext cx="6350" cy="330200"/>
            </a:xfrm>
            <a:prstGeom prst="straightConnector1">
              <a:avLst/>
            </a:prstGeom>
            <a:noFill/>
            <a:ln w="9525">
              <a:solidFill>
                <a:schemeClr val="tx1"/>
              </a:solidFill>
              <a:round/>
              <a:headEnd/>
              <a:tailEnd type="triangle" w="med" len="med"/>
            </a:ln>
          </p:spPr>
        </p:cxnSp>
        <p:cxnSp>
          <p:nvCxnSpPr>
            <p:cNvPr id="718" name="AutoShape 142"/>
            <p:cNvCxnSpPr>
              <a:cxnSpLocks noChangeShapeType="1"/>
              <a:stCxn id="643" idx="2"/>
              <a:endCxn id="664" idx="2"/>
            </p:cNvCxnSpPr>
            <p:nvPr/>
          </p:nvCxnSpPr>
          <p:spPr bwMode="auto">
            <a:xfrm>
              <a:off x="1919288" y="1633538"/>
              <a:ext cx="6350" cy="330200"/>
            </a:xfrm>
            <a:prstGeom prst="straightConnector1">
              <a:avLst/>
            </a:prstGeom>
            <a:noFill/>
            <a:ln w="9525">
              <a:solidFill>
                <a:schemeClr val="tx1"/>
              </a:solidFill>
              <a:round/>
              <a:headEnd/>
              <a:tailEnd type="triangle" w="med" len="med"/>
            </a:ln>
          </p:spPr>
        </p:cxnSp>
        <p:cxnSp>
          <p:nvCxnSpPr>
            <p:cNvPr id="719" name="AutoShape 143"/>
            <p:cNvCxnSpPr>
              <a:cxnSpLocks noChangeShapeType="1"/>
              <a:stCxn id="642" idx="2"/>
              <a:endCxn id="663" idx="2"/>
            </p:cNvCxnSpPr>
            <p:nvPr/>
          </p:nvCxnSpPr>
          <p:spPr bwMode="auto">
            <a:xfrm>
              <a:off x="2071688" y="1633538"/>
              <a:ext cx="6350" cy="330200"/>
            </a:xfrm>
            <a:prstGeom prst="straightConnector1">
              <a:avLst/>
            </a:prstGeom>
            <a:noFill/>
            <a:ln w="9525">
              <a:solidFill>
                <a:schemeClr val="tx1"/>
              </a:solidFill>
              <a:round/>
              <a:headEnd/>
              <a:tailEnd type="triangle" w="med" len="med"/>
            </a:ln>
          </p:spPr>
        </p:cxnSp>
        <p:cxnSp>
          <p:nvCxnSpPr>
            <p:cNvPr id="720" name="AutoShape 144"/>
            <p:cNvCxnSpPr>
              <a:cxnSpLocks noChangeShapeType="1"/>
              <a:stCxn id="651" idx="2"/>
              <a:endCxn id="672" idx="2"/>
            </p:cNvCxnSpPr>
            <p:nvPr/>
          </p:nvCxnSpPr>
          <p:spPr bwMode="auto">
            <a:xfrm>
              <a:off x="2225675" y="1635125"/>
              <a:ext cx="6350" cy="330200"/>
            </a:xfrm>
            <a:prstGeom prst="straightConnector1">
              <a:avLst/>
            </a:prstGeom>
            <a:noFill/>
            <a:ln w="9525">
              <a:solidFill>
                <a:schemeClr val="tx1"/>
              </a:solidFill>
              <a:round/>
              <a:headEnd/>
              <a:tailEnd type="triangle" w="med" len="med"/>
            </a:ln>
          </p:spPr>
        </p:cxnSp>
        <p:cxnSp>
          <p:nvCxnSpPr>
            <p:cNvPr id="721" name="AutoShape 145"/>
            <p:cNvCxnSpPr>
              <a:cxnSpLocks noChangeShapeType="1"/>
              <a:stCxn id="652" idx="2"/>
              <a:endCxn id="673" idx="2"/>
            </p:cNvCxnSpPr>
            <p:nvPr/>
          </p:nvCxnSpPr>
          <p:spPr bwMode="auto">
            <a:xfrm>
              <a:off x="2378075" y="1635125"/>
              <a:ext cx="6350" cy="330200"/>
            </a:xfrm>
            <a:prstGeom prst="straightConnector1">
              <a:avLst/>
            </a:prstGeom>
            <a:noFill/>
            <a:ln w="9525">
              <a:solidFill>
                <a:schemeClr val="tx1"/>
              </a:solidFill>
              <a:round/>
              <a:headEnd/>
              <a:tailEnd type="triangle" w="med" len="med"/>
            </a:ln>
          </p:spPr>
        </p:cxnSp>
        <p:cxnSp>
          <p:nvCxnSpPr>
            <p:cNvPr id="722" name="AutoShape 146"/>
            <p:cNvCxnSpPr>
              <a:cxnSpLocks noChangeShapeType="1"/>
              <a:stCxn id="653" idx="2"/>
              <a:endCxn id="674" idx="2"/>
            </p:cNvCxnSpPr>
            <p:nvPr/>
          </p:nvCxnSpPr>
          <p:spPr bwMode="auto">
            <a:xfrm>
              <a:off x="2530475" y="1635125"/>
              <a:ext cx="6350" cy="330200"/>
            </a:xfrm>
            <a:prstGeom prst="straightConnector1">
              <a:avLst/>
            </a:prstGeom>
            <a:noFill/>
            <a:ln w="9525">
              <a:solidFill>
                <a:schemeClr val="tx1"/>
              </a:solidFill>
              <a:round/>
              <a:headEnd/>
              <a:tailEnd type="triangle" w="med" len="med"/>
            </a:ln>
          </p:spPr>
        </p:cxnSp>
        <p:cxnSp>
          <p:nvCxnSpPr>
            <p:cNvPr id="723" name="AutoShape 147"/>
            <p:cNvCxnSpPr>
              <a:cxnSpLocks noChangeShapeType="1"/>
              <a:stCxn id="638" idx="2"/>
              <a:endCxn id="683" idx="2"/>
            </p:cNvCxnSpPr>
            <p:nvPr/>
          </p:nvCxnSpPr>
          <p:spPr bwMode="auto">
            <a:xfrm rot="10800000" flipH="1" flipV="1">
              <a:off x="811213" y="1447800"/>
              <a:ext cx="14288" cy="720725"/>
            </a:xfrm>
            <a:prstGeom prst="bentConnector3">
              <a:avLst>
                <a:gd name="adj1" fmla="val -1688077"/>
              </a:avLst>
            </a:prstGeom>
            <a:noFill/>
            <a:ln w="12700">
              <a:solidFill>
                <a:srgbClr val="0000FF"/>
              </a:solidFill>
              <a:miter lim="800000"/>
              <a:headEnd/>
              <a:tailEnd type="triangle" w="med" len="med"/>
            </a:ln>
            <a:effectLst>
              <a:outerShdw blurRad="25400" dist="12700" dir="2700000" sx="99000" sy="99000" algn="tl" rotWithShape="0">
                <a:prstClr val="black">
                  <a:alpha val="60000"/>
                </a:prstClr>
              </a:outerShdw>
            </a:effectLst>
          </p:spPr>
        </p:cxnSp>
        <p:cxnSp>
          <p:nvCxnSpPr>
            <p:cNvPr id="724" name="AutoShape 148"/>
            <p:cNvCxnSpPr>
              <a:cxnSpLocks noChangeShapeType="1"/>
              <a:stCxn id="626" idx="2"/>
              <a:endCxn id="695" idx="2"/>
            </p:cNvCxnSpPr>
            <p:nvPr/>
          </p:nvCxnSpPr>
          <p:spPr bwMode="auto">
            <a:xfrm rot="10800000" flipH="1" flipV="1">
              <a:off x="804863" y="1292225"/>
              <a:ext cx="3175" cy="1011238"/>
            </a:xfrm>
            <a:prstGeom prst="bentConnector3">
              <a:avLst>
                <a:gd name="adj1" fmla="val -6250000"/>
              </a:avLst>
            </a:prstGeom>
            <a:noFill/>
            <a:ln w="9525">
              <a:solidFill>
                <a:schemeClr val="tx1"/>
              </a:solidFill>
              <a:miter lim="800000"/>
              <a:headEnd/>
              <a:tailEnd type="triangle" w="med" len="med"/>
            </a:ln>
          </p:spPr>
        </p:cxnSp>
        <p:cxnSp>
          <p:nvCxnSpPr>
            <p:cNvPr id="725" name="AutoShape 149"/>
            <p:cNvCxnSpPr>
              <a:cxnSpLocks noChangeShapeType="1"/>
              <a:stCxn id="614" idx="2"/>
              <a:endCxn id="707" idx="2"/>
            </p:cNvCxnSpPr>
            <p:nvPr/>
          </p:nvCxnSpPr>
          <p:spPr bwMode="auto">
            <a:xfrm rot="10800000" flipH="1" flipV="1">
              <a:off x="804863" y="1146175"/>
              <a:ext cx="3175" cy="1303338"/>
            </a:xfrm>
            <a:prstGeom prst="bentConnector3">
              <a:avLst>
                <a:gd name="adj1" fmla="val -8650005"/>
              </a:avLst>
            </a:prstGeom>
            <a:noFill/>
            <a:ln w="9525">
              <a:solidFill>
                <a:schemeClr val="tx1"/>
              </a:solidFill>
              <a:miter lim="800000"/>
              <a:headEnd/>
              <a:tailEnd type="triangle" w="med" len="med"/>
            </a:ln>
          </p:spPr>
        </p:cxnSp>
        <p:cxnSp>
          <p:nvCxnSpPr>
            <p:cNvPr id="726" name="AutoShape 150"/>
            <p:cNvCxnSpPr>
              <a:cxnSpLocks noChangeShapeType="1"/>
              <a:stCxn id="641" idx="2"/>
              <a:endCxn id="686" idx="2"/>
            </p:cNvCxnSpPr>
            <p:nvPr/>
          </p:nvCxnSpPr>
          <p:spPr bwMode="auto">
            <a:xfrm>
              <a:off x="2581275" y="1439863"/>
              <a:ext cx="6350" cy="719138"/>
            </a:xfrm>
            <a:prstGeom prst="bentConnector3">
              <a:avLst>
                <a:gd name="adj1" fmla="val 2050000"/>
              </a:avLst>
            </a:prstGeom>
            <a:noFill/>
            <a:ln w="9525">
              <a:solidFill>
                <a:schemeClr val="tx1"/>
              </a:solidFill>
              <a:miter lim="800000"/>
              <a:headEnd/>
              <a:tailEnd type="triangle" w="med" len="med"/>
            </a:ln>
          </p:spPr>
        </p:cxnSp>
        <p:cxnSp>
          <p:nvCxnSpPr>
            <p:cNvPr id="727" name="AutoShape 151"/>
            <p:cNvCxnSpPr>
              <a:cxnSpLocks noChangeShapeType="1"/>
              <a:stCxn id="629" idx="2"/>
              <a:endCxn id="698" idx="2"/>
            </p:cNvCxnSpPr>
            <p:nvPr/>
          </p:nvCxnSpPr>
          <p:spPr bwMode="auto">
            <a:xfrm>
              <a:off x="2582863" y="1293813"/>
              <a:ext cx="3175" cy="1011238"/>
            </a:xfrm>
            <a:prstGeom prst="bentConnector3">
              <a:avLst>
                <a:gd name="adj1" fmla="val 6000000"/>
              </a:avLst>
            </a:prstGeom>
            <a:noFill/>
            <a:ln w="9525">
              <a:solidFill>
                <a:schemeClr val="tx1"/>
              </a:solidFill>
              <a:miter lim="800000"/>
              <a:headEnd/>
              <a:tailEnd type="triangle" w="med" len="med"/>
            </a:ln>
          </p:spPr>
        </p:cxnSp>
        <p:cxnSp>
          <p:nvCxnSpPr>
            <p:cNvPr id="728" name="AutoShape 152"/>
            <p:cNvCxnSpPr>
              <a:cxnSpLocks noChangeShapeType="1"/>
              <a:stCxn id="617" idx="2"/>
              <a:endCxn id="710" idx="2"/>
            </p:cNvCxnSpPr>
            <p:nvPr/>
          </p:nvCxnSpPr>
          <p:spPr bwMode="auto">
            <a:xfrm>
              <a:off x="2582863" y="1147763"/>
              <a:ext cx="3175" cy="1303338"/>
            </a:xfrm>
            <a:prstGeom prst="bentConnector3">
              <a:avLst>
                <a:gd name="adj1" fmla="val 7800000"/>
              </a:avLst>
            </a:prstGeom>
            <a:noFill/>
            <a:ln w="9525">
              <a:solidFill>
                <a:schemeClr val="tx1"/>
              </a:solidFill>
              <a:miter lim="800000"/>
              <a:headEnd/>
              <a:tailEnd type="triangle" w="med" len="med"/>
            </a:ln>
          </p:spPr>
        </p:cxnSp>
        <p:cxnSp>
          <p:nvCxnSpPr>
            <p:cNvPr id="729" name="AutoShape 153"/>
            <p:cNvCxnSpPr>
              <a:cxnSpLocks noChangeShapeType="1"/>
              <a:stCxn id="613" idx="2"/>
              <a:endCxn id="706" idx="2"/>
            </p:cNvCxnSpPr>
            <p:nvPr/>
          </p:nvCxnSpPr>
          <p:spPr bwMode="auto">
            <a:xfrm rot="5400000" flipV="1">
              <a:off x="307975" y="1797050"/>
              <a:ext cx="1400175" cy="3175"/>
            </a:xfrm>
            <a:prstGeom prst="bentConnector5">
              <a:avLst>
                <a:gd name="adj1" fmla="val -7940"/>
                <a:gd name="adj2" fmla="val -18150009"/>
                <a:gd name="adj3" fmla="val 109069"/>
              </a:avLst>
            </a:prstGeom>
            <a:noFill/>
            <a:ln w="9525">
              <a:solidFill>
                <a:schemeClr val="tx1"/>
              </a:solidFill>
              <a:miter lim="800000"/>
              <a:headEnd/>
              <a:tailEnd type="triangle" w="med" len="med"/>
            </a:ln>
          </p:spPr>
        </p:cxnSp>
        <p:sp>
          <p:nvSpPr>
            <p:cNvPr id="731" name="AutoShape 155"/>
            <p:cNvSpPr>
              <a:spLocks noChangeArrowheads="1"/>
            </p:cNvSpPr>
            <p:nvPr/>
          </p:nvSpPr>
          <p:spPr bwMode="auto">
            <a:xfrm rot="5400000">
              <a:off x="20399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2" name="AutoShape 156"/>
            <p:cNvSpPr>
              <a:spLocks noChangeArrowheads="1"/>
            </p:cNvSpPr>
            <p:nvPr/>
          </p:nvSpPr>
          <p:spPr bwMode="auto">
            <a:xfrm rot="5400000">
              <a:off x="18875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3" name="AutoShape 157"/>
            <p:cNvSpPr>
              <a:spLocks noChangeArrowheads="1"/>
            </p:cNvSpPr>
            <p:nvPr/>
          </p:nvSpPr>
          <p:spPr bwMode="auto">
            <a:xfrm rot="5400000">
              <a:off x="17351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4" name="AutoShape 158"/>
            <p:cNvSpPr>
              <a:spLocks noChangeArrowheads="1"/>
            </p:cNvSpPr>
            <p:nvPr/>
          </p:nvSpPr>
          <p:spPr bwMode="auto">
            <a:xfrm rot="5400000">
              <a:off x="15827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5" name="AutoShape 159"/>
            <p:cNvSpPr>
              <a:spLocks noChangeArrowheads="1"/>
            </p:cNvSpPr>
            <p:nvPr/>
          </p:nvSpPr>
          <p:spPr bwMode="auto">
            <a:xfrm rot="5400000">
              <a:off x="1431925"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6" name="AutoShape 160"/>
            <p:cNvSpPr>
              <a:spLocks noChangeArrowheads="1"/>
            </p:cNvSpPr>
            <p:nvPr/>
          </p:nvSpPr>
          <p:spPr bwMode="auto">
            <a:xfrm rot="5400000">
              <a:off x="12779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7" name="AutoShape 161"/>
            <p:cNvSpPr>
              <a:spLocks noChangeArrowheads="1"/>
            </p:cNvSpPr>
            <p:nvPr/>
          </p:nvSpPr>
          <p:spPr bwMode="auto">
            <a:xfrm rot="5400000">
              <a:off x="11255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8" name="AutoShape 162"/>
            <p:cNvSpPr>
              <a:spLocks noChangeArrowheads="1"/>
            </p:cNvSpPr>
            <p:nvPr/>
          </p:nvSpPr>
          <p:spPr bwMode="auto">
            <a:xfrm rot="5400000">
              <a:off x="9731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39" name="AutoShape 163"/>
            <p:cNvSpPr>
              <a:spLocks noChangeArrowheads="1"/>
            </p:cNvSpPr>
            <p:nvPr/>
          </p:nvSpPr>
          <p:spPr bwMode="auto">
            <a:xfrm rot="5400000">
              <a:off x="820738" y="2414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0" name="AutoShape 164"/>
            <p:cNvSpPr>
              <a:spLocks noChangeArrowheads="1"/>
            </p:cNvSpPr>
            <p:nvPr/>
          </p:nvSpPr>
          <p:spPr bwMode="auto">
            <a:xfrm rot="5400000">
              <a:off x="2193925"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1" name="AutoShape 165"/>
            <p:cNvSpPr>
              <a:spLocks noChangeArrowheads="1"/>
            </p:cNvSpPr>
            <p:nvPr/>
          </p:nvSpPr>
          <p:spPr bwMode="auto">
            <a:xfrm rot="5400000">
              <a:off x="2346325"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sp>
          <p:nvSpPr>
            <p:cNvPr id="742" name="AutoShape 166"/>
            <p:cNvSpPr>
              <a:spLocks noChangeArrowheads="1"/>
            </p:cNvSpPr>
            <p:nvPr/>
          </p:nvSpPr>
          <p:spPr bwMode="auto">
            <a:xfrm rot="5400000">
              <a:off x="2498725" y="2416175"/>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pPr algn="ctr"/>
              <a:endParaRPr lang="en-GB" altLang="de-DE" dirty="0">
                <a:latin typeface="Arial" panose="020B0604020202020204" pitchFamily="34" charset="0"/>
                <a:cs typeface="Arial" panose="020B0604020202020204" pitchFamily="34" charset="0"/>
              </a:endParaRPr>
            </a:p>
          </p:txBody>
        </p:sp>
        <p:cxnSp>
          <p:nvCxnSpPr>
            <p:cNvPr id="793" name="AutoShape 217"/>
            <p:cNvCxnSpPr>
              <a:cxnSpLocks noChangeShapeType="1"/>
              <a:stCxn id="739" idx="2"/>
              <a:endCxn id="753" idx="2"/>
            </p:cNvCxnSpPr>
            <p:nvPr/>
          </p:nvCxnSpPr>
          <p:spPr bwMode="auto">
            <a:xfrm>
              <a:off x="850900" y="2497138"/>
              <a:ext cx="6350" cy="330200"/>
            </a:xfrm>
            <a:prstGeom prst="straightConnector1">
              <a:avLst/>
            </a:prstGeom>
            <a:noFill/>
            <a:ln w="9525">
              <a:solidFill>
                <a:schemeClr val="tx1"/>
              </a:solidFill>
              <a:round/>
              <a:headEnd/>
              <a:tailEnd type="triangle" w="med" len="med"/>
            </a:ln>
          </p:spPr>
        </p:cxnSp>
        <p:cxnSp>
          <p:nvCxnSpPr>
            <p:cNvPr id="794" name="AutoShape 218"/>
            <p:cNvCxnSpPr>
              <a:cxnSpLocks noChangeShapeType="1"/>
              <a:stCxn id="738" idx="2"/>
              <a:endCxn id="752" idx="2"/>
            </p:cNvCxnSpPr>
            <p:nvPr/>
          </p:nvCxnSpPr>
          <p:spPr bwMode="auto">
            <a:xfrm>
              <a:off x="1003300" y="2497138"/>
              <a:ext cx="6350" cy="330200"/>
            </a:xfrm>
            <a:prstGeom prst="straightConnector1">
              <a:avLst/>
            </a:prstGeom>
            <a:noFill/>
            <a:ln w="9525">
              <a:solidFill>
                <a:schemeClr val="tx1"/>
              </a:solidFill>
              <a:round/>
              <a:headEnd/>
              <a:tailEnd type="triangle" w="med" len="med"/>
            </a:ln>
          </p:spPr>
        </p:cxnSp>
        <p:cxnSp>
          <p:nvCxnSpPr>
            <p:cNvPr id="795" name="AutoShape 219"/>
            <p:cNvCxnSpPr>
              <a:cxnSpLocks noChangeShapeType="1"/>
              <a:stCxn id="737" idx="2"/>
              <a:endCxn id="751" idx="2"/>
            </p:cNvCxnSpPr>
            <p:nvPr/>
          </p:nvCxnSpPr>
          <p:spPr bwMode="auto">
            <a:xfrm>
              <a:off x="1155700" y="2497138"/>
              <a:ext cx="6350" cy="330200"/>
            </a:xfrm>
            <a:prstGeom prst="straightConnector1">
              <a:avLst/>
            </a:prstGeom>
            <a:noFill/>
            <a:ln w="9525">
              <a:solidFill>
                <a:schemeClr val="tx1"/>
              </a:solidFill>
              <a:round/>
              <a:headEnd/>
              <a:tailEnd type="triangle" w="med" len="med"/>
            </a:ln>
          </p:spPr>
        </p:cxnSp>
        <p:cxnSp>
          <p:nvCxnSpPr>
            <p:cNvPr id="796" name="AutoShape 220"/>
            <p:cNvCxnSpPr>
              <a:cxnSpLocks noChangeShapeType="1"/>
              <a:stCxn id="736" idx="2"/>
              <a:endCxn id="750" idx="2"/>
            </p:cNvCxnSpPr>
            <p:nvPr/>
          </p:nvCxnSpPr>
          <p:spPr bwMode="auto">
            <a:xfrm>
              <a:off x="1308100" y="2497138"/>
              <a:ext cx="6350" cy="330200"/>
            </a:xfrm>
            <a:prstGeom prst="straightConnector1">
              <a:avLst/>
            </a:prstGeom>
            <a:noFill/>
            <a:ln w="9525">
              <a:solidFill>
                <a:schemeClr val="tx1"/>
              </a:solidFill>
              <a:round/>
              <a:headEnd/>
              <a:tailEnd type="triangle" w="med" len="med"/>
            </a:ln>
          </p:spPr>
        </p:cxnSp>
        <p:cxnSp>
          <p:nvCxnSpPr>
            <p:cNvPr id="797" name="AutoShape 221"/>
            <p:cNvCxnSpPr>
              <a:cxnSpLocks noChangeShapeType="1"/>
              <a:stCxn id="735" idx="2"/>
              <a:endCxn id="749" idx="2"/>
            </p:cNvCxnSpPr>
            <p:nvPr/>
          </p:nvCxnSpPr>
          <p:spPr bwMode="auto">
            <a:xfrm>
              <a:off x="1462088" y="2498725"/>
              <a:ext cx="6350" cy="330200"/>
            </a:xfrm>
            <a:prstGeom prst="straightConnector1">
              <a:avLst/>
            </a:prstGeom>
            <a:noFill/>
            <a:ln w="9525">
              <a:solidFill>
                <a:schemeClr val="tx1"/>
              </a:solidFill>
              <a:round/>
              <a:headEnd/>
              <a:tailEnd type="triangle" w="med" len="med"/>
            </a:ln>
          </p:spPr>
        </p:cxnSp>
        <p:cxnSp>
          <p:nvCxnSpPr>
            <p:cNvPr id="798" name="AutoShape 222"/>
            <p:cNvCxnSpPr>
              <a:cxnSpLocks noChangeShapeType="1"/>
              <a:stCxn id="734" idx="2"/>
              <a:endCxn id="748" idx="2"/>
            </p:cNvCxnSpPr>
            <p:nvPr/>
          </p:nvCxnSpPr>
          <p:spPr bwMode="auto">
            <a:xfrm>
              <a:off x="1612900" y="2497138"/>
              <a:ext cx="6350" cy="330200"/>
            </a:xfrm>
            <a:prstGeom prst="straightConnector1">
              <a:avLst/>
            </a:prstGeom>
            <a:noFill/>
            <a:ln w="9525">
              <a:solidFill>
                <a:schemeClr val="tx1"/>
              </a:solidFill>
              <a:round/>
              <a:headEnd/>
              <a:tailEnd type="triangle" w="med" len="med"/>
            </a:ln>
          </p:spPr>
        </p:cxnSp>
        <p:cxnSp>
          <p:nvCxnSpPr>
            <p:cNvPr id="799" name="AutoShape 223"/>
            <p:cNvCxnSpPr>
              <a:cxnSpLocks noChangeShapeType="1"/>
              <a:stCxn id="733" idx="2"/>
              <a:endCxn id="747" idx="2"/>
            </p:cNvCxnSpPr>
            <p:nvPr/>
          </p:nvCxnSpPr>
          <p:spPr bwMode="auto">
            <a:xfrm>
              <a:off x="1765300" y="2497138"/>
              <a:ext cx="6350" cy="330200"/>
            </a:xfrm>
            <a:prstGeom prst="straightConnector1">
              <a:avLst/>
            </a:prstGeom>
            <a:noFill/>
            <a:ln w="9525">
              <a:solidFill>
                <a:schemeClr val="tx1"/>
              </a:solidFill>
              <a:round/>
              <a:headEnd/>
              <a:tailEnd type="triangle" w="med" len="med"/>
            </a:ln>
          </p:spPr>
        </p:cxnSp>
        <p:cxnSp>
          <p:nvCxnSpPr>
            <p:cNvPr id="800" name="AutoShape 224"/>
            <p:cNvCxnSpPr>
              <a:cxnSpLocks noChangeShapeType="1"/>
              <a:stCxn id="732" idx="2"/>
              <a:endCxn id="746" idx="2"/>
            </p:cNvCxnSpPr>
            <p:nvPr/>
          </p:nvCxnSpPr>
          <p:spPr bwMode="auto">
            <a:xfrm>
              <a:off x="1917700" y="2497138"/>
              <a:ext cx="6350" cy="330200"/>
            </a:xfrm>
            <a:prstGeom prst="straightConnector1">
              <a:avLst/>
            </a:prstGeom>
            <a:noFill/>
            <a:ln w="9525">
              <a:solidFill>
                <a:schemeClr val="tx1"/>
              </a:solidFill>
              <a:round/>
              <a:headEnd/>
              <a:tailEnd type="triangle" w="med" len="med"/>
            </a:ln>
          </p:spPr>
        </p:cxnSp>
        <p:cxnSp>
          <p:nvCxnSpPr>
            <p:cNvPr id="801" name="AutoShape 225"/>
            <p:cNvCxnSpPr>
              <a:cxnSpLocks noChangeShapeType="1"/>
              <a:stCxn id="731" idx="2"/>
              <a:endCxn id="745" idx="2"/>
            </p:cNvCxnSpPr>
            <p:nvPr/>
          </p:nvCxnSpPr>
          <p:spPr bwMode="auto">
            <a:xfrm>
              <a:off x="2070100" y="2497138"/>
              <a:ext cx="6350" cy="330200"/>
            </a:xfrm>
            <a:prstGeom prst="straightConnector1">
              <a:avLst/>
            </a:prstGeom>
            <a:noFill/>
            <a:ln w="9525">
              <a:solidFill>
                <a:schemeClr val="tx1"/>
              </a:solidFill>
              <a:round/>
              <a:headEnd/>
              <a:tailEnd type="triangle" w="med" len="med"/>
            </a:ln>
          </p:spPr>
        </p:cxnSp>
        <p:cxnSp>
          <p:nvCxnSpPr>
            <p:cNvPr id="802" name="AutoShape 226"/>
            <p:cNvCxnSpPr>
              <a:cxnSpLocks noChangeShapeType="1"/>
              <a:stCxn id="740" idx="2"/>
              <a:endCxn id="754" idx="2"/>
            </p:cNvCxnSpPr>
            <p:nvPr/>
          </p:nvCxnSpPr>
          <p:spPr bwMode="auto">
            <a:xfrm>
              <a:off x="2224088" y="2498725"/>
              <a:ext cx="6350" cy="330200"/>
            </a:xfrm>
            <a:prstGeom prst="straightConnector1">
              <a:avLst/>
            </a:prstGeom>
            <a:noFill/>
            <a:ln w="9525">
              <a:solidFill>
                <a:schemeClr val="tx1"/>
              </a:solidFill>
              <a:round/>
              <a:headEnd/>
              <a:tailEnd type="triangle" w="med" len="med"/>
            </a:ln>
          </p:spPr>
        </p:cxnSp>
        <p:cxnSp>
          <p:nvCxnSpPr>
            <p:cNvPr id="803" name="AutoShape 227"/>
            <p:cNvCxnSpPr>
              <a:cxnSpLocks noChangeShapeType="1"/>
              <a:stCxn id="741" idx="2"/>
              <a:endCxn id="755" idx="2"/>
            </p:cNvCxnSpPr>
            <p:nvPr/>
          </p:nvCxnSpPr>
          <p:spPr bwMode="auto">
            <a:xfrm>
              <a:off x="2376488" y="2498725"/>
              <a:ext cx="6350" cy="330200"/>
            </a:xfrm>
            <a:prstGeom prst="straightConnector1">
              <a:avLst/>
            </a:prstGeom>
            <a:noFill/>
            <a:ln w="9525">
              <a:solidFill>
                <a:schemeClr val="tx1"/>
              </a:solidFill>
              <a:round/>
              <a:headEnd/>
              <a:tailEnd type="triangle" w="med" len="med"/>
            </a:ln>
          </p:spPr>
        </p:cxnSp>
        <p:cxnSp>
          <p:nvCxnSpPr>
            <p:cNvPr id="804" name="AutoShape 228"/>
            <p:cNvCxnSpPr>
              <a:cxnSpLocks noChangeShapeType="1"/>
              <a:stCxn id="742" idx="2"/>
              <a:endCxn id="756" idx="2"/>
            </p:cNvCxnSpPr>
            <p:nvPr/>
          </p:nvCxnSpPr>
          <p:spPr bwMode="auto">
            <a:xfrm>
              <a:off x="2528888" y="2498725"/>
              <a:ext cx="6350" cy="330200"/>
            </a:xfrm>
            <a:prstGeom prst="straightConnector1">
              <a:avLst/>
            </a:prstGeom>
            <a:noFill/>
            <a:ln w="9525">
              <a:solidFill>
                <a:schemeClr val="tx1"/>
              </a:solidFill>
              <a:round/>
              <a:headEnd/>
              <a:tailEnd type="triangle" w="med" len="med"/>
            </a:ln>
          </p:spPr>
        </p:cxnSp>
        <p:sp>
          <p:nvSpPr>
            <p:cNvPr id="730" name="Text Box 154"/>
            <p:cNvSpPr txBox="1">
              <a:spLocks noChangeArrowheads="1"/>
            </p:cNvSpPr>
            <p:nvPr/>
          </p:nvSpPr>
          <p:spPr bwMode="auto">
            <a:xfrm>
              <a:off x="942975" y="1135063"/>
              <a:ext cx="2284413" cy="369888"/>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p>
              <a:pPr algn="ctr">
                <a:spcBef>
                  <a:spcPct val="50000"/>
                </a:spcBef>
              </a:pPr>
              <a:r>
                <a:rPr lang="en-GB" altLang="de-DE" dirty="0">
                  <a:latin typeface="Arial" panose="020B0604020202020204" pitchFamily="34" charset="0"/>
                  <a:cs typeface="Arial" panose="020B0604020202020204" pitchFamily="34" charset="0"/>
                </a:rPr>
                <a:t>Single seed descent</a:t>
              </a:r>
            </a:p>
          </p:txBody>
        </p:sp>
        <p:sp>
          <p:nvSpPr>
            <p:cNvPr id="809" name="Text Box 4"/>
            <p:cNvSpPr txBox="1">
              <a:spLocks noChangeArrowheads="1"/>
            </p:cNvSpPr>
            <p:nvPr/>
          </p:nvSpPr>
          <p:spPr bwMode="auto">
            <a:xfrm>
              <a:off x="2659062" y="1920241"/>
              <a:ext cx="504825" cy="369332"/>
            </a:xfrm>
            <a:prstGeom prst="rect">
              <a:avLst/>
            </a:prstGeom>
            <a:solidFill>
              <a:schemeClr val="bg1"/>
            </a:solidFill>
            <a:ln w="317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lgn="ctr">
                <a:spcBef>
                  <a:spcPct val="50000"/>
                </a:spcBef>
                <a:defRPr>
                  <a:latin typeface="Arial" panose="020B0604020202020204" pitchFamily="34" charset="0"/>
                  <a:cs typeface="Arial" panose="020B0604020202020204" pitchFamily="34" charset="0"/>
                </a:defRPr>
              </a:lvl1pPr>
            </a:lstStyle>
            <a:p>
              <a:r>
                <a:rPr lang="en-GB" altLang="de-DE" dirty="0"/>
                <a:t>F3</a:t>
              </a:r>
            </a:p>
          </p:txBody>
        </p:sp>
      </p:grpSp>
      <p:sp>
        <p:nvSpPr>
          <p:cNvPr id="6" name="TextBox 5"/>
          <p:cNvSpPr txBox="1"/>
          <p:nvPr/>
        </p:nvSpPr>
        <p:spPr>
          <a:xfrm>
            <a:off x="80288" y="3639202"/>
            <a:ext cx="6065751"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LED-supplemented light, even ultra-dense growth in tiny pots (cells) is good-enough for SSD in e.g. barley. Ghosh, S., Watson, A., Gonzalez-Navarro, O.E. </a:t>
            </a:r>
            <a:r>
              <a:rPr lang="en-GB" i="1" dirty="0">
                <a:latin typeface="Arial" panose="020B0604020202020204" pitchFamily="34" charset="0"/>
                <a:cs typeface="Arial" panose="020B0604020202020204" pitchFamily="34" charset="0"/>
              </a:rPr>
              <a:t>et al.</a:t>
            </a:r>
            <a:r>
              <a:rPr lang="en-GB" dirty="0">
                <a:latin typeface="Arial" panose="020B0604020202020204" pitchFamily="34" charset="0"/>
                <a:cs typeface="Arial" panose="020B0604020202020204" pitchFamily="34" charset="0"/>
              </a:rPr>
              <a:t> Speed breeding in growth chambers and glasshouses for crop breeding and model plant research. </a:t>
            </a:r>
            <a:br>
              <a:rPr lang="en-GB" dirty="0">
                <a:latin typeface="Arial" panose="020B0604020202020204" pitchFamily="34" charset="0"/>
                <a:cs typeface="Arial" panose="020B0604020202020204" pitchFamily="34" charset="0"/>
              </a:rPr>
            </a:br>
            <a:r>
              <a:rPr lang="en-GB" i="1" dirty="0">
                <a:latin typeface="Arial" panose="020B0604020202020204" pitchFamily="34" charset="0"/>
                <a:cs typeface="Arial" panose="020B0604020202020204" pitchFamily="34" charset="0"/>
              </a:rPr>
              <a:t>Nat </a:t>
            </a:r>
            <a:r>
              <a:rPr lang="en-GB" i="1" dirty="0" err="1">
                <a:latin typeface="Arial" panose="020B0604020202020204" pitchFamily="34" charset="0"/>
                <a:cs typeface="Arial" panose="020B0604020202020204" pitchFamily="34" charset="0"/>
              </a:rPr>
              <a:t>Protoc</a:t>
            </a:r>
            <a:r>
              <a:rPr lang="en-GB"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13</a:t>
            </a:r>
            <a:r>
              <a:rPr lang="en-GB" dirty="0">
                <a:latin typeface="Arial" panose="020B0604020202020204" pitchFamily="34" charset="0"/>
                <a:cs typeface="Arial" panose="020B0604020202020204" pitchFamily="34" charset="0"/>
              </a:rPr>
              <a:t>, 2944–2963 (2018).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DOI 10.1038/s41596-018-0072-z.</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SSD is especially attractive in species where no (efficient) DH-protocol is available. This is e.g. true for rye (</a:t>
            </a:r>
            <a:r>
              <a:rPr lang="en-GB" i="1" dirty="0" err="1">
                <a:latin typeface="Arial" panose="020B0604020202020204" pitchFamily="34" charset="0"/>
                <a:cs typeface="Arial" panose="020B0604020202020204" pitchFamily="34" charset="0"/>
              </a:rPr>
              <a:t>Secale</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cereale</a:t>
            </a:r>
            <a:r>
              <a:rPr lang="en-GB" dirty="0">
                <a:latin typeface="Arial" panose="020B0604020202020204" pitchFamily="34" charset="0"/>
                <a:cs typeface="Arial" panose="020B0604020202020204" pitchFamily="34" charset="0"/>
              </a:rPr>
              <a:t>; DOI: 10.1556/0806.46.2018.029).</a:t>
            </a:r>
          </a:p>
        </p:txBody>
      </p:sp>
      <p:sp>
        <p:nvSpPr>
          <p:cNvPr id="4" name="TextBox 3"/>
          <p:cNvSpPr txBox="1"/>
          <p:nvPr/>
        </p:nvSpPr>
        <p:spPr>
          <a:xfrm>
            <a:off x="2948970" y="760534"/>
            <a:ext cx="3197070"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one seed harvested per plant, the number of plants is constant across the selfing generations. Plants are pro-</a:t>
            </a:r>
            <a:r>
              <a:rPr lang="en-GB" dirty="0" err="1">
                <a:latin typeface="Arial" panose="020B0604020202020204" pitchFamily="34" charset="0"/>
                <a:cs typeface="Arial" panose="020B0604020202020204" pitchFamily="34" charset="0"/>
              </a:rPr>
              <a:t>pagated</a:t>
            </a:r>
            <a:r>
              <a:rPr lang="en-GB" dirty="0">
                <a:latin typeface="Arial" panose="020B0604020202020204" pitchFamily="34" charset="0"/>
                <a:cs typeface="Arial" panose="020B0604020202020204" pitchFamily="34" charset="0"/>
              </a:rPr>
              <a:t> in cheap, stressful, dense, harsh conditions and produce only few seeds per plant – one is enough ;-) </a:t>
            </a:r>
          </a:p>
        </p:txBody>
      </p:sp>
      <p:grpSp>
        <p:nvGrpSpPr>
          <p:cNvPr id="9" name="Group 8"/>
          <p:cNvGrpSpPr/>
          <p:nvPr/>
        </p:nvGrpSpPr>
        <p:grpSpPr>
          <a:xfrm>
            <a:off x="6250021" y="264767"/>
            <a:ext cx="5819383" cy="6498885"/>
            <a:chOff x="6250021" y="264767"/>
            <a:chExt cx="5819383" cy="6498885"/>
          </a:xfrm>
        </p:grpSpPr>
        <p:pic>
          <p:nvPicPr>
            <p:cNvPr id="5" name="Picture 4"/>
            <p:cNvPicPr>
              <a:picLocks noChangeAspect="1"/>
            </p:cNvPicPr>
            <p:nvPr/>
          </p:nvPicPr>
          <p:blipFill>
            <a:blip r:embed="rId2"/>
            <a:stretch>
              <a:fillRect/>
            </a:stretch>
          </p:blipFill>
          <p:spPr>
            <a:xfrm>
              <a:off x="6250021" y="264767"/>
              <a:ext cx="5810925" cy="4621109"/>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3"/>
            <a:stretch>
              <a:fillRect/>
            </a:stretch>
          </p:blipFill>
          <p:spPr>
            <a:xfrm>
              <a:off x="6258479" y="4922654"/>
              <a:ext cx="5810925" cy="1840998"/>
            </a:xfrm>
            <a:prstGeom prst="rect">
              <a:avLst/>
            </a:prstGeom>
            <a:effectLst>
              <a:outerShdw blurRad="50800" dist="38100" dir="2700000" algn="tl" rotWithShape="0">
                <a:prstClr val="black">
                  <a:alpha val="40000"/>
                </a:prstClr>
              </a:outerShdw>
            </a:effectLst>
          </p:spPr>
        </p:pic>
        <p:sp>
          <p:nvSpPr>
            <p:cNvPr id="8" name="Left Brace 7"/>
            <p:cNvSpPr/>
            <p:nvPr/>
          </p:nvSpPr>
          <p:spPr>
            <a:xfrm rot="16200000">
              <a:off x="7243231" y="4154716"/>
              <a:ext cx="452970" cy="1634676"/>
            </a:xfrm>
            <a:prstGeom prst="leftBrace">
              <a:avLst>
                <a:gd name="adj1" fmla="val 8333"/>
                <a:gd name="adj2" fmla="val 45598"/>
              </a:avLst>
            </a:prstGeom>
            <a:ln w="38100">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2" name="Left Brace 161"/>
            <p:cNvSpPr/>
            <p:nvPr/>
          </p:nvSpPr>
          <p:spPr>
            <a:xfrm rot="16200000">
              <a:off x="9134936" y="4140298"/>
              <a:ext cx="508797" cy="1634676"/>
            </a:xfrm>
            <a:prstGeom prst="leftBrace">
              <a:avLst>
                <a:gd name="adj1" fmla="val 8333"/>
                <a:gd name="adj2" fmla="val 45598"/>
              </a:avLst>
            </a:prstGeom>
            <a:ln w="38100">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63" name="Left Brace 162"/>
            <p:cNvSpPr/>
            <p:nvPr/>
          </p:nvSpPr>
          <p:spPr>
            <a:xfrm rot="16200000">
              <a:off x="10990640" y="4147334"/>
              <a:ext cx="505937" cy="1634676"/>
            </a:xfrm>
            <a:prstGeom prst="leftBrace">
              <a:avLst>
                <a:gd name="adj1" fmla="val 8333"/>
                <a:gd name="adj2" fmla="val 45598"/>
              </a:avLst>
            </a:prstGeom>
            <a:ln w="38100">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811" name="TextBox 810"/>
          <p:cNvSpPr txBox="1"/>
          <p:nvPr/>
        </p:nvSpPr>
        <p:spPr>
          <a:xfrm>
            <a:off x="72000" y="36000"/>
            <a:ext cx="1199740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Single-Seed-Descent Method (</a:t>
            </a:r>
            <a:r>
              <a:rPr lang="en-GB" sz="2400" i="1" dirty="0">
                <a:latin typeface="Arial" panose="020B0604020202020204" pitchFamily="34" charset="0"/>
                <a:cs typeface="Arial" panose="020B0604020202020204" pitchFamily="34" charset="0"/>
              </a:rPr>
              <a:t>Einkorn-</a:t>
            </a:r>
            <a:r>
              <a:rPr lang="en-GB" sz="2400" i="1" dirty="0" err="1">
                <a:latin typeface="Arial" panose="020B0604020202020204" pitchFamily="34" charset="0"/>
                <a:cs typeface="Arial" panose="020B0604020202020204" pitchFamily="34" charset="0"/>
              </a:rPr>
              <a:t>Ramsch</a:t>
            </a:r>
            <a:r>
              <a:rPr lang="en-GB" sz="2400" i="1" dirty="0">
                <a:latin typeface="Arial" panose="020B0604020202020204" pitchFamily="34" charset="0"/>
                <a:cs typeface="Arial" panose="020B0604020202020204" pitchFamily="34" charset="0"/>
              </a:rPr>
              <a:t>-</a:t>
            </a:r>
            <a:r>
              <a:rPr lang="en-GB" sz="2400" i="1" dirty="0" err="1">
                <a:latin typeface="Arial" panose="020B0604020202020204" pitchFamily="34" charset="0"/>
                <a:cs typeface="Arial" panose="020B0604020202020204" pitchFamily="34" charset="0"/>
              </a:rPr>
              <a:t>Methode</a:t>
            </a:r>
            <a:r>
              <a:rPr lang="en-GB" sz="2400" i="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Category of Line Breeding)</a:t>
            </a:r>
          </a:p>
        </p:txBody>
      </p:sp>
      <p:sp>
        <p:nvSpPr>
          <p:cNvPr id="2" name="Textfeld 1"/>
          <p:cNvSpPr txBox="1"/>
          <p:nvPr/>
        </p:nvSpPr>
        <p:spPr>
          <a:xfrm>
            <a:off x="11398106" y="6334157"/>
            <a:ext cx="74960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
        <p:nvSpPr>
          <p:cNvPr id="165" name="Right Triangle 4">
            <a:extLst>
              <a:ext uri="{FF2B5EF4-FFF2-40B4-BE49-F238E27FC236}">
                <a16:creationId xmlns:a16="http://schemas.microsoft.com/office/drawing/2014/main" id="{FF19F736-B553-4D99-B48F-AEE8851D3FA9}"/>
              </a:ext>
            </a:extLst>
          </p:cNvPr>
          <p:cNvSpPr/>
          <p:nvPr/>
        </p:nvSpPr>
        <p:spPr>
          <a:xfrm>
            <a:off x="2405" y="6596354"/>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1718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607498"/>
            <a:ext cx="6204621" cy="477256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2"/>
          <p:cNvSpPr txBox="1"/>
          <p:nvPr/>
        </p:nvSpPr>
        <p:spPr>
          <a:xfrm>
            <a:off x="5963169" y="4141445"/>
            <a:ext cx="612768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DAA   = </a:t>
            </a:r>
            <a:r>
              <a:rPr lang="de-DE" dirty="0" err="1">
                <a:latin typeface="Arial" panose="020B0604020202020204" pitchFamily="34" charset="0"/>
                <a:cs typeface="Arial" panose="020B0604020202020204" pitchFamily="34" charset="0"/>
              </a:rPr>
              <a:t>days</a:t>
            </a:r>
            <a:r>
              <a:rPr lang="de-DE" dirty="0">
                <a:latin typeface="Arial" panose="020B0604020202020204" pitchFamily="34" charset="0"/>
                <a:cs typeface="Arial" panose="020B0604020202020204" pitchFamily="34" charset="0"/>
              </a:rPr>
              <a:t> after </a:t>
            </a:r>
            <a:r>
              <a:rPr lang="de-DE" dirty="0" err="1">
                <a:latin typeface="Arial" panose="020B0604020202020204" pitchFamily="34" charset="0"/>
                <a:cs typeface="Arial" panose="020B0604020202020204" pitchFamily="34" charset="0"/>
              </a:rPr>
              <a:t>anthesis</a:t>
            </a:r>
            <a:endParaRPr lang="en-GB"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aSSD</a:t>
            </a:r>
            <a:r>
              <a:rPr lang="en-GB" dirty="0">
                <a:latin typeface="Arial" panose="020B0604020202020204" pitchFamily="34" charset="0"/>
                <a:cs typeface="Arial" panose="020B0604020202020204" pitchFamily="34" charset="0"/>
              </a:rPr>
              <a:t> = accelerated single seed descent</a:t>
            </a:r>
          </a:p>
          <a:p>
            <a:r>
              <a:rPr lang="en-GB" dirty="0">
                <a:latin typeface="Arial" panose="020B0604020202020204" pitchFamily="34" charset="0"/>
                <a:cs typeface="Arial" panose="020B0604020202020204" pitchFamily="34" charset="0"/>
              </a:rPr>
              <a:t>PGT   = Precocious germination technology (PGT) </a:t>
            </a:r>
          </a:p>
        </p:txBody>
      </p:sp>
      <p:sp>
        <p:nvSpPr>
          <p:cNvPr id="6" name="Textfeld 5"/>
          <p:cNvSpPr txBox="1"/>
          <p:nvPr/>
        </p:nvSpPr>
        <p:spPr>
          <a:xfrm>
            <a:off x="72000" y="36000"/>
            <a:ext cx="12018858"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700"/>
              </a:spcAft>
            </a:pPr>
            <a:r>
              <a:rPr lang="en-GB" sz="3200" dirty="0">
                <a:latin typeface="Arial" panose="020B0604020202020204" pitchFamily="34" charset="0"/>
                <a:cs typeface="Arial" panose="020B0604020202020204" pitchFamily="34" charset="0"/>
              </a:rPr>
              <a:t>‘Speed Breeding’: </a:t>
            </a:r>
            <a:r>
              <a:rPr lang="en-GB" sz="3200" dirty="0">
                <a:solidFill>
                  <a:srgbClr val="0000FF"/>
                </a:solidFill>
                <a:latin typeface="Arial" panose="020B0604020202020204" pitchFamily="34" charset="0"/>
                <a:cs typeface="Arial" panose="020B0604020202020204" pitchFamily="34" charset="0"/>
              </a:rPr>
              <a:t>Making haste</a:t>
            </a:r>
            <a:r>
              <a:rPr lang="en-GB" sz="3200" dirty="0">
                <a:latin typeface="Arial" panose="020B0604020202020204" pitchFamily="34" charset="0"/>
                <a:cs typeface="Arial" panose="020B0604020202020204" pitchFamily="34" charset="0"/>
              </a:rPr>
              <a:t>. Ultrashort generations, early flowering, re-sowing of </a:t>
            </a:r>
            <a:r>
              <a:rPr lang="en-GB" sz="3200" dirty="0">
                <a:solidFill>
                  <a:srgbClr val="0000FF"/>
                </a:solidFill>
                <a:latin typeface="Arial" panose="020B0604020202020204" pitchFamily="34" charset="0"/>
                <a:cs typeface="Arial" panose="020B0604020202020204" pitchFamily="34" charset="0"/>
              </a:rPr>
              <a:t>immature</a:t>
            </a:r>
            <a:r>
              <a:rPr lang="en-GB" sz="3200" dirty="0">
                <a:latin typeface="Arial" panose="020B0604020202020204" pitchFamily="34" charset="0"/>
                <a:cs typeface="Arial" panose="020B0604020202020204" pitchFamily="34" charset="0"/>
              </a:rPr>
              <a:t> seeds. Speed-up SSD even more!</a:t>
            </a:r>
          </a:p>
        </p:txBody>
      </p:sp>
      <p:sp>
        <p:nvSpPr>
          <p:cNvPr id="3" name="TextBox 2"/>
          <p:cNvSpPr txBox="1"/>
          <p:nvPr/>
        </p:nvSpPr>
        <p:spPr>
          <a:xfrm>
            <a:off x="6283842" y="1754462"/>
            <a:ext cx="580701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Ribalta</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al</a:t>
            </a:r>
            <a:r>
              <a:rPr lang="en-GB" dirty="0">
                <a:latin typeface="Arial" panose="020B0604020202020204" pitchFamily="34" charset="0"/>
                <a:cs typeface="Arial" panose="020B0604020202020204" pitchFamily="34" charset="0"/>
              </a:rPr>
              <a:t>., 2017: Precocious floral initiation and identification of exact timing of embryo physiological maturity facilitate germination of immature seeds to truncate the lifecycle of peas. Plant Growth </a:t>
            </a:r>
            <a:r>
              <a:rPr lang="en-GB" dirty="0" err="1">
                <a:latin typeface="Arial" panose="020B0604020202020204" pitchFamily="34" charset="0"/>
                <a:cs typeface="Arial" panose="020B0604020202020204" pitchFamily="34" charset="0"/>
              </a:rPr>
              <a:t>Regul</a:t>
            </a:r>
            <a:r>
              <a:rPr lang="en-GB" dirty="0">
                <a:latin typeface="Arial" panose="020B0604020202020204" pitchFamily="34" charset="0"/>
                <a:cs typeface="Arial" panose="020B0604020202020204" pitchFamily="34" charset="0"/>
              </a:rPr>
              <a:t>. 81, 345-353. DOI: 10.1007/s10725-016-0221-s</a:t>
            </a:r>
            <a:endParaRPr lang="en-GB" dirty="0"/>
          </a:p>
        </p:txBody>
      </p:sp>
      <p:sp>
        <p:nvSpPr>
          <p:cNvPr id="4" name="TextBox 3"/>
          <p:cNvSpPr txBox="1"/>
          <p:nvPr/>
        </p:nvSpPr>
        <p:spPr>
          <a:xfrm>
            <a:off x="6283842" y="3624451"/>
            <a:ext cx="580701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Mind: ‘Torturing’ plants is legal, unlike in animals ;-)</a:t>
            </a:r>
          </a:p>
        </p:txBody>
      </p:sp>
      <p:sp>
        <p:nvSpPr>
          <p:cNvPr id="2" name="TextBox 1"/>
          <p:cNvSpPr txBox="1"/>
          <p:nvPr/>
        </p:nvSpPr>
        <p:spPr>
          <a:xfrm>
            <a:off x="72000" y="5818435"/>
            <a:ext cx="12018857"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err="1">
                <a:latin typeface="Arial" panose="020B0604020202020204" pitchFamily="34" charset="0"/>
                <a:cs typeface="Arial" panose="020B0604020202020204" pitchFamily="34" charset="0"/>
              </a:rPr>
              <a:t>aSSD</a:t>
            </a:r>
            <a:r>
              <a:rPr lang="en-GB" dirty="0">
                <a:latin typeface="Arial" panose="020B0604020202020204" pitchFamily="34" charset="0"/>
                <a:cs typeface="Arial" panose="020B0604020202020204" pitchFamily="34" charset="0"/>
              </a:rPr>
              <a:t> system.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Growth of lentil seed in 1 L pots; B) Tagging of lentil at anthesis; C) Pod development to 16 days after anthesis in lentil; D) Immature lentil seed at 16 days after anthesis; E) Post PGT germination of immature seed.</a:t>
            </a:r>
          </a:p>
        </p:txBody>
      </p:sp>
      <p:sp>
        <p:nvSpPr>
          <p:cNvPr id="7" name="Textfeld 1"/>
          <p:cNvSpPr txBox="1"/>
          <p:nvPr/>
        </p:nvSpPr>
        <p:spPr>
          <a:xfrm>
            <a:off x="11249319" y="5119835"/>
            <a:ext cx="84153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sp>
        <p:nvSpPr>
          <p:cNvPr id="10" name="Right Triangle 4">
            <a:extLst>
              <a:ext uri="{FF2B5EF4-FFF2-40B4-BE49-F238E27FC236}">
                <a16:creationId xmlns:a16="http://schemas.microsoft.com/office/drawing/2014/main" id="{BCEBD61E-6A2C-43E7-80B7-996CD1F1A6B1}"/>
              </a:ext>
            </a:extLst>
          </p:cNvPr>
          <p:cNvSpPr/>
          <p:nvPr/>
        </p:nvSpPr>
        <p:spPr>
          <a:xfrm>
            <a:off x="2405" y="6596354"/>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34411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Picture 1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8289" y="806148"/>
            <a:ext cx="2781890" cy="2077093"/>
          </a:xfrm>
          <a:prstGeom prst="rect">
            <a:avLst/>
          </a:prstGeom>
          <a:ln w="28575">
            <a:solidFill>
              <a:srgbClr val="0000FF"/>
            </a:solidFill>
          </a:ln>
        </p:spPr>
      </p:pic>
      <p:sp>
        <p:nvSpPr>
          <p:cNvPr id="142" name="TextBox 141"/>
          <p:cNvSpPr txBox="1"/>
          <p:nvPr/>
        </p:nvSpPr>
        <p:spPr>
          <a:xfrm>
            <a:off x="72000" y="36000"/>
            <a:ext cx="120331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Doubled Haploid Method (DH; </a:t>
            </a:r>
            <a:r>
              <a:rPr lang="en-GB" sz="2400" i="1" dirty="0" err="1">
                <a:latin typeface="Arial" panose="020B0604020202020204" pitchFamily="34" charset="0"/>
                <a:cs typeface="Arial" panose="020B0604020202020204" pitchFamily="34" charset="0"/>
              </a:rPr>
              <a:t>Doppel-Haploiden-Methode</a:t>
            </a:r>
            <a:r>
              <a:rPr lang="en-GB" sz="2400" i="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Category of Line Breeding)</a:t>
            </a:r>
          </a:p>
        </p:txBody>
      </p:sp>
      <p:sp>
        <p:nvSpPr>
          <p:cNvPr id="144" name="TextBox 143"/>
          <p:cNvSpPr txBox="1"/>
          <p:nvPr/>
        </p:nvSpPr>
        <p:spPr>
          <a:xfrm>
            <a:off x="8297450" y="612390"/>
            <a:ext cx="3787868" cy="424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Diverse techniques lead to homo-</a:t>
            </a:r>
            <a:r>
              <a:rPr lang="en-GB" dirty="0" err="1">
                <a:latin typeface="Arial" panose="020B0604020202020204" pitchFamily="34" charset="0"/>
                <a:cs typeface="Arial" panose="020B0604020202020204" pitchFamily="34" charset="0"/>
              </a:rPr>
              <a:t>zygosity</a:t>
            </a:r>
            <a:r>
              <a:rPr lang="en-GB" dirty="0">
                <a:latin typeface="Arial" panose="020B0604020202020204" pitchFamily="34" charset="0"/>
                <a:cs typeface="Arial" panose="020B0604020202020204" pitchFamily="34" charset="0"/>
              </a:rPr>
              <a:t> in one step (‚</a:t>
            </a:r>
            <a:r>
              <a:rPr lang="en-GB" dirty="0">
                <a:solidFill>
                  <a:srgbClr val="0000FF"/>
                </a:solidFill>
                <a:latin typeface="Arial" panose="020B0604020202020204" pitchFamily="34" charset="0"/>
                <a:cs typeface="Arial" panose="020B0604020202020204" pitchFamily="34" charset="0"/>
              </a:rPr>
              <a:t>homozygosity-to-go</a:t>
            </a:r>
            <a:r>
              <a:rPr lang="en-GB" dirty="0">
                <a:latin typeface="Arial" panose="020B0604020202020204" pitchFamily="34" charset="0"/>
                <a:cs typeface="Arial" panose="020B0604020202020204" pitchFamily="34" charset="0"/>
              </a:rPr>
              <a:t>‘): Without the lengthy process along F1, F2, F3 etc. until F6 (or higher). One </a:t>
            </a:r>
            <a:r>
              <a:rPr lang="en-GB" dirty="0" err="1">
                <a:latin typeface="Arial" panose="020B0604020202020204" pitchFamily="34" charset="0"/>
                <a:cs typeface="Arial" panose="020B0604020202020204" pitchFamily="34" charset="0"/>
              </a:rPr>
              <a:t>ap-proach</a:t>
            </a:r>
            <a:r>
              <a:rPr lang="en-GB" dirty="0">
                <a:latin typeface="Arial" panose="020B0604020202020204" pitchFamily="34" charset="0"/>
                <a:cs typeface="Arial" panose="020B0604020202020204" pitchFamily="34" charset="0"/>
              </a:rPr>
              <a:t> is to start with gametes (immature pollen grains or imam-</a:t>
            </a:r>
            <a:r>
              <a:rPr lang="en-GB" dirty="0" err="1">
                <a:latin typeface="Arial" panose="020B0604020202020204" pitchFamily="34" charset="0"/>
                <a:cs typeface="Arial" panose="020B0604020202020204" pitchFamily="34" charset="0"/>
              </a:rPr>
              <a:t>ture</a:t>
            </a:r>
            <a:r>
              <a:rPr lang="en-GB" dirty="0">
                <a:latin typeface="Arial" panose="020B0604020202020204" pitchFamily="34" charset="0"/>
                <a:cs typeface="Arial" panose="020B0604020202020204" pitchFamily="34" charset="0"/>
              </a:rPr>
              <a:t> egg cells) and ‚convince‘ them (stress, hormones, light etc.) to abandon their development to-wards mature gametes and, in-stead, develop into haploid </a:t>
            </a:r>
            <a:r>
              <a:rPr lang="en-GB" dirty="0" err="1">
                <a:latin typeface="Arial" panose="020B0604020202020204" pitchFamily="34" charset="0"/>
                <a:cs typeface="Arial" panose="020B0604020202020204" pitchFamily="34" charset="0"/>
              </a:rPr>
              <a:t>em</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bryo</a:t>
            </a:r>
            <a:r>
              <a:rPr lang="en-GB" dirty="0">
                <a:latin typeface="Arial" panose="020B0604020202020204" pitchFamily="34" charset="0"/>
                <a:cs typeface="Arial" panose="020B0604020202020204" pitchFamily="34" charset="0"/>
              </a:rPr>
              <a:t>-like beings; and eventually into plants. Still useless, weak, shaky plants. But ... </a:t>
            </a:r>
          </a:p>
        </p:txBody>
      </p:sp>
      <p:sp>
        <p:nvSpPr>
          <p:cNvPr id="145" name="TextBox 144"/>
          <p:cNvSpPr txBox="1"/>
          <p:nvPr/>
        </p:nvSpPr>
        <p:spPr>
          <a:xfrm>
            <a:off x="5168737" y="5173851"/>
            <a:ext cx="6990119"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after application of specific poison (Colchicine an the like), some haploids survive and will become diploid. Since their </a:t>
            </a:r>
            <a:r>
              <a:rPr lang="en-GB" dirty="0" err="1">
                <a:latin typeface="Arial" panose="020B0604020202020204" pitchFamily="34" charset="0"/>
                <a:cs typeface="Arial" panose="020B0604020202020204" pitchFamily="34" charset="0"/>
              </a:rPr>
              <a:t>diploidy</a:t>
            </a:r>
            <a:r>
              <a:rPr lang="en-GB" dirty="0">
                <a:latin typeface="Arial" panose="020B0604020202020204" pitchFamily="34" charset="0"/>
                <a:cs typeface="Arial" panose="020B0604020202020204" pitchFamily="34" charset="0"/>
              </a:rPr>
              <a:t> was created by ‚doubling‘ from </a:t>
            </a:r>
            <a:r>
              <a:rPr lang="en-GB" dirty="0" err="1">
                <a:latin typeface="Arial" panose="020B0604020202020204" pitchFamily="34" charset="0"/>
                <a:cs typeface="Arial" panose="020B0604020202020204" pitchFamily="34" charset="0"/>
              </a:rPr>
              <a:t>haploidy</a:t>
            </a:r>
            <a:r>
              <a:rPr lang="en-GB" dirty="0">
                <a:latin typeface="Arial" panose="020B0604020202020204" pitchFamily="34" charset="0"/>
                <a:cs typeface="Arial" panose="020B0604020202020204" pitchFamily="34" charset="0"/>
              </a:rPr>
              <a:t>, they then are 100%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Fully homozygous</a:t>
            </a:r>
            <a:r>
              <a:rPr lang="en-GB" dirty="0">
                <a:latin typeface="Arial" panose="020B0604020202020204" pitchFamily="34" charset="0"/>
                <a:cs typeface="Arial" panose="020B0604020202020204" pitchFamily="34" charset="0"/>
              </a:rPr>
              <a:t>. Enforced homozygosity. </a:t>
            </a:r>
          </a:p>
          <a:p>
            <a:r>
              <a:rPr lang="en-GB" dirty="0">
                <a:latin typeface="Arial" panose="020B0604020202020204" pitchFamily="34" charset="0"/>
                <a:cs typeface="Arial" panose="020B0604020202020204" pitchFamily="34" charset="0"/>
              </a:rPr>
              <a:t>And that is the aim: ‚</a:t>
            </a:r>
            <a:r>
              <a:rPr lang="en-GB" dirty="0">
                <a:solidFill>
                  <a:srgbClr val="0000FF"/>
                </a:solidFill>
                <a:latin typeface="Arial" panose="020B0604020202020204" pitchFamily="34" charset="0"/>
                <a:cs typeface="Arial" panose="020B0604020202020204" pitchFamily="34" charset="0"/>
              </a:rPr>
              <a:t>Have them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homozygous</a:t>
            </a:r>
            <a:r>
              <a:rPr lang="en-GB" dirty="0">
                <a:solidFill>
                  <a:srgbClr val="0000FF"/>
                </a:solidFill>
                <a:latin typeface="Arial" panose="020B0604020202020204" pitchFamily="34" charset="0"/>
                <a:cs typeface="Arial" panose="020B0604020202020204" pitchFamily="34" charset="0"/>
              </a:rPr>
              <a:t> - instantly</a:t>
            </a:r>
            <a:r>
              <a:rPr lang="en-GB" dirty="0">
                <a:latin typeface="Arial" panose="020B0604020202020204" pitchFamily="34" charset="0"/>
                <a:cs typeface="Arial" panose="020B0604020202020204" pitchFamily="34" charset="0"/>
              </a:rPr>
              <a:t>‘.</a:t>
            </a:r>
            <a:endParaRPr lang="en-GB" dirty="0"/>
          </a:p>
        </p:txBody>
      </p:sp>
      <p:sp>
        <p:nvSpPr>
          <p:cNvPr id="146" name="TextBox 145"/>
          <p:cNvSpPr txBox="1"/>
          <p:nvPr/>
        </p:nvSpPr>
        <p:spPr>
          <a:xfrm>
            <a:off x="4999768" y="2747660"/>
            <a:ext cx="32446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www.saaten-union-biotec.com</a:t>
            </a:r>
          </a:p>
        </p:txBody>
      </p:sp>
      <p:sp>
        <p:nvSpPr>
          <p:cNvPr id="2" name="Textfeld 1"/>
          <p:cNvSpPr txBox="1"/>
          <p:nvPr/>
        </p:nvSpPr>
        <p:spPr>
          <a:xfrm>
            <a:off x="11641313" y="642930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14</a:t>
            </a:fld>
            <a:endParaRPr lang="en-GB" dirty="0">
              <a:latin typeface="Arial" panose="020B0604020202020204" pitchFamily="34" charset="0"/>
              <a:cs typeface="Arial" panose="020B0604020202020204" pitchFamily="34" charset="0"/>
            </a:endParaRPr>
          </a:p>
        </p:txBody>
      </p:sp>
      <p:sp>
        <p:nvSpPr>
          <p:cNvPr id="122" name="Right Triangle 4">
            <a:extLst>
              <a:ext uri="{FF2B5EF4-FFF2-40B4-BE49-F238E27FC236}">
                <a16:creationId xmlns:a16="http://schemas.microsoft.com/office/drawing/2014/main" id="{5A0F8C83-23BB-4EBE-89B2-62429014415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CBE6726B-4E43-44B0-89C1-0C44B460A18D}"/>
              </a:ext>
            </a:extLst>
          </p:cNvPr>
          <p:cNvGrpSpPr/>
          <p:nvPr/>
        </p:nvGrpSpPr>
        <p:grpSpPr>
          <a:xfrm>
            <a:off x="793681" y="692458"/>
            <a:ext cx="247095" cy="4757916"/>
            <a:chOff x="70666" y="692458"/>
            <a:chExt cx="247095" cy="4757916"/>
          </a:xfrm>
        </p:grpSpPr>
        <p:sp>
          <p:nvSpPr>
            <p:cNvPr id="6" name="Rectangle 5">
              <a:extLst>
                <a:ext uri="{FF2B5EF4-FFF2-40B4-BE49-F238E27FC236}">
                  <a16:creationId xmlns:a16="http://schemas.microsoft.com/office/drawing/2014/main" id="{FF54293D-E79C-42ED-A309-70AC3A6C347A}"/>
                </a:ext>
              </a:extLst>
            </p:cNvPr>
            <p:cNvSpPr/>
            <p:nvPr/>
          </p:nvSpPr>
          <p:spPr>
            <a:xfrm>
              <a:off x="106683" y="3429000"/>
              <a:ext cx="167388" cy="490491"/>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624D3F31-C461-4B7C-932C-15A8190DB86E}"/>
                </a:ext>
              </a:extLst>
            </p:cNvPr>
            <p:cNvSpPr/>
            <p:nvPr/>
          </p:nvSpPr>
          <p:spPr>
            <a:xfrm>
              <a:off x="72000" y="692458"/>
              <a:ext cx="226195" cy="2898559"/>
            </a:xfrm>
            <a:prstGeom prst="rect">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 name="Rectangle 123">
              <a:extLst>
                <a:ext uri="{FF2B5EF4-FFF2-40B4-BE49-F238E27FC236}">
                  <a16:creationId xmlns:a16="http://schemas.microsoft.com/office/drawing/2014/main" id="{A0D9CB7F-37C1-4960-8C56-0BA7FD73CB77}"/>
                </a:ext>
              </a:extLst>
            </p:cNvPr>
            <p:cNvSpPr/>
            <p:nvPr/>
          </p:nvSpPr>
          <p:spPr>
            <a:xfrm>
              <a:off x="70666" y="3785810"/>
              <a:ext cx="226195" cy="1664564"/>
            </a:xfrm>
            <a:prstGeom prst="rect">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Rectangle 125">
              <a:extLst>
                <a:ext uri="{FF2B5EF4-FFF2-40B4-BE49-F238E27FC236}">
                  <a16:creationId xmlns:a16="http://schemas.microsoft.com/office/drawing/2014/main" id="{0B8756EA-75AE-4239-8B6A-14DCAE3E46A2}"/>
                </a:ext>
              </a:extLst>
            </p:cNvPr>
            <p:cNvSpPr/>
            <p:nvPr/>
          </p:nvSpPr>
          <p:spPr>
            <a:xfrm>
              <a:off x="70666" y="744781"/>
              <a:ext cx="245761" cy="720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Rectangle 126">
              <a:extLst>
                <a:ext uri="{FF2B5EF4-FFF2-40B4-BE49-F238E27FC236}">
                  <a16:creationId xmlns:a16="http://schemas.microsoft.com/office/drawing/2014/main" id="{149E86A3-55F9-47A3-9D05-37BDD1CFCDBB}"/>
                </a:ext>
              </a:extLst>
            </p:cNvPr>
            <p:cNvSpPr/>
            <p:nvPr/>
          </p:nvSpPr>
          <p:spPr>
            <a:xfrm>
              <a:off x="72000" y="899673"/>
              <a:ext cx="245761" cy="360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id="{AC73373E-0AB1-4D3D-916D-5F45709B180A}"/>
                </a:ext>
              </a:extLst>
            </p:cNvPr>
            <p:cNvSpPr/>
            <p:nvPr/>
          </p:nvSpPr>
          <p:spPr>
            <a:xfrm>
              <a:off x="72000" y="1204473"/>
              <a:ext cx="245761" cy="172800"/>
            </a:xfrm>
            <a:prstGeom prst="rect">
              <a:avLst/>
            </a:prstGeom>
            <a:solidFill>
              <a:srgbClr val="0000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Rectangle 129">
              <a:extLst>
                <a:ext uri="{FF2B5EF4-FFF2-40B4-BE49-F238E27FC236}">
                  <a16:creationId xmlns:a16="http://schemas.microsoft.com/office/drawing/2014/main" id="{339AF7BC-2687-47B2-9BB5-E1CBF6CDA986}"/>
                </a:ext>
              </a:extLst>
            </p:cNvPr>
            <p:cNvSpPr/>
            <p:nvPr/>
          </p:nvSpPr>
          <p:spPr>
            <a:xfrm>
              <a:off x="72000" y="4379127"/>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1" name="Rectangle 130">
              <a:extLst>
                <a:ext uri="{FF2B5EF4-FFF2-40B4-BE49-F238E27FC236}">
                  <a16:creationId xmlns:a16="http://schemas.microsoft.com/office/drawing/2014/main" id="{33CB413E-4E95-467B-92D9-D624E2BF7F35}"/>
                </a:ext>
              </a:extLst>
            </p:cNvPr>
            <p:cNvSpPr/>
            <p:nvPr/>
          </p:nvSpPr>
          <p:spPr>
            <a:xfrm>
              <a:off x="72000" y="1509273"/>
              <a:ext cx="245761" cy="504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 name="Rectangle 131">
              <a:extLst>
                <a:ext uri="{FF2B5EF4-FFF2-40B4-BE49-F238E27FC236}">
                  <a16:creationId xmlns:a16="http://schemas.microsoft.com/office/drawing/2014/main" id="{33E89F62-E481-4DD8-B4EF-48221C14BCF0}"/>
                </a:ext>
              </a:extLst>
            </p:cNvPr>
            <p:cNvSpPr/>
            <p:nvPr/>
          </p:nvSpPr>
          <p:spPr>
            <a:xfrm>
              <a:off x="72000" y="4177934"/>
              <a:ext cx="245761" cy="99856"/>
            </a:xfrm>
            <a:prstGeom prst="rect">
              <a:avLst/>
            </a:prstGeom>
            <a:solidFill>
              <a:srgbClr val="C00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Rectangle 132">
              <a:extLst>
                <a:ext uri="{FF2B5EF4-FFF2-40B4-BE49-F238E27FC236}">
                  <a16:creationId xmlns:a16="http://schemas.microsoft.com/office/drawing/2014/main" id="{6F25EA60-1FB3-44D1-B98C-8B3EAB6D6187}"/>
                </a:ext>
              </a:extLst>
            </p:cNvPr>
            <p:cNvSpPr/>
            <p:nvPr/>
          </p:nvSpPr>
          <p:spPr>
            <a:xfrm>
              <a:off x="72000" y="3976741"/>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Rectangle 133">
              <a:extLst>
                <a:ext uri="{FF2B5EF4-FFF2-40B4-BE49-F238E27FC236}">
                  <a16:creationId xmlns:a16="http://schemas.microsoft.com/office/drawing/2014/main" id="{52069F6B-7BDE-4DBA-943B-8D0AA1C51049}"/>
                </a:ext>
              </a:extLst>
            </p:cNvPr>
            <p:cNvSpPr/>
            <p:nvPr/>
          </p:nvSpPr>
          <p:spPr>
            <a:xfrm>
              <a:off x="72000" y="1966473"/>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Rectangle 135">
              <a:extLst>
                <a:ext uri="{FF2B5EF4-FFF2-40B4-BE49-F238E27FC236}">
                  <a16:creationId xmlns:a16="http://schemas.microsoft.com/office/drawing/2014/main" id="{C1967FF0-38B2-4A0C-A895-90DC6258067D}"/>
                </a:ext>
              </a:extLst>
            </p:cNvPr>
            <p:cNvSpPr/>
            <p:nvPr/>
          </p:nvSpPr>
          <p:spPr>
            <a:xfrm>
              <a:off x="72000" y="2101429"/>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Rectangle 139">
              <a:extLst>
                <a:ext uri="{FF2B5EF4-FFF2-40B4-BE49-F238E27FC236}">
                  <a16:creationId xmlns:a16="http://schemas.microsoft.com/office/drawing/2014/main" id="{C56FCD32-F691-4F40-8195-90B0E570AF82}"/>
                </a:ext>
              </a:extLst>
            </p:cNvPr>
            <p:cNvSpPr/>
            <p:nvPr/>
          </p:nvSpPr>
          <p:spPr>
            <a:xfrm>
              <a:off x="72000" y="2223925"/>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a:extLst>
                <a:ext uri="{FF2B5EF4-FFF2-40B4-BE49-F238E27FC236}">
                  <a16:creationId xmlns:a16="http://schemas.microsoft.com/office/drawing/2014/main" id="{F77EF413-E49C-4FFB-91E6-080E88DE66C4}"/>
                </a:ext>
              </a:extLst>
            </p:cNvPr>
            <p:cNvSpPr/>
            <p:nvPr/>
          </p:nvSpPr>
          <p:spPr>
            <a:xfrm>
              <a:off x="72000" y="2423673"/>
              <a:ext cx="245761" cy="720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147">
              <a:extLst>
                <a:ext uri="{FF2B5EF4-FFF2-40B4-BE49-F238E27FC236}">
                  <a16:creationId xmlns:a16="http://schemas.microsoft.com/office/drawing/2014/main" id="{9372C5AB-90C1-49F9-BD7F-5B49AA9CC397}"/>
                </a:ext>
              </a:extLst>
            </p:cNvPr>
            <p:cNvSpPr/>
            <p:nvPr/>
          </p:nvSpPr>
          <p:spPr>
            <a:xfrm>
              <a:off x="72000" y="2576073"/>
              <a:ext cx="245761" cy="208800"/>
            </a:xfrm>
            <a:prstGeom prst="rect">
              <a:avLst/>
            </a:prstGeom>
            <a:solidFill>
              <a:srgbClr val="0000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9" name="Group 148">
            <a:extLst>
              <a:ext uri="{FF2B5EF4-FFF2-40B4-BE49-F238E27FC236}">
                <a16:creationId xmlns:a16="http://schemas.microsoft.com/office/drawing/2014/main" id="{54D2189B-11E7-41B7-86AE-64FC90F21D24}"/>
              </a:ext>
            </a:extLst>
          </p:cNvPr>
          <p:cNvGrpSpPr/>
          <p:nvPr/>
        </p:nvGrpSpPr>
        <p:grpSpPr>
          <a:xfrm>
            <a:off x="795015" y="701318"/>
            <a:ext cx="247095" cy="4757916"/>
            <a:chOff x="70666" y="692458"/>
            <a:chExt cx="247095" cy="4757916"/>
          </a:xfrm>
        </p:grpSpPr>
        <p:sp>
          <p:nvSpPr>
            <p:cNvPr id="150" name="Rectangle 149">
              <a:extLst>
                <a:ext uri="{FF2B5EF4-FFF2-40B4-BE49-F238E27FC236}">
                  <a16:creationId xmlns:a16="http://schemas.microsoft.com/office/drawing/2014/main" id="{4F9ACD2A-AE2E-4B99-B834-7EDF161521DA}"/>
                </a:ext>
              </a:extLst>
            </p:cNvPr>
            <p:cNvSpPr/>
            <p:nvPr/>
          </p:nvSpPr>
          <p:spPr>
            <a:xfrm>
              <a:off x="106683" y="3429000"/>
              <a:ext cx="167388" cy="490491"/>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 name="Rectangle 150">
              <a:extLst>
                <a:ext uri="{FF2B5EF4-FFF2-40B4-BE49-F238E27FC236}">
                  <a16:creationId xmlns:a16="http://schemas.microsoft.com/office/drawing/2014/main" id="{57D0B532-BD22-42BD-A1F5-493EE8C3BB3C}"/>
                </a:ext>
              </a:extLst>
            </p:cNvPr>
            <p:cNvSpPr/>
            <p:nvPr/>
          </p:nvSpPr>
          <p:spPr>
            <a:xfrm>
              <a:off x="72000" y="692458"/>
              <a:ext cx="226195" cy="2898559"/>
            </a:xfrm>
            <a:prstGeom prst="rect">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 name="Rectangle 151">
              <a:extLst>
                <a:ext uri="{FF2B5EF4-FFF2-40B4-BE49-F238E27FC236}">
                  <a16:creationId xmlns:a16="http://schemas.microsoft.com/office/drawing/2014/main" id="{93EEDB02-0C91-42F1-9FDA-7EE4F201C495}"/>
                </a:ext>
              </a:extLst>
            </p:cNvPr>
            <p:cNvSpPr/>
            <p:nvPr/>
          </p:nvSpPr>
          <p:spPr>
            <a:xfrm>
              <a:off x="70666" y="3785810"/>
              <a:ext cx="226195" cy="1664564"/>
            </a:xfrm>
            <a:prstGeom prst="rect">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152">
              <a:extLst>
                <a:ext uri="{FF2B5EF4-FFF2-40B4-BE49-F238E27FC236}">
                  <a16:creationId xmlns:a16="http://schemas.microsoft.com/office/drawing/2014/main" id="{9F2BB1B9-D9EC-484E-9C5E-5CF6FB2BF09C}"/>
                </a:ext>
              </a:extLst>
            </p:cNvPr>
            <p:cNvSpPr/>
            <p:nvPr/>
          </p:nvSpPr>
          <p:spPr>
            <a:xfrm>
              <a:off x="70666" y="744781"/>
              <a:ext cx="245761" cy="720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Rectangle 153">
              <a:extLst>
                <a:ext uri="{FF2B5EF4-FFF2-40B4-BE49-F238E27FC236}">
                  <a16:creationId xmlns:a16="http://schemas.microsoft.com/office/drawing/2014/main" id="{A5BE7B66-9A96-40FC-9542-C02895418680}"/>
                </a:ext>
              </a:extLst>
            </p:cNvPr>
            <p:cNvSpPr/>
            <p:nvPr/>
          </p:nvSpPr>
          <p:spPr>
            <a:xfrm>
              <a:off x="72000" y="899673"/>
              <a:ext cx="245761" cy="360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Rectangle 154">
              <a:extLst>
                <a:ext uri="{FF2B5EF4-FFF2-40B4-BE49-F238E27FC236}">
                  <a16:creationId xmlns:a16="http://schemas.microsoft.com/office/drawing/2014/main" id="{121162F4-14BA-446D-909F-72C94D44A9DF}"/>
                </a:ext>
              </a:extLst>
            </p:cNvPr>
            <p:cNvSpPr/>
            <p:nvPr/>
          </p:nvSpPr>
          <p:spPr>
            <a:xfrm>
              <a:off x="72000" y="1204473"/>
              <a:ext cx="245761" cy="172800"/>
            </a:xfrm>
            <a:prstGeom prst="rect">
              <a:avLst/>
            </a:prstGeom>
            <a:solidFill>
              <a:srgbClr val="0000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 name="Rectangle 155">
              <a:extLst>
                <a:ext uri="{FF2B5EF4-FFF2-40B4-BE49-F238E27FC236}">
                  <a16:creationId xmlns:a16="http://schemas.microsoft.com/office/drawing/2014/main" id="{E06660C3-B1B5-4F50-92C9-9D6E9E2B0F57}"/>
                </a:ext>
              </a:extLst>
            </p:cNvPr>
            <p:cNvSpPr/>
            <p:nvPr/>
          </p:nvSpPr>
          <p:spPr>
            <a:xfrm>
              <a:off x="72000" y="4379127"/>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 name="Rectangle 156">
              <a:extLst>
                <a:ext uri="{FF2B5EF4-FFF2-40B4-BE49-F238E27FC236}">
                  <a16:creationId xmlns:a16="http://schemas.microsoft.com/office/drawing/2014/main" id="{C67CA204-72BE-4CEB-892B-B8E960309A48}"/>
                </a:ext>
              </a:extLst>
            </p:cNvPr>
            <p:cNvSpPr/>
            <p:nvPr/>
          </p:nvSpPr>
          <p:spPr>
            <a:xfrm>
              <a:off x="72000" y="1509273"/>
              <a:ext cx="245761" cy="504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Rectangle 157">
              <a:extLst>
                <a:ext uri="{FF2B5EF4-FFF2-40B4-BE49-F238E27FC236}">
                  <a16:creationId xmlns:a16="http://schemas.microsoft.com/office/drawing/2014/main" id="{A82EEECC-778C-4C9A-BC0A-92B259DB80C0}"/>
                </a:ext>
              </a:extLst>
            </p:cNvPr>
            <p:cNvSpPr/>
            <p:nvPr/>
          </p:nvSpPr>
          <p:spPr>
            <a:xfrm>
              <a:off x="72000" y="4177934"/>
              <a:ext cx="245761" cy="99856"/>
            </a:xfrm>
            <a:prstGeom prst="rect">
              <a:avLst/>
            </a:prstGeom>
            <a:solidFill>
              <a:srgbClr val="C00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Rectangle 158">
              <a:extLst>
                <a:ext uri="{FF2B5EF4-FFF2-40B4-BE49-F238E27FC236}">
                  <a16:creationId xmlns:a16="http://schemas.microsoft.com/office/drawing/2014/main" id="{1AFC9FC8-DFBB-4FB0-94D9-49C4B3C789EC}"/>
                </a:ext>
              </a:extLst>
            </p:cNvPr>
            <p:cNvSpPr/>
            <p:nvPr/>
          </p:nvSpPr>
          <p:spPr>
            <a:xfrm>
              <a:off x="72000" y="3976741"/>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159">
              <a:extLst>
                <a:ext uri="{FF2B5EF4-FFF2-40B4-BE49-F238E27FC236}">
                  <a16:creationId xmlns:a16="http://schemas.microsoft.com/office/drawing/2014/main" id="{9E937853-D924-431C-A31A-4152C3E90818}"/>
                </a:ext>
              </a:extLst>
            </p:cNvPr>
            <p:cNvSpPr/>
            <p:nvPr/>
          </p:nvSpPr>
          <p:spPr>
            <a:xfrm>
              <a:off x="72000" y="1966473"/>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160">
              <a:extLst>
                <a:ext uri="{FF2B5EF4-FFF2-40B4-BE49-F238E27FC236}">
                  <a16:creationId xmlns:a16="http://schemas.microsoft.com/office/drawing/2014/main" id="{4422CE3A-B93A-4ADC-AB82-B3F477A34E7A}"/>
                </a:ext>
              </a:extLst>
            </p:cNvPr>
            <p:cNvSpPr/>
            <p:nvPr/>
          </p:nvSpPr>
          <p:spPr>
            <a:xfrm>
              <a:off x="72000" y="2101429"/>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36EE4D68-F7F4-4FBA-A01A-A43E4C4BF96C}"/>
                </a:ext>
              </a:extLst>
            </p:cNvPr>
            <p:cNvSpPr/>
            <p:nvPr/>
          </p:nvSpPr>
          <p:spPr>
            <a:xfrm>
              <a:off x="72000" y="2223925"/>
              <a:ext cx="245761" cy="99856"/>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CE225B37-97DB-4125-9F95-794B622639E5}"/>
                </a:ext>
              </a:extLst>
            </p:cNvPr>
            <p:cNvSpPr/>
            <p:nvPr/>
          </p:nvSpPr>
          <p:spPr>
            <a:xfrm>
              <a:off x="72000" y="2423673"/>
              <a:ext cx="245761" cy="72000"/>
            </a:xfrm>
            <a:prstGeom prst="rect">
              <a:avLst/>
            </a:prstGeom>
            <a:solidFill>
              <a:schemeClr val="tx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163">
              <a:extLst>
                <a:ext uri="{FF2B5EF4-FFF2-40B4-BE49-F238E27FC236}">
                  <a16:creationId xmlns:a16="http://schemas.microsoft.com/office/drawing/2014/main" id="{B676DE79-AD7F-49B7-A511-1A97878F9EDC}"/>
                </a:ext>
              </a:extLst>
            </p:cNvPr>
            <p:cNvSpPr/>
            <p:nvPr/>
          </p:nvSpPr>
          <p:spPr>
            <a:xfrm>
              <a:off x="72000" y="2576073"/>
              <a:ext cx="245761" cy="208800"/>
            </a:xfrm>
            <a:prstGeom prst="rect">
              <a:avLst/>
            </a:prstGeom>
            <a:solidFill>
              <a:srgbClr val="0000FF"/>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5" name="TextBox 94">
            <a:extLst>
              <a:ext uri="{FF2B5EF4-FFF2-40B4-BE49-F238E27FC236}">
                <a16:creationId xmlns:a16="http://schemas.microsoft.com/office/drawing/2014/main" id="{3FA7CC18-B99E-4D57-AFED-39D7DEC2F224}"/>
              </a:ext>
            </a:extLst>
          </p:cNvPr>
          <p:cNvSpPr txBox="1"/>
          <p:nvPr/>
        </p:nvSpPr>
        <p:spPr>
          <a:xfrm>
            <a:off x="313661" y="5173588"/>
            <a:ext cx="2865474" cy="1477328"/>
          </a:xfrm>
          <a:prstGeom prst="rect">
            <a:avLst/>
          </a:prstGeom>
          <a:solidFill>
            <a:srgbClr val="FFFFFF">
              <a:alpha val="87843"/>
            </a:srgbClr>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Have a Haploid.</a:t>
            </a:r>
          </a:p>
          <a:p>
            <a:r>
              <a:rPr lang="en-GB" dirty="0">
                <a:latin typeface="Arial" panose="020B0604020202020204" pitchFamily="34" charset="0"/>
                <a:cs typeface="Arial" panose="020B0604020202020204" pitchFamily="34" charset="0"/>
              </a:rPr>
              <a:t>Let it ‘double’. So:</a:t>
            </a:r>
          </a:p>
          <a:p>
            <a:r>
              <a:rPr lang="en-GB" dirty="0">
                <a:latin typeface="Arial" panose="020B0604020202020204" pitchFamily="34" charset="0"/>
                <a:cs typeface="Arial" panose="020B0604020202020204" pitchFamily="34" charset="0"/>
              </a:rPr>
              <a:t>Get a diploid</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Done this way, this diploid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is homozygous</a:t>
            </a:r>
          </a:p>
        </p:txBody>
      </p:sp>
      <p:sp>
        <p:nvSpPr>
          <p:cNvPr id="111" name="TextBox 110">
            <a:extLst>
              <a:ext uri="{FF2B5EF4-FFF2-40B4-BE49-F238E27FC236}">
                <a16:creationId xmlns:a16="http://schemas.microsoft.com/office/drawing/2014/main" id="{A874BF42-98C3-407A-ACE0-EFF77824A08A}"/>
              </a:ext>
            </a:extLst>
          </p:cNvPr>
          <p:cNvSpPr txBox="1"/>
          <p:nvPr/>
        </p:nvSpPr>
        <p:spPr>
          <a:xfrm>
            <a:off x="542260" y="6271709"/>
            <a:ext cx="1637414" cy="369332"/>
          </a:xfrm>
          <a:prstGeom prst="rect">
            <a:avLst/>
          </a:prstGeom>
          <a:noFill/>
        </p:spPr>
        <p:txBody>
          <a:bodyPr wrap="square" rtlCol="0">
            <a:spAutoFit/>
          </a:bodyPr>
          <a:lstStyle/>
          <a:p>
            <a:r>
              <a:rPr lang="en-GB" dirty="0">
                <a:solidFill>
                  <a:srgbClr val="CC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homozygous</a:t>
            </a:r>
          </a:p>
        </p:txBody>
      </p:sp>
    </p:spTree>
    <p:extLst>
      <p:ext uri="{BB962C8B-B14F-4D97-AF65-F5344CB8AC3E}">
        <p14:creationId xmlns:p14="http://schemas.microsoft.com/office/powerpoint/2010/main" val="416197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0117 -4.07407E-6 L 0.05065 0.00255 " pathEditMode="relative" rAng="0" ptsTypes="AA">
                                      <p:cBhvr>
                                        <p:cTn id="6" dur="2000" fill="hold"/>
                                        <p:tgtEl>
                                          <p:spTgt spid="149"/>
                                        </p:tgtEl>
                                        <p:attrNameLst>
                                          <p:attrName>ppt_x</p:attrName>
                                          <p:attrName>ppt_y</p:attrName>
                                        </p:attrNameLst>
                                      </p:cBhvr>
                                      <p:rCtr x="2591" y="116"/>
                                    </p:animMotion>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grpId="0" nodeType="clickEffect">
                                  <p:stCondLst>
                                    <p:cond delay="0"/>
                                  </p:stCondLst>
                                  <p:childTnLst>
                                    <p:set>
                                      <p:cBhvr>
                                        <p:cTn id="10" dur="1" fill="hold">
                                          <p:stCondLst>
                                            <p:cond delay="0"/>
                                          </p:stCondLst>
                                        </p:cTn>
                                        <p:tgtEl>
                                          <p:spTgt spid="111"/>
                                        </p:tgtEl>
                                        <p:attrNameLst>
                                          <p:attrName>style.visibility</p:attrName>
                                        </p:attrNameLst>
                                      </p:cBhvr>
                                      <p:to>
                                        <p:strVal val="visible"/>
                                      </p:to>
                                    </p:set>
                                    <p:animEffect transition="in" filter="wipe(down)">
                                      <p:cBhvr>
                                        <p:cTn id="11" dur="580">
                                          <p:stCondLst>
                                            <p:cond delay="0"/>
                                          </p:stCondLst>
                                        </p:cTn>
                                        <p:tgtEl>
                                          <p:spTgt spid="111"/>
                                        </p:tgtEl>
                                      </p:cBhvr>
                                    </p:animEffect>
                                    <p:anim calcmode="lin" valueType="num">
                                      <p:cBhvr>
                                        <p:cTn id="12" dur="1822" tmFilter="0,0; 0.14,0.36; 0.43,0.73; 0.71,0.91; 1.0,1.0">
                                          <p:stCondLst>
                                            <p:cond delay="0"/>
                                          </p:stCondLst>
                                        </p:cTn>
                                        <p:tgtEl>
                                          <p:spTgt spid="111"/>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11"/>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11"/>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11"/>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11"/>
                                        </p:tgtEl>
                                        <p:attrNameLst>
                                          <p:attrName>ppt_y</p:attrName>
                                        </p:attrNameLst>
                                      </p:cBhvr>
                                      <p:tavLst>
                                        <p:tav tm="0" fmla="#ppt_y-sin(pi*$)/81">
                                          <p:val>
                                            <p:fltVal val="0"/>
                                          </p:val>
                                        </p:tav>
                                        <p:tav tm="100000">
                                          <p:val>
                                            <p:fltVal val="1"/>
                                          </p:val>
                                        </p:tav>
                                      </p:tavLst>
                                    </p:anim>
                                    <p:animScale>
                                      <p:cBhvr>
                                        <p:cTn id="17" dur="26">
                                          <p:stCondLst>
                                            <p:cond delay="650"/>
                                          </p:stCondLst>
                                        </p:cTn>
                                        <p:tgtEl>
                                          <p:spTgt spid="111"/>
                                        </p:tgtEl>
                                      </p:cBhvr>
                                      <p:to x="100000" y="60000"/>
                                    </p:animScale>
                                    <p:animScale>
                                      <p:cBhvr>
                                        <p:cTn id="18" dur="166" decel="50000">
                                          <p:stCondLst>
                                            <p:cond delay="676"/>
                                          </p:stCondLst>
                                        </p:cTn>
                                        <p:tgtEl>
                                          <p:spTgt spid="111"/>
                                        </p:tgtEl>
                                      </p:cBhvr>
                                      <p:to x="100000" y="100000"/>
                                    </p:animScale>
                                    <p:animScale>
                                      <p:cBhvr>
                                        <p:cTn id="19" dur="26">
                                          <p:stCondLst>
                                            <p:cond delay="1312"/>
                                          </p:stCondLst>
                                        </p:cTn>
                                        <p:tgtEl>
                                          <p:spTgt spid="111"/>
                                        </p:tgtEl>
                                      </p:cBhvr>
                                      <p:to x="100000" y="80000"/>
                                    </p:animScale>
                                    <p:animScale>
                                      <p:cBhvr>
                                        <p:cTn id="20" dur="166" decel="50000">
                                          <p:stCondLst>
                                            <p:cond delay="1338"/>
                                          </p:stCondLst>
                                        </p:cTn>
                                        <p:tgtEl>
                                          <p:spTgt spid="111"/>
                                        </p:tgtEl>
                                      </p:cBhvr>
                                      <p:to x="100000" y="100000"/>
                                    </p:animScale>
                                    <p:animScale>
                                      <p:cBhvr>
                                        <p:cTn id="21" dur="26">
                                          <p:stCondLst>
                                            <p:cond delay="1642"/>
                                          </p:stCondLst>
                                        </p:cTn>
                                        <p:tgtEl>
                                          <p:spTgt spid="111"/>
                                        </p:tgtEl>
                                      </p:cBhvr>
                                      <p:to x="100000" y="90000"/>
                                    </p:animScale>
                                    <p:animScale>
                                      <p:cBhvr>
                                        <p:cTn id="22" dur="166" decel="50000">
                                          <p:stCondLst>
                                            <p:cond delay="1668"/>
                                          </p:stCondLst>
                                        </p:cTn>
                                        <p:tgtEl>
                                          <p:spTgt spid="111"/>
                                        </p:tgtEl>
                                      </p:cBhvr>
                                      <p:to x="100000" y="100000"/>
                                    </p:animScale>
                                    <p:animScale>
                                      <p:cBhvr>
                                        <p:cTn id="23" dur="26">
                                          <p:stCondLst>
                                            <p:cond delay="1808"/>
                                          </p:stCondLst>
                                        </p:cTn>
                                        <p:tgtEl>
                                          <p:spTgt spid="111"/>
                                        </p:tgtEl>
                                      </p:cBhvr>
                                      <p:to x="100000" y="95000"/>
                                    </p:animScale>
                                    <p:animScale>
                                      <p:cBhvr>
                                        <p:cTn id="24" dur="166" decel="50000">
                                          <p:stCondLst>
                                            <p:cond delay="1834"/>
                                          </p:stCondLst>
                                        </p:cTn>
                                        <p:tgtEl>
                                          <p:spTgt spid="1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000" y="591126"/>
            <a:ext cx="5047577" cy="606005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3" name="Group 142"/>
          <p:cNvGrpSpPr/>
          <p:nvPr/>
        </p:nvGrpSpPr>
        <p:grpSpPr>
          <a:xfrm>
            <a:off x="72000" y="784354"/>
            <a:ext cx="8099907" cy="5264962"/>
            <a:chOff x="72000" y="784354"/>
            <a:chExt cx="8099907" cy="5264962"/>
          </a:xfrm>
        </p:grpSpPr>
        <p:sp>
          <p:nvSpPr>
            <p:cNvPr id="4" name="Rechteck 1"/>
            <p:cNvSpPr/>
            <p:nvPr/>
          </p:nvSpPr>
          <p:spPr>
            <a:xfrm>
              <a:off x="72000" y="1271563"/>
              <a:ext cx="8061268" cy="1512168"/>
            </a:xfrm>
            <a:prstGeom prst="rect">
              <a:avLst/>
            </a:prstGeom>
            <a:solidFill>
              <a:srgbClr val="0000FF">
                <a:alpha val="92157"/>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Text Box 3"/>
            <p:cNvSpPr txBox="1">
              <a:spLocks noChangeArrowheads="1"/>
            </p:cNvSpPr>
            <p:nvPr/>
          </p:nvSpPr>
          <p:spPr bwMode="auto">
            <a:xfrm>
              <a:off x="2512342" y="784354"/>
              <a:ext cx="234156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Cross parents</a:t>
              </a:r>
            </a:p>
          </p:txBody>
        </p:sp>
        <p:sp>
          <p:nvSpPr>
            <p:cNvPr id="9" name="Text Box 4"/>
            <p:cNvSpPr txBox="1">
              <a:spLocks noChangeArrowheads="1"/>
            </p:cNvSpPr>
            <p:nvPr/>
          </p:nvSpPr>
          <p:spPr bwMode="auto">
            <a:xfrm>
              <a:off x="2512342" y="1528214"/>
              <a:ext cx="2341563" cy="92333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Go </a:t>
              </a:r>
              <a:r>
                <a:rPr lang="en-GB" altLang="de-DE" dirty="0">
                  <a:solidFill>
                    <a:srgbClr val="0000FF"/>
                  </a:solidFill>
                  <a:latin typeface="Arial" panose="020B0604020202020204" pitchFamily="34" charset="0"/>
                  <a:cs typeface="Arial" panose="020B0604020202020204" pitchFamily="34" charset="0"/>
                </a:rPr>
                <a:t>directly</a:t>
              </a:r>
              <a:r>
                <a:rPr lang="en-GB" altLang="de-DE" dirty="0">
                  <a:latin typeface="Arial" panose="020B0604020202020204" pitchFamily="34" charset="0"/>
                  <a:cs typeface="Arial" panose="020B0604020202020204" pitchFamily="34" charset="0"/>
                </a:rPr>
                <a:t> from F1 to homozygosity (</a:t>
              </a:r>
              <a:r>
                <a:rPr lang="en-GB" altLang="de-DE" dirty="0">
                  <a:solidFill>
                    <a:srgbClr val="0000FF"/>
                  </a:solidFill>
                  <a:latin typeface="Arial" panose="020B0604020202020204" pitchFamily="34" charset="0"/>
                  <a:cs typeface="Arial" panose="020B0604020202020204" pitchFamily="34" charset="0"/>
                </a:rPr>
                <a:t>DH technology</a:t>
              </a:r>
              <a:r>
                <a:rPr lang="en-GB" altLang="de-DE" dirty="0">
                  <a:latin typeface="Arial" panose="020B0604020202020204" pitchFamily="34" charset="0"/>
                  <a:cs typeface="Arial" panose="020B0604020202020204" pitchFamily="34" charset="0"/>
                </a:rPr>
                <a:t>)</a:t>
              </a:r>
            </a:p>
          </p:txBody>
        </p:sp>
        <p:sp>
          <p:nvSpPr>
            <p:cNvPr id="10" name="Text Box 5"/>
            <p:cNvSpPr txBox="1">
              <a:spLocks noChangeArrowheads="1"/>
            </p:cNvSpPr>
            <p:nvPr/>
          </p:nvSpPr>
          <p:spPr bwMode="auto">
            <a:xfrm>
              <a:off x="2497025" y="2917410"/>
              <a:ext cx="2355690"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pc="-100" dirty="0">
                  <a:latin typeface="Arial" panose="020B0604020202020204" pitchFamily="34" charset="0"/>
                  <a:cs typeface="Arial" panose="020B0604020202020204" pitchFamily="34" charset="0"/>
                </a:rPr>
                <a:t>Select among DH lines</a:t>
              </a:r>
            </a:p>
          </p:txBody>
        </p:sp>
        <p:sp>
          <p:nvSpPr>
            <p:cNvPr id="11" name="Text Box 6"/>
            <p:cNvSpPr txBox="1">
              <a:spLocks noChangeArrowheads="1"/>
            </p:cNvSpPr>
            <p:nvPr/>
          </p:nvSpPr>
          <p:spPr bwMode="auto">
            <a:xfrm>
              <a:off x="2512342" y="3676619"/>
              <a:ext cx="2340373"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pc="-100" dirty="0">
                  <a:latin typeface="Arial" panose="020B0604020202020204" pitchFamily="34" charset="0"/>
                  <a:cs typeface="Arial" panose="020B0604020202020204" pitchFamily="34" charset="0"/>
                </a:rPr>
                <a:t>Select among DH lines</a:t>
              </a:r>
            </a:p>
          </p:txBody>
        </p:sp>
        <p:sp>
          <p:nvSpPr>
            <p:cNvPr id="12" name="Text Box 7"/>
            <p:cNvSpPr txBox="1">
              <a:spLocks noChangeArrowheads="1"/>
            </p:cNvSpPr>
            <p:nvPr/>
          </p:nvSpPr>
          <p:spPr bwMode="auto">
            <a:xfrm>
              <a:off x="2516869" y="4767307"/>
              <a:ext cx="2335846"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spc="-100" dirty="0">
                  <a:latin typeface="Arial" panose="020B0604020202020204" pitchFamily="34" charset="0"/>
                  <a:cs typeface="Arial" panose="020B0604020202020204" pitchFamily="34" charset="0"/>
                </a:rPr>
                <a:t>Select among DH lines</a:t>
              </a:r>
            </a:p>
          </p:txBody>
        </p:sp>
        <p:sp>
          <p:nvSpPr>
            <p:cNvPr id="13" name="Text Box 8"/>
            <p:cNvSpPr txBox="1">
              <a:spLocks noChangeArrowheads="1"/>
            </p:cNvSpPr>
            <p:nvPr/>
          </p:nvSpPr>
          <p:spPr bwMode="auto">
            <a:xfrm>
              <a:off x="2544312" y="5595291"/>
              <a:ext cx="2308403"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Experimental </a:t>
              </a:r>
              <a:r>
                <a:rPr lang="en-GB" altLang="de-DE" i="1" dirty="0">
                  <a:latin typeface="Arial" panose="020B0604020202020204" pitchFamily="34" charset="0"/>
                  <a:cs typeface="Arial" panose="020B0604020202020204" pitchFamily="34" charset="0"/>
                </a:rPr>
                <a:t>cultivar</a:t>
              </a:r>
            </a:p>
          </p:txBody>
        </p:sp>
        <p:sp>
          <p:nvSpPr>
            <p:cNvPr id="14" name="Rectangle 9"/>
            <p:cNvSpPr>
              <a:spLocks noChangeArrowheads="1"/>
            </p:cNvSpPr>
            <p:nvPr/>
          </p:nvSpPr>
          <p:spPr bwMode="auto">
            <a:xfrm>
              <a:off x="446769" y="2047076"/>
              <a:ext cx="1905000" cy="655638"/>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 name="AutoShape 10"/>
            <p:cNvSpPr>
              <a:spLocks noChangeArrowheads="1"/>
            </p:cNvSpPr>
            <p:nvPr/>
          </p:nvSpPr>
          <p:spPr bwMode="auto">
            <a:xfrm rot="5400000">
              <a:off x="17421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 name="AutoShape 11"/>
            <p:cNvSpPr>
              <a:spLocks noChangeArrowheads="1"/>
            </p:cNvSpPr>
            <p:nvPr/>
          </p:nvSpPr>
          <p:spPr bwMode="auto">
            <a:xfrm rot="5400000">
              <a:off x="15897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 name="AutoShape 12"/>
            <p:cNvSpPr>
              <a:spLocks noChangeArrowheads="1"/>
            </p:cNvSpPr>
            <p:nvPr/>
          </p:nvSpPr>
          <p:spPr bwMode="auto">
            <a:xfrm rot="5400000">
              <a:off x="1437369" y="2116926"/>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 name="AutoShape 13"/>
            <p:cNvSpPr>
              <a:spLocks noChangeArrowheads="1"/>
            </p:cNvSpPr>
            <p:nvPr/>
          </p:nvSpPr>
          <p:spPr bwMode="auto">
            <a:xfrm rot="5400000">
              <a:off x="12849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 name="AutoShape 14"/>
            <p:cNvSpPr>
              <a:spLocks noChangeArrowheads="1"/>
            </p:cNvSpPr>
            <p:nvPr/>
          </p:nvSpPr>
          <p:spPr bwMode="auto">
            <a:xfrm rot="5400000">
              <a:off x="11341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 name="AutoShape 15"/>
            <p:cNvSpPr>
              <a:spLocks noChangeArrowheads="1"/>
            </p:cNvSpPr>
            <p:nvPr/>
          </p:nvSpPr>
          <p:spPr bwMode="auto">
            <a:xfrm rot="5400000">
              <a:off x="980169" y="2116926"/>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 name="AutoShape 16"/>
            <p:cNvSpPr>
              <a:spLocks noChangeArrowheads="1"/>
            </p:cNvSpPr>
            <p:nvPr/>
          </p:nvSpPr>
          <p:spPr bwMode="auto">
            <a:xfrm rot="5400000">
              <a:off x="8277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 name="AutoShape 17"/>
            <p:cNvSpPr>
              <a:spLocks noChangeArrowheads="1"/>
            </p:cNvSpPr>
            <p:nvPr/>
          </p:nvSpPr>
          <p:spPr bwMode="auto">
            <a:xfrm rot="5400000">
              <a:off x="6753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 name="AutoShape 18"/>
            <p:cNvSpPr>
              <a:spLocks noChangeArrowheads="1"/>
            </p:cNvSpPr>
            <p:nvPr/>
          </p:nvSpPr>
          <p:spPr bwMode="auto">
            <a:xfrm rot="5400000">
              <a:off x="5229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 name="AutoShape 19"/>
            <p:cNvSpPr>
              <a:spLocks noChangeArrowheads="1"/>
            </p:cNvSpPr>
            <p:nvPr/>
          </p:nvSpPr>
          <p:spPr bwMode="auto">
            <a:xfrm rot="5400000">
              <a:off x="18961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 name="AutoShape 20"/>
            <p:cNvSpPr>
              <a:spLocks noChangeArrowheads="1"/>
            </p:cNvSpPr>
            <p:nvPr/>
          </p:nvSpPr>
          <p:spPr bwMode="auto">
            <a:xfrm rot="5400000">
              <a:off x="20485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 name="AutoShape 21"/>
            <p:cNvSpPr>
              <a:spLocks noChangeArrowheads="1"/>
            </p:cNvSpPr>
            <p:nvPr/>
          </p:nvSpPr>
          <p:spPr bwMode="auto">
            <a:xfrm rot="5400000">
              <a:off x="22009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AutoShape 22"/>
            <p:cNvSpPr>
              <a:spLocks noChangeArrowheads="1"/>
            </p:cNvSpPr>
            <p:nvPr/>
          </p:nvSpPr>
          <p:spPr bwMode="auto">
            <a:xfrm rot="5400000">
              <a:off x="17421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AutoShape 23"/>
            <p:cNvSpPr>
              <a:spLocks noChangeArrowheads="1"/>
            </p:cNvSpPr>
            <p:nvPr/>
          </p:nvSpPr>
          <p:spPr bwMode="auto">
            <a:xfrm rot="5400000">
              <a:off x="15897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 name="AutoShape 24"/>
            <p:cNvSpPr>
              <a:spLocks noChangeArrowheads="1"/>
            </p:cNvSpPr>
            <p:nvPr/>
          </p:nvSpPr>
          <p:spPr bwMode="auto">
            <a:xfrm rot="5400000">
              <a:off x="14373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 name="AutoShape 25"/>
            <p:cNvSpPr>
              <a:spLocks noChangeArrowheads="1"/>
            </p:cNvSpPr>
            <p:nvPr/>
          </p:nvSpPr>
          <p:spPr bwMode="auto">
            <a:xfrm rot="5400000">
              <a:off x="12849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6"/>
            <p:cNvSpPr>
              <a:spLocks noChangeArrowheads="1"/>
            </p:cNvSpPr>
            <p:nvPr/>
          </p:nvSpPr>
          <p:spPr bwMode="auto">
            <a:xfrm rot="5400000">
              <a:off x="1134157" y="2264564"/>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27"/>
            <p:cNvSpPr>
              <a:spLocks noChangeArrowheads="1"/>
            </p:cNvSpPr>
            <p:nvPr/>
          </p:nvSpPr>
          <p:spPr bwMode="auto">
            <a:xfrm rot="5400000">
              <a:off x="9801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28"/>
            <p:cNvSpPr>
              <a:spLocks noChangeArrowheads="1"/>
            </p:cNvSpPr>
            <p:nvPr/>
          </p:nvSpPr>
          <p:spPr bwMode="auto">
            <a:xfrm rot="5400000">
              <a:off x="8277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29"/>
            <p:cNvSpPr>
              <a:spLocks noChangeArrowheads="1"/>
            </p:cNvSpPr>
            <p:nvPr/>
          </p:nvSpPr>
          <p:spPr bwMode="auto">
            <a:xfrm rot="5400000">
              <a:off x="6753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30"/>
            <p:cNvSpPr>
              <a:spLocks noChangeArrowheads="1"/>
            </p:cNvSpPr>
            <p:nvPr/>
          </p:nvSpPr>
          <p:spPr bwMode="auto">
            <a:xfrm rot="5400000">
              <a:off x="5229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31"/>
            <p:cNvSpPr>
              <a:spLocks noChangeArrowheads="1"/>
            </p:cNvSpPr>
            <p:nvPr/>
          </p:nvSpPr>
          <p:spPr bwMode="auto">
            <a:xfrm rot="5400000">
              <a:off x="1896157" y="226456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32"/>
            <p:cNvSpPr>
              <a:spLocks noChangeArrowheads="1"/>
            </p:cNvSpPr>
            <p:nvPr/>
          </p:nvSpPr>
          <p:spPr bwMode="auto">
            <a:xfrm rot="5400000">
              <a:off x="2048557" y="2264564"/>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33"/>
            <p:cNvSpPr>
              <a:spLocks noChangeArrowheads="1"/>
            </p:cNvSpPr>
            <p:nvPr/>
          </p:nvSpPr>
          <p:spPr bwMode="auto">
            <a:xfrm rot="5400000">
              <a:off x="2200957" y="226456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34"/>
            <p:cNvSpPr>
              <a:spLocks noChangeArrowheads="1"/>
            </p:cNvSpPr>
            <p:nvPr/>
          </p:nvSpPr>
          <p:spPr bwMode="auto">
            <a:xfrm rot="5400000">
              <a:off x="17421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5"/>
            <p:cNvSpPr>
              <a:spLocks noChangeArrowheads="1"/>
            </p:cNvSpPr>
            <p:nvPr/>
          </p:nvSpPr>
          <p:spPr bwMode="auto">
            <a:xfrm rot="5400000">
              <a:off x="15897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6"/>
            <p:cNvSpPr>
              <a:spLocks noChangeArrowheads="1"/>
            </p:cNvSpPr>
            <p:nvPr/>
          </p:nvSpPr>
          <p:spPr bwMode="auto">
            <a:xfrm rot="5400000">
              <a:off x="14373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37"/>
            <p:cNvSpPr>
              <a:spLocks noChangeArrowheads="1"/>
            </p:cNvSpPr>
            <p:nvPr/>
          </p:nvSpPr>
          <p:spPr bwMode="auto">
            <a:xfrm rot="5400000">
              <a:off x="12849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38"/>
            <p:cNvSpPr>
              <a:spLocks noChangeArrowheads="1"/>
            </p:cNvSpPr>
            <p:nvPr/>
          </p:nvSpPr>
          <p:spPr bwMode="auto">
            <a:xfrm rot="5400000">
              <a:off x="1134157" y="240902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39"/>
            <p:cNvSpPr>
              <a:spLocks noChangeArrowheads="1"/>
            </p:cNvSpPr>
            <p:nvPr/>
          </p:nvSpPr>
          <p:spPr bwMode="auto">
            <a:xfrm rot="5400000">
              <a:off x="9801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40"/>
            <p:cNvSpPr>
              <a:spLocks noChangeArrowheads="1"/>
            </p:cNvSpPr>
            <p:nvPr/>
          </p:nvSpPr>
          <p:spPr bwMode="auto">
            <a:xfrm rot="5400000">
              <a:off x="8277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41"/>
            <p:cNvSpPr>
              <a:spLocks noChangeArrowheads="1"/>
            </p:cNvSpPr>
            <p:nvPr/>
          </p:nvSpPr>
          <p:spPr bwMode="auto">
            <a:xfrm rot="5400000">
              <a:off x="6753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42"/>
            <p:cNvSpPr>
              <a:spLocks noChangeArrowheads="1"/>
            </p:cNvSpPr>
            <p:nvPr/>
          </p:nvSpPr>
          <p:spPr bwMode="auto">
            <a:xfrm rot="5400000">
              <a:off x="5229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43"/>
            <p:cNvSpPr>
              <a:spLocks noChangeArrowheads="1"/>
            </p:cNvSpPr>
            <p:nvPr/>
          </p:nvSpPr>
          <p:spPr bwMode="auto">
            <a:xfrm rot="5400000">
              <a:off x="1896157" y="240902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44"/>
            <p:cNvSpPr>
              <a:spLocks noChangeArrowheads="1"/>
            </p:cNvSpPr>
            <p:nvPr/>
          </p:nvSpPr>
          <p:spPr bwMode="auto">
            <a:xfrm rot="5400000">
              <a:off x="2048557" y="240902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5"/>
            <p:cNvSpPr>
              <a:spLocks noChangeArrowheads="1"/>
            </p:cNvSpPr>
            <p:nvPr/>
          </p:nvSpPr>
          <p:spPr bwMode="auto">
            <a:xfrm rot="5400000">
              <a:off x="2200957" y="2409026"/>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6"/>
            <p:cNvSpPr>
              <a:spLocks noChangeArrowheads="1"/>
            </p:cNvSpPr>
            <p:nvPr/>
          </p:nvSpPr>
          <p:spPr bwMode="auto">
            <a:xfrm rot="5400000">
              <a:off x="1742169" y="255348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47"/>
            <p:cNvSpPr>
              <a:spLocks noChangeArrowheads="1"/>
            </p:cNvSpPr>
            <p:nvPr/>
          </p:nvSpPr>
          <p:spPr bwMode="auto">
            <a:xfrm rot="5400000">
              <a:off x="15897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48"/>
            <p:cNvSpPr>
              <a:spLocks noChangeArrowheads="1"/>
            </p:cNvSpPr>
            <p:nvPr/>
          </p:nvSpPr>
          <p:spPr bwMode="auto">
            <a:xfrm rot="5400000">
              <a:off x="1437369" y="255348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49"/>
            <p:cNvSpPr>
              <a:spLocks noChangeArrowheads="1"/>
            </p:cNvSpPr>
            <p:nvPr/>
          </p:nvSpPr>
          <p:spPr bwMode="auto">
            <a:xfrm rot="5400000">
              <a:off x="12849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 name="AutoShape 50"/>
            <p:cNvSpPr>
              <a:spLocks noChangeArrowheads="1"/>
            </p:cNvSpPr>
            <p:nvPr/>
          </p:nvSpPr>
          <p:spPr bwMode="auto">
            <a:xfrm rot="5400000">
              <a:off x="11341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 name="AutoShape 51"/>
            <p:cNvSpPr>
              <a:spLocks noChangeArrowheads="1"/>
            </p:cNvSpPr>
            <p:nvPr/>
          </p:nvSpPr>
          <p:spPr bwMode="auto">
            <a:xfrm rot="5400000">
              <a:off x="9801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 name="AutoShape 52"/>
            <p:cNvSpPr>
              <a:spLocks noChangeArrowheads="1"/>
            </p:cNvSpPr>
            <p:nvPr/>
          </p:nvSpPr>
          <p:spPr bwMode="auto">
            <a:xfrm rot="5400000">
              <a:off x="8277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AutoShape 53"/>
            <p:cNvSpPr>
              <a:spLocks noChangeArrowheads="1"/>
            </p:cNvSpPr>
            <p:nvPr/>
          </p:nvSpPr>
          <p:spPr bwMode="auto">
            <a:xfrm rot="5400000">
              <a:off x="675369" y="255348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AutoShape 54"/>
            <p:cNvSpPr>
              <a:spLocks noChangeArrowheads="1"/>
            </p:cNvSpPr>
            <p:nvPr/>
          </p:nvSpPr>
          <p:spPr bwMode="auto">
            <a:xfrm rot="5400000">
              <a:off x="5229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AutoShape 55"/>
            <p:cNvSpPr>
              <a:spLocks noChangeArrowheads="1"/>
            </p:cNvSpPr>
            <p:nvPr/>
          </p:nvSpPr>
          <p:spPr bwMode="auto">
            <a:xfrm rot="5400000">
              <a:off x="18961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 name="AutoShape 56"/>
            <p:cNvSpPr>
              <a:spLocks noChangeArrowheads="1"/>
            </p:cNvSpPr>
            <p:nvPr/>
          </p:nvSpPr>
          <p:spPr bwMode="auto">
            <a:xfrm rot="5400000">
              <a:off x="20485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 name="AutoShape 57"/>
            <p:cNvSpPr>
              <a:spLocks noChangeArrowheads="1"/>
            </p:cNvSpPr>
            <p:nvPr/>
          </p:nvSpPr>
          <p:spPr bwMode="auto">
            <a:xfrm rot="5400000">
              <a:off x="22009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63" name="AutoShape 58"/>
            <p:cNvCxnSpPr>
              <a:cxnSpLocks noChangeShapeType="1"/>
              <a:stCxn id="96" idx="2"/>
              <a:endCxn id="91" idx="0"/>
            </p:cNvCxnSpPr>
            <p:nvPr/>
          </p:nvCxnSpPr>
          <p:spPr bwMode="auto">
            <a:xfrm rot="16200000" flipH="1">
              <a:off x="367599" y="3449811"/>
              <a:ext cx="253590" cy="22225"/>
            </a:xfrm>
            <a:prstGeom prst="bentConnector3">
              <a:avLst>
                <a:gd name="adj1" fmla="val 50000"/>
              </a:avLst>
            </a:prstGeom>
            <a:noFill/>
            <a:ln w="9525">
              <a:solidFill>
                <a:schemeClr val="tx1"/>
              </a:solidFill>
              <a:miter lim="800000"/>
              <a:headEnd/>
              <a:tailEnd/>
            </a:ln>
          </p:spPr>
        </p:cxnSp>
        <p:cxnSp>
          <p:nvCxnSpPr>
            <p:cNvPr id="64" name="AutoShape 59"/>
            <p:cNvCxnSpPr>
              <a:cxnSpLocks noChangeShapeType="1"/>
              <a:stCxn id="100" idx="2"/>
              <a:endCxn id="76" idx="0"/>
            </p:cNvCxnSpPr>
            <p:nvPr/>
          </p:nvCxnSpPr>
          <p:spPr bwMode="auto">
            <a:xfrm rot="16200000" flipH="1">
              <a:off x="1112931" y="3320430"/>
              <a:ext cx="250415" cy="277812"/>
            </a:xfrm>
            <a:prstGeom prst="bentConnector3">
              <a:avLst>
                <a:gd name="adj1" fmla="val 50000"/>
              </a:avLst>
            </a:prstGeom>
            <a:noFill/>
            <a:ln w="9525">
              <a:solidFill>
                <a:schemeClr val="tx1"/>
              </a:solidFill>
              <a:miter lim="800000"/>
              <a:headEnd/>
              <a:tailEnd/>
            </a:ln>
          </p:spPr>
        </p:cxnSp>
        <p:sp>
          <p:nvSpPr>
            <p:cNvPr id="65" name="Rectangle 60"/>
            <p:cNvSpPr>
              <a:spLocks noChangeArrowheads="1"/>
            </p:cNvSpPr>
            <p:nvPr/>
          </p:nvSpPr>
          <p:spPr bwMode="auto">
            <a:xfrm>
              <a:off x="303894" y="4611732"/>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Rectangle 61"/>
            <p:cNvSpPr>
              <a:spLocks noChangeArrowheads="1"/>
            </p:cNvSpPr>
            <p:nvPr/>
          </p:nvSpPr>
          <p:spPr bwMode="auto">
            <a:xfrm>
              <a:off x="405494" y="4659357"/>
              <a:ext cx="381000" cy="569913"/>
            </a:xfrm>
            <a:prstGeom prst="rect">
              <a:avLst/>
            </a:prstGeom>
            <a:solidFill>
              <a:srgbClr val="1C1C1C"/>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7" name="Rectangle 62"/>
            <p:cNvSpPr>
              <a:spLocks noChangeArrowheads="1"/>
            </p:cNvSpPr>
            <p:nvPr/>
          </p:nvSpPr>
          <p:spPr bwMode="auto">
            <a:xfrm>
              <a:off x="532494" y="4706982"/>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8" name="Rectangle 63"/>
            <p:cNvSpPr>
              <a:spLocks noChangeArrowheads="1"/>
            </p:cNvSpPr>
            <p:nvPr/>
          </p:nvSpPr>
          <p:spPr bwMode="auto">
            <a:xfrm>
              <a:off x="1275444" y="4641895"/>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9" name="Rectangle 64"/>
            <p:cNvSpPr>
              <a:spLocks noChangeArrowheads="1"/>
            </p:cNvSpPr>
            <p:nvPr/>
          </p:nvSpPr>
          <p:spPr bwMode="auto">
            <a:xfrm>
              <a:off x="1377044" y="4689520"/>
              <a:ext cx="381000" cy="569913"/>
            </a:xfrm>
            <a:prstGeom prst="rect">
              <a:avLst/>
            </a:prstGeom>
            <a:solidFill>
              <a:srgbClr val="1C1C1C"/>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0" name="Rectangle 65"/>
            <p:cNvSpPr>
              <a:spLocks noChangeArrowheads="1"/>
            </p:cNvSpPr>
            <p:nvPr/>
          </p:nvSpPr>
          <p:spPr bwMode="auto">
            <a:xfrm>
              <a:off x="1504044" y="4737145"/>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1" name="Rectangle 66" descr="Diagonal weit nach oben"/>
            <p:cNvSpPr>
              <a:spLocks noChangeArrowheads="1"/>
            </p:cNvSpPr>
            <p:nvPr/>
          </p:nvSpPr>
          <p:spPr bwMode="auto">
            <a:xfrm>
              <a:off x="72000" y="5480991"/>
              <a:ext cx="2355969"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2" name="AutoShape 67"/>
            <p:cNvCxnSpPr>
              <a:cxnSpLocks noChangeShapeType="1"/>
              <a:stCxn id="47" idx="1"/>
              <a:endCxn id="96" idx="0"/>
            </p:cNvCxnSpPr>
            <p:nvPr/>
          </p:nvCxnSpPr>
          <p:spPr bwMode="auto">
            <a:xfrm rot="5400000">
              <a:off x="281183" y="2670657"/>
              <a:ext cx="460758" cy="56560"/>
            </a:xfrm>
            <a:prstGeom prst="bentConnector3">
              <a:avLst>
                <a:gd name="adj1" fmla="val 50000"/>
              </a:avLst>
            </a:prstGeom>
            <a:noFill/>
            <a:ln w="9525">
              <a:solidFill>
                <a:schemeClr val="tx1"/>
              </a:solidFill>
              <a:miter lim="800000"/>
              <a:headEnd/>
              <a:tailEnd/>
            </a:ln>
          </p:spPr>
        </p:cxnSp>
        <p:cxnSp>
          <p:nvCxnSpPr>
            <p:cNvPr id="73" name="AutoShape 68"/>
            <p:cNvCxnSpPr>
              <a:cxnSpLocks noChangeShapeType="1"/>
              <a:stCxn id="58" idx="1"/>
              <a:endCxn id="97" idx="0"/>
            </p:cNvCxnSpPr>
            <p:nvPr/>
          </p:nvCxnSpPr>
          <p:spPr bwMode="auto">
            <a:xfrm rot="5400000">
              <a:off x="505021" y="2742095"/>
              <a:ext cx="314708" cy="59735"/>
            </a:xfrm>
            <a:prstGeom prst="bentConnector3">
              <a:avLst>
                <a:gd name="adj1" fmla="val 50000"/>
              </a:avLst>
            </a:prstGeom>
            <a:noFill/>
            <a:ln w="9525">
              <a:solidFill>
                <a:schemeClr val="tx1"/>
              </a:solidFill>
              <a:miter lim="800000"/>
              <a:headEnd/>
              <a:tailEnd/>
            </a:ln>
          </p:spPr>
        </p:cxnSp>
        <p:cxnSp>
          <p:nvCxnSpPr>
            <p:cNvPr id="74" name="AutoShape 69"/>
            <p:cNvCxnSpPr>
              <a:cxnSpLocks noChangeShapeType="1"/>
              <a:stCxn id="50" idx="3"/>
              <a:endCxn id="107" idx="0"/>
            </p:cNvCxnSpPr>
            <p:nvPr/>
          </p:nvCxnSpPr>
          <p:spPr bwMode="auto">
            <a:xfrm rot="10800000" flipH="1" flipV="1">
              <a:off x="2200162" y="2427486"/>
              <a:ext cx="16669" cy="501829"/>
            </a:xfrm>
            <a:prstGeom prst="bentConnector4">
              <a:avLst>
                <a:gd name="adj1" fmla="val 622083"/>
                <a:gd name="adj2" fmla="val 67009"/>
              </a:avLst>
            </a:prstGeom>
            <a:noFill/>
            <a:ln w="9525">
              <a:solidFill>
                <a:schemeClr val="tx1"/>
              </a:solidFill>
              <a:miter lim="800000"/>
              <a:headEnd/>
              <a:tailEnd/>
            </a:ln>
          </p:spPr>
        </p:cxnSp>
        <p:cxnSp>
          <p:nvCxnSpPr>
            <p:cNvPr id="75" name="AutoShape 70"/>
            <p:cNvCxnSpPr>
              <a:cxnSpLocks noChangeShapeType="1"/>
              <a:stCxn id="46" idx="7"/>
              <a:endCxn id="98" idx="0"/>
            </p:cNvCxnSpPr>
            <p:nvPr/>
          </p:nvCxnSpPr>
          <p:spPr bwMode="auto">
            <a:xfrm>
              <a:off x="736488" y="2450891"/>
              <a:ext cx="40481" cy="478425"/>
            </a:xfrm>
            <a:prstGeom prst="bentConnector2">
              <a:avLst/>
            </a:prstGeom>
            <a:noFill/>
            <a:ln w="9525">
              <a:solidFill>
                <a:schemeClr val="tx1"/>
              </a:solidFill>
              <a:miter lim="800000"/>
              <a:headEnd/>
              <a:tailEnd/>
            </a:ln>
          </p:spPr>
        </p:cxnSp>
        <p:sp>
          <p:nvSpPr>
            <p:cNvPr id="76" name="Rectangle 71"/>
            <p:cNvSpPr>
              <a:spLocks noChangeArrowheads="1"/>
            </p:cNvSpPr>
            <p:nvPr/>
          </p:nvSpPr>
          <p:spPr bwMode="auto">
            <a:xfrm>
              <a:off x="1243694" y="3584544"/>
              <a:ext cx="266700" cy="795338"/>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7" name="AutoShape 72"/>
            <p:cNvCxnSpPr>
              <a:cxnSpLocks noChangeShapeType="1"/>
              <a:stCxn id="17" idx="2"/>
              <a:endCxn id="102" idx="0"/>
            </p:cNvCxnSpPr>
            <p:nvPr/>
          </p:nvCxnSpPr>
          <p:spPr bwMode="auto">
            <a:xfrm rot="10800000" flipV="1">
              <a:off x="1424670" y="2160048"/>
              <a:ext cx="11113" cy="769267"/>
            </a:xfrm>
            <a:prstGeom prst="bentConnector2">
              <a:avLst/>
            </a:prstGeom>
            <a:noFill/>
            <a:ln w="9525">
              <a:solidFill>
                <a:schemeClr val="tx1"/>
              </a:solidFill>
              <a:miter lim="800000"/>
              <a:headEnd/>
              <a:tailEnd/>
            </a:ln>
          </p:spPr>
        </p:cxnSp>
        <p:cxnSp>
          <p:nvCxnSpPr>
            <p:cNvPr id="78" name="AutoShape 73"/>
            <p:cNvCxnSpPr>
              <a:cxnSpLocks noChangeShapeType="1"/>
              <a:stCxn id="53" idx="6"/>
              <a:endCxn id="103" idx="0"/>
            </p:cNvCxnSpPr>
            <p:nvPr/>
          </p:nvCxnSpPr>
          <p:spPr bwMode="auto">
            <a:xfrm>
              <a:off x="1498488" y="2571950"/>
              <a:ext cx="69056" cy="357366"/>
            </a:xfrm>
            <a:prstGeom prst="bentConnector2">
              <a:avLst/>
            </a:prstGeom>
            <a:noFill/>
            <a:ln w="9525">
              <a:solidFill>
                <a:schemeClr val="tx1"/>
              </a:solidFill>
              <a:miter lim="800000"/>
              <a:headEnd/>
              <a:tailEnd/>
            </a:ln>
          </p:spPr>
        </p:cxnSp>
        <p:cxnSp>
          <p:nvCxnSpPr>
            <p:cNvPr id="79" name="AutoShape 74"/>
            <p:cNvCxnSpPr>
              <a:cxnSpLocks noChangeShapeType="1"/>
              <a:stCxn id="40" idx="6"/>
            </p:cNvCxnSpPr>
            <p:nvPr/>
          </p:nvCxnSpPr>
          <p:spPr bwMode="auto">
            <a:xfrm>
              <a:off x="1650888" y="2425900"/>
              <a:ext cx="82551" cy="491510"/>
            </a:xfrm>
            <a:prstGeom prst="bentConnector2">
              <a:avLst/>
            </a:prstGeom>
            <a:noFill/>
            <a:ln w="9525">
              <a:solidFill>
                <a:schemeClr val="tx1"/>
              </a:solidFill>
              <a:miter lim="800000"/>
              <a:headEnd/>
              <a:tailEnd/>
            </a:ln>
          </p:spPr>
        </p:cxnSp>
        <p:cxnSp>
          <p:nvCxnSpPr>
            <p:cNvPr id="80" name="AutoShape 75"/>
            <p:cNvCxnSpPr>
              <a:cxnSpLocks noChangeShapeType="1"/>
              <a:stCxn id="37" idx="2"/>
              <a:endCxn id="106" idx="0"/>
            </p:cNvCxnSpPr>
            <p:nvPr/>
          </p:nvCxnSpPr>
          <p:spPr bwMode="auto">
            <a:xfrm rot="10800000" flipH="1" flipV="1">
              <a:off x="2046970" y="2307686"/>
              <a:ext cx="9524" cy="621629"/>
            </a:xfrm>
            <a:prstGeom prst="bentConnector4">
              <a:avLst>
                <a:gd name="adj1" fmla="val -643364"/>
                <a:gd name="adj2" fmla="val 51511"/>
              </a:avLst>
            </a:prstGeom>
            <a:noFill/>
            <a:ln w="9525">
              <a:solidFill>
                <a:schemeClr val="tx1"/>
              </a:solidFill>
              <a:miter lim="800000"/>
              <a:headEnd/>
              <a:tailEnd/>
            </a:ln>
          </p:spPr>
        </p:cxnSp>
        <p:cxnSp>
          <p:nvCxnSpPr>
            <p:cNvPr id="81" name="AutoShape 76"/>
            <p:cNvCxnSpPr>
              <a:cxnSpLocks noChangeShapeType="1"/>
              <a:stCxn id="92" idx="0"/>
              <a:endCxn id="99" idx="2"/>
            </p:cNvCxnSpPr>
            <p:nvPr/>
          </p:nvCxnSpPr>
          <p:spPr bwMode="auto">
            <a:xfrm rot="5400000" flipH="1" flipV="1">
              <a:off x="804956" y="3455368"/>
              <a:ext cx="263115" cy="20638"/>
            </a:xfrm>
            <a:prstGeom prst="bentConnector3">
              <a:avLst>
                <a:gd name="adj1" fmla="val 50000"/>
              </a:avLst>
            </a:prstGeom>
            <a:noFill/>
            <a:ln w="9525">
              <a:solidFill>
                <a:schemeClr val="tx1"/>
              </a:solidFill>
              <a:miter lim="800000"/>
              <a:headEnd/>
              <a:tailEnd/>
            </a:ln>
          </p:spPr>
        </p:cxnSp>
        <p:cxnSp>
          <p:nvCxnSpPr>
            <p:cNvPr id="82" name="AutoShape 77"/>
            <p:cNvCxnSpPr>
              <a:cxnSpLocks noChangeShapeType="1"/>
              <a:stCxn id="45" idx="7"/>
              <a:endCxn id="99" idx="0"/>
            </p:cNvCxnSpPr>
            <p:nvPr/>
          </p:nvCxnSpPr>
          <p:spPr bwMode="auto">
            <a:xfrm>
              <a:off x="888888" y="2450891"/>
              <a:ext cx="57944" cy="478425"/>
            </a:xfrm>
            <a:prstGeom prst="bentConnector2">
              <a:avLst/>
            </a:prstGeom>
            <a:noFill/>
            <a:ln w="9525">
              <a:solidFill>
                <a:schemeClr val="tx1"/>
              </a:solidFill>
              <a:miter lim="800000"/>
              <a:headEnd/>
              <a:tailEnd/>
            </a:ln>
          </p:spPr>
        </p:cxnSp>
        <p:cxnSp>
          <p:nvCxnSpPr>
            <p:cNvPr id="83" name="AutoShape 78"/>
            <p:cNvCxnSpPr>
              <a:cxnSpLocks noChangeShapeType="1"/>
              <a:stCxn id="20" idx="6"/>
              <a:endCxn id="100" idx="0"/>
            </p:cNvCxnSpPr>
            <p:nvPr/>
          </p:nvCxnSpPr>
          <p:spPr bwMode="auto">
            <a:xfrm>
              <a:off x="1040495" y="2135717"/>
              <a:ext cx="58737" cy="793599"/>
            </a:xfrm>
            <a:prstGeom prst="bentConnector2">
              <a:avLst/>
            </a:prstGeom>
            <a:noFill/>
            <a:ln w="9525">
              <a:solidFill>
                <a:schemeClr val="tx1"/>
              </a:solidFill>
              <a:miter lim="800000"/>
              <a:headEnd/>
              <a:tailEnd/>
            </a:ln>
          </p:spPr>
        </p:cxnSp>
        <p:cxnSp>
          <p:nvCxnSpPr>
            <p:cNvPr id="84" name="AutoShape 79"/>
            <p:cNvCxnSpPr>
              <a:cxnSpLocks noChangeShapeType="1"/>
              <a:stCxn id="31" idx="6"/>
              <a:endCxn id="101" idx="0"/>
            </p:cNvCxnSpPr>
            <p:nvPr/>
          </p:nvCxnSpPr>
          <p:spPr bwMode="auto">
            <a:xfrm>
              <a:off x="1194483" y="2283355"/>
              <a:ext cx="61911" cy="642786"/>
            </a:xfrm>
            <a:prstGeom prst="bentConnector2">
              <a:avLst/>
            </a:prstGeom>
            <a:noFill/>
            <a:ln w="9525">
              <a:solidFill>
                <a:schemeClr val="tx1"/>
              </a:solidFill>
              <a:miter lim="800000"/>
              <a:headEnd/>
              <a:tailEnd/>
            </a:ln>
          </p:spPr>
        </p:cxnSp>
        <p:cxnSp>
          <p:nvCxnSpPr>
            <p:cNvPr id="85" name="AutoShape 80"/>
            <p:cNvCxnSpPr>
              <a:cxnSpLocks noChangeShapeType="1"/>
              <a:stCxn id="51" idx="0"/>
              <a:endCxn id="105" idx="0"/>
            </p:cNvCxnSpPr>
            <p:nvPr/>
          </p:nvCxnSpPr>
          <p:spPr bwMode="auto">
            <a:xfrm rot="16200000" flipH="1">
              <a:off x="1685916" y="2714312"/>
              <a:ext cx="311533" cy="112123"/>
            </a:xfrm>
            <a:prstGeom prst="bentConnector3">
              <a:avLst>
                <a:gd name="adj1" fmla="val 50000"/>
              </a:avLst>
            </a:prstGeom>
            <a:noFill/>
            <a:ln w="9525">
              <a:solidFill>
                <a:schemeClr val="tx1"/>
              </a:solidFill>
              <a:miter lim="800000"/>
              <a:headEnd/>
              <a:tailEnd/>
            </a:ln>
          </p:spPr>
        </p:cxnSp>
        <p:sp>
          <p:nvSpPr>
            <p:cNvPr id="86" name="AutoShape 81"/>
            <p:cNvSpPr>
              <a:spLocks noChangeAspect="1" noChangeArrowheads="1"/>
            </p:cNvSpPr>
            <p:nvPr/>
          </p:nvSpPr>
          <p:spPr bwMode="auto">
            <a:xfrm>
              <a:off x="930382" y="1036011"/>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7" name="AutoShape 82"/>
            <p:cNvSpPr>
              <a:spLocks noChangeAspect="1" noChangeArrowheads="1"/>
            </p:cNvSpPr>
            <p:nvPr/>
          </p:nvSpPr>
          <p:spPr bwMode="auto">
            <a:xfrm>
              <a:off x="1816918" y="1036011"/>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8" name="AutoShape 83"/>
            <p:cNvSpPr>
              <a:spLocks noChangeArrowheads="1"/>
            </p:cNvSpPr>
            <p:nvPr/>
          </p:nvSpPr>
          <p:spPr bwMode="auto">
            <a:xfrm rot="2714443">
              <a:off x="1270605" y="923299"/>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9" name="AutoShape 84"/>
            <p:cNvSpPr>
              <a:spLocks noChangeAspect="1" noChangeArrowheads="1"/>
            </p:cNvSpPr>
            <p:nvPr/>
          </p:nvSpPr>
          <p:spPr bwMode="auto">
            <a:xfrm>
              <a:off x="1352779" y="1561474"/>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0" name="Line 85"/>
            <p:cNvSpPr>
              <a:spLocks noChangeShapeType="1"/>
            </p:cNvSpPr>
            <p:nvPr/>
          </p:nvSpPr>
          <p:spPr bwMode="auto">
            <a:xfrm flipH="1">
              <a:off x="1397378" y="1130312"/>
              <a:ext cx="38403" cy="91676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 name="Rectangle 86"/>
            <p:cNvSpPr>
              <a:spLocks noChangeArrowheads="1"/>
            </p:cNvSpPr>
            <p:nvPr/>
          </p:nvSpPr>
          <p:spPr bwMode="auto">
            <a:xfrm>
              <a:off x="372157" y="3587719"/>
              <a:ext cx="266700" cy="7985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2" name="Rectangle 87"/>
            <p:cNvSpPr>
              <a:spLocks noChangeArrowheads="1"/>
            </p:cNvSpPr>
            <p:nvPr/>
          </p:nvSpPr>
          <p:spPr bwMode="auto">
            <a:xfrm>
              <a:off x="792844" y="3597244"/>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3" name="Rectangle 88"/>
            <p:cNvSpPr>
              <a:spLocks noChangeArrowheads="1"/>
            </p:cNvSpPr>
            <p:nvPr/>
          </p:nvSpPr>
          <p:spPr bwMode="auto">
            <a:xfrm>
              <a:off x="2088244" y="3597244"/>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94" name="AutoShape 89"/>
            <p:cNvCxnSpPr>
              <a:cxnSpLocks noChangeShapeType="1"/>
              <a:stCxn id="104" idx="2"/>
              <a:endCxn id="93" idx="0"/>
            </p:cNvCxnSpPr>
            <p:nvPr/>
          </p:nvCxnSpPr>
          <p:spPr bwMode="auto">
            <a:xfrm rot="16200000" flipH="1">
              <a:off x="1847149" y="3222798"/>
              <a:ext cx="263115" cy="485775"/>
            </a:xfrm>
            <a:prstGeom prst="bentConnector3">
              <a:avLst>
                <a:gd name="adj1" fmla="val 50000"/>
              </a:avLst>
            </a:prstGeom>
            <a:noFill/>
            <a:ln w="9525">
              <a:solidFill>
                <a:schemeClr val="tx1"/>
              </a:solidFill>
              <a:miter lim="800000"/>
              <a:headEnd/>
              <a:tailEnd/>
            </a:ln>
          </p:spPr>
        </p:cxnSp>
        <p:sp>
          <p:nvSpPr>
            <p:cNvPr id="96" name="Rectangle 91"/>
            <p:cNvSpPr>
              <a:spLocks noChangeArrowheads="1"/>
            </p:cNvSpPr>
            <p:nvPr/>
          </p:nvSpPr>
          <p:spPr bwMode="auto">
            <a:xfrm>
              <a:off x="438832"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Rectangle 92"/>
            <p:cNvSpPr>
              <a:spLocks noChangeArrowheads="1"/>
            </p:cNvSpPr>
            <p:nvPr/>
          </p:nvSpPr>
          <p:spPr bwMode="auto">
            <a:xfrm>
              <a:off x="588057" y="2929316"/>
              <a:ext cx="88900" cy="4048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8" name="Rectangle 93"/>
            <p:cNvSpPr>
              <a:spLocks noChangeArrowheads="1"/>
            </p:cNvSpPr>
            <p:nvPr/>
          </p:nvSpPr>
          <p:spPr bwMode="auto">
            <a:xfrm>
              <a:off x="732519"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9" name="Rectangle 94"/>
            <p:cNvSpPr>
              <a:spLocks noChangeArrowheads="1"/>
            </p:cNvSpPr>
            <p:nvPr/>
          </p:nvSpPr>
          <p:spPr bwMode="auto">
            <a:xfrm>
              <a:off x="902382"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0" name="Rectangle 95"/>
            <p:cNvSpPr>
              <a:spLocks noChangeArrowheads="1"/>
            </p:cNvSpPr>
            <p:nvPr/>
          </p:nvSpPr>
          <p:spPr bwMode="auto">
            <a:xfrm>
              <a:off x="1054782"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1" name="Rectangle 96"/>
            <p:cNvSpPr>
              <a:spLocks noChangeArrowheads="1"/>
            </p:cNvSpPr>
            <p:nvPr/>
          </p:nvSpPr>
          <p:spPr bwMode="auto">
            <a:xfrm>
              <a:off x="1211944" y="2926141"/>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2" name="Rectangle 97"/>
            <p:cNvSpPr>
              <a:spLocks noChangeArrowheads="1"/>
            </p:cNvSpPr>
            <p:nvPr/>
          </p:nvSpPr>
          <p:spPr bwMode="auto">
            <a:xfrm>
              <a:off x="1380219"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3" name="Rectangle 98"/>
            <p:cNvSpPr>
              <a:spLocks noChangeArrowheads="1"/>
            </p:cNvSpPr>
            <p:nvPr/>
          </p:nvSpPr>
          <p:spPr bwMode="auto">
            <a:xfrm>
              <a:off x="1523094"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4" name="Rectangle 99"/>
            <p:cNvSpPr>
              <a:spLocks noChangeArrowheads="1"/>
            </p:cNvSpPr>
            <p:nvPr/>
          </p:nvSpPr>
          <p:spPr bwMode="auto">
            <a:xfrm>
              <a:off x="1691369"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5" name="Rectangle 100"/>
            <p:cNvSpPr>
              <a:spLocks noChangeArrowheads="1"/>
            </p:cNvSpPr>
            <p:nvPr/>
          </p:nvSpPr>
          <p:spPr bwMode="auto">
            <a:xfrm>
              <a:off x="1853294" y="2926141"/>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6" name="Rectangle 101"/>
            <p:cNvSpPr>
              <a:spLocks noChangeArrowheads="1"/>
            </p:cNvSpPr>
            <p:nvPr/>
          </p:nvSpPr>
          <p:spPr bwMode="auto">
            <a:xfrm>
              <a:off x="2012044"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7" name="Rectangle 102"/>
            <p:cNvSpPr>
              <a:spLocks noChangeArrowheads="1"/>
            </p:cNvSpPr>
            <p:nvPr/>
          </p:nvSpPr>
          <p:spPr bwMode="auto">
            <a:xfrm>
              <a:off x="2172382"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108" name="AutoShape 103"/>
            <p:cNvCxnSpPr>
              <a:cxnSpLocks noChangeShapeType="1"/>
              <a:stCxn id="91" idx="2"/>
              <a:endCxn id="65" idx="0"/>
            </p:cNvCxnSpPr>
            <p:nvPr/>
          </p:nvCxnSpPr>
          <p:spPr bwMode="auto">
            <a:xfrm rot="5400000">
              <a:off x="387201" y="4493426"/>
              <a:ext cx="225500" cy="11113"/>
            </a:xfrm>
            <a:prstGeom prst="bentConnector3">
              <a:avLst>
                <a:gd name="adj1" fmla="val 50000"/>
              </a:avLst>
            </a:prstGeom>
            <a:noFill/>
            <a:ln w="9525">
              <a:solidFill>
                <a:schemeClr val="tx1"/>
              </a:solidFill>
              <a:miter lim="800000"/>
              <a:headEnd/>
              <a:tailEnd/>
            </a:ln>
          </p:spPr>
        </p:cxnSp>
        <p:cxnSp>
          <p:nvCxnSpPr>
            <p:cNvPr id="109" name="AutoShape 104"/>
            <p:cNvCxnSpPr>
              <a:cxnSpLocks noChangeShapeType="1"/>
              <a:stCxn id="76" idx="2"/>
              <a:endCxn id="68" idx="0"/>
            </p:cNvCxnSpPr>
            <p:nvPr/>
          </p:nvCxnSpPr>
          <p:spPr bwMode="auto">
            <a:xfrm rot="16200000" flipH="1">
              <a:off x="1290488" y="4466438"/>
              <a:ext cx="262013" cy="88900"/>
            </a:xfrm>
            <a:prstGeom prst="bentConnector3">
              <a:avLst>
                <a:gd name="adj1" fmla="val 50000"/>
              </a:avLst>
            </a:prstGeom>
            <a:noFill/>
            <a:ln w="9525">
              <a:solidFill>
                <a:schemeClr val="tx1"/>
              </a:solidFill>
              <a:miter lim="800000"/>
              <a:headEnd/>
              <a:tailEnd/>
            </a:ln>
          </p:spPr>
        </p:cxnSp>
        <p:cxnSp>
          <p:nvCxnSpPr>
            <p:cNvPr id="110" name="AutoShape 105"/>
            <p:cNvCxnSpPr>
              <a:cxnSpLocks noChangeShapeType="1"/>
              <a:stCxn id="70" idx="2"/>
              <a:endCxn id="71" idx="0"/>
            </p:cNvCxnSpPr>
            <p:nvPr/>
          </p:nvCxnSpPr>
          <p:spPr bwMode="auto">
            <a:xfrm rot="5400000">
              <a:off x="1384505" y="5170951"/>
              <a:ext cx="175521" cy="444559"/>
            </a:xfrm>
            <a:prstGeom prst="bentConnector3">
              <a:avLst>
                <a:gd name="adj1" fmla="val 50000"/>
              </a:avLst>
            </a:prstGeom>
            <a:noFill/>
            <a:ln w="9525">
              <a:solidFill>
                <a:schemeClr val="tx1"/>
              </a:solidFill>
              <a:miter lim="800000"/>
              <a:headEnd/>
              <a:tailEnd/>
            </a:ln>
          </p:spPr>
        </p:cxnSp>
        <p:sp>
          <p:nvSpPr>
            <p:cNvPr id="116" name="Textfeld 2"/>
            <p:cNvSpPr txBox="1"/>
            <p:nvPr/>
          </p:nvSpPr>
          <p:spPr>
            <a:xfrm>
              <a:off x="804577" y="1434573"/>
              <a:ext cx="50405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F1</a:t>
              </a:r>
            </a:p>
          </p:txBody>
        </p:sp>
        <p:sp>
          <p:nvSpPr>
            <p:cNvPr id="117" name="Textfeld 113"/>
            <p:cNvSpPr txBox="1"/>
            <p:nvPr/>
          </p:nvSpPr>
          <p:spPr>
            <a:xfrm>
              <a:off x="3771611" y="2477135"/>
              <a:ext cx="108012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F∞≙DH</a:t>
              </a:r>
            </a:p>
          </p:txBody>
        </p:sp>
        <p:pic>
          <p:nvPicPr>
            <p:cNvPr id="135" name="Picture 1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8289" y="806148"/>
              <a:ext cx="2781890" cy="2077093"/>
            </a:xfrm>
            <a:prstGeom prst="rect">
              <a:avLst/>
            </a:prstGeom>
            <a:ln w="28575">
              <a:solidFill>
                <a:srgbClr val="0000FF"/>
              </a:solidFill>
            </a:ln>
          </p:spPr>
        </p:pic>
        <p:pic>
          <p:nvPicPr>
            <p:cNvPr id="113" name="Picture 110" descr="image33"/>
            <p:cNvPicPr>
              <a:picLocks noChangeAspect="1" noChangeArrowheads="1"/>
            </p:cNvPicPr>
            <p:nvPr/>
          </p:nvPicPr>
          <p:blipFill>
            <a:blip r:embed="rId3"/>
            <a:srcRect/>
            <a:stretch>
              <a:fillRect/>
            </a:stretch>
          </p:blipFill>
          <p:spPr bwMode="auto">
            <a:xfrm>
              <a:off x="5390068" y="3005163"/>
              <a:ext cx="2743200" cy="1809750"/>
            </a:xfrm>
            <a:prstGeom prst="rect">
              <a:avLst/>
            </a:prstGeom>
            <a:noFill/>
            <a:ln w="9525">
              <a:noFill/>
              <a:miter lim="800000"/>
              <a:headEnd/>
              <a:tailEnd/>
            </a:ln>
          </p:spPr>
        </p:pic>
        <p:grpSp>
          <p:nvGrpSpPr>
            <p:cNvPr id="141" name="Group 140"/>
            <p:cNvGrpSpPr/>
            <p:nvPr/>
          </p:nvGrpSpPr>
          <p:grpSpPr>
            <a:xfrm>
              <a:off x="5343664" y="2968519"/>
              <a:ext cx="2828243" cy="1859000"/>
              <a:chOff x="5343664" y="4003346"/>
              <a:chExt cx="2828243" cy="1859000"/>
            </a:xfrm>
          </p:grpSpPr>
          <p:sp>
            <p:nvSpPr>
              <p:cNvPr id="137" name="Rectangle 136"/>
              <p:cNvSpPr/>
              <p:nvPr/>
            </p:nvSpPr>
            <p:spPr>
              <a:xfrm>
                <a:off x="5343664" y="4010514"/>
                <a:ext cx="1106982" cy="1851832"/>
              </a:xfrm>
              <a:prstGeom prst="rect">
                <a:avLst/>
              </a:prstGeom>
              <a:solidFill>
                <a:srgbClr val="0000FF"/>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Rectangle 137"/>
              <p:cNvSpPr/>
              <p:nvPr/>
            </p:nvSpPr>
            <p:spPr>
              <a:xfrm>
                <a:off x="7003259" y="4010513"/>
                <a:ext cx="1168648" cy="1839711"/>
              </a:xfrm>
              <a:prstGeom prst="rect">
                <a:avLst/>
              </a:prstGeom>
              <a:solidFill>
                <a:srgbClr val="0000FF"/>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Rectangle 138"/>
              <p:cNvSpPr/>
              <p:nvPr/>
            </p:nvSpPr>
            <p:spPr>
              <a:xfrm>
                <a:off x="6132351" y="4003346"/>
                <a:ext cx="1168648" cy="364482"/>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14" name="Line 111"/>
            <p:cNvSpPr>
              <a:spLocks noChangeShapeType="1"/>
            </p:cNvSpPr>
            <p:nvPr/>
          </p:nvSpPr>
          <p:spPr bwMode="auto">
            <a:xfrm>
              <a:off x="5495327" y="4545237"/>
              <a:ext cx="1163368" cy="3592"/>
            </a:xfrm>
            <a:prstGeom prst="line">
              <a:avLst/>
            </a:prstGeom>
            <a:noFill/>
            <a:ln w="76200">
              <a:solidFill>
                <a:srgbClr val="0000FF"/>
              </a:solidFill>
              <a:round/>
              <a:headEnd/>
              <a:tailEnd type="triangle" w="med" len="med"/>
            </a:ln>
          </p:spPr>
          <p:txBody>
            <a:bodyPr/>
            <a:lstStyle/>
            <a:p>
              <a:endParaRPr lang="en-GB" dirty="0">
                <a:latin typeface="Arial" panose="020B0604020202020204" pitchFamily="34" charset="0"/>
                <a:cs typeface="Arial" panose="020B0604020202020204" pitchFamily="34" charset="0"/>
              </a:endParaRPr>
            </a:p>
          </p:txBody>
        </p:sp>
        <p:sp>
          <p:nvSpPr>
            <p:cNvPr id="115" name="Text Box 112"/>
            <p:cNvSpPr txBox="1">
              <a:spLocks noChangeArrowheads="1"/>
            </p:cNvSpPr>
            <p:nvPr/>
          </p:nvSpPr>
          <p:spPr bwMode="auto">
            <a:xfrm>
              <a:off x="6803355" y="4244087"/>
              <a:ext cx="504825" cy="523220"/>
            </a:xfrm>
            <a:prstGeom prst="rect">
              <a:avLst/>
            </a:prstGeom>
            <a:noFill/>
            <a:ln w="9525">
              <a:noFill/>
              <a:miter lim="800000"/>
              <a:headEnd/>
              <a:tailEnd/>
            </a:ln>
          </p:spPr>
          <p:txBody>
            <a:bodyPr>
              <a:spAutoFit/>
            </a:bodyPr>
            <a:lstStyle/>
            <a:p>
              <a:pPr>
                <a:spcBef>
                  <a:spcPct val="50000"/>
                </a:spcBef>
              </a:pPr>
              <a:r>
                <a:rPr lang="en-GB" altLang="de-DE" sz="2800" dirty="0">
                  <a:solidFill>
                    <a:srgbClr val="0000FF"/>
                  </a:solidFill>
                  <a:latin typeface="Arial" panose="020B0604020202020204" pitchFamily="34" charset="0"/>
                  <a:cs typeface="Arial" panose="020B0604020202020204" pitchFamily="34" charset="0"/>
                </a:rPr>
                <a:t>!</a:t>
              </a:r>
            </a:p>
          </p:txBody>
        </p:sp>
      </p:grpSp>
      <p:sp>
        <p:nvSpPr>
          <p:cNvPr id="142" name="TextBox 141"/>
          <p:cNvSpPr txBox="1"/>
          <p:nvPr/>
        </p:nvSpPr>
        <p:spPr>
          <a:xfrm>
            <a:off x="72000" y="36000"/>
            <a:ext cx="1203316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Doubled Haploid Method (DH; </a:t>
            </a:r>
            <a:r>
              <a:rPr lang="en-GB" sz="2400" i="1" dirty="0" err="1">
                <a:latin typeface="Arial" panose="020B0604020202020204" pitchFamily="34" charset="0"/>
                <a:cs typeface="Arial" panose="020B0604020202020204" pitchFamily="34" charset="0"/>
              </a:rPr>
              <a:t>Doppel-Haploiden-Methode</a:t>
            </a:r>
            <a:r>
              <a:rPr lang="en-GB" sz="2400" i="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Category of Line Breeding)</a:t>
            </a:r>
          </a:p>
        </p:txBody>
      </p:sp>
      <p:sp>
        <p:nvSpPr>
          <p:cNvPr id="144" name="TextBox 143"/>
          <p:cNvSpPr txBox="1"/>
          <p:nvPr/>
        </p:nvSpPr>
        <p:spPr>
          <a:xfrm>
            <a:off x="8297450" y="612390"/>
            <a:ext cx="3787868" cy="424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Diverse techniques lead to homo-</a:t>
            </a:r>
            <a:r>
              <a:rPr lang="en-GB" dirty="0" err="1">
                <a:latin typeface="Arial" panose="020B0604020202020204" pitchFamily="34" charset="0"/>
                <a:cs typeface="Arial" panose="020B0604020202020204" pitchFamily="34" charset="0"/>
              </a:rPr>
              <a:t>zygosity</a:t>
            </a:r>
            <a:r>
              <a:rPr lang="en-GB" dirty="0">
                <a:latin typeface="Arial" panose="020B0604020202020204" pitchFamily="34" charset="0"/>
                <a:cs typeface="Arial" panose="020B0604020202020204" pitchFamily="34" charset="0"/>
              </a:rPr>
              <a:t> in one step (‚</a:t>
            </a:r>
            <a:r>
              <a:rPr lang="en-GB" dirty="0">
                <a:solidFill>
                  <a:srgbClr val="0000FF"/>
                </a:solidFill>
                <a:latin typeface="Arial" panose="020B0604020202020204" pitchFamily="34" charset="0"/>
                <a:cs typeface="Arial" panose="020B0604020202020204" pitchFamily="34" charset="0"/>
              </a:rPr>
              <a:t>homozygosity-to-go</a:t>
            </a:r>
            <a:r>
              <a:rPr lang="en-GB" dirty="0">
                <a:latin typeface="Arial" panose="020B0604020202020204" pitchFamily="34" charset="0"/>
                <a:cs typeface="Arial" panose="020B0604020202020204" pitchFamily="34" charset="0"/>
              </a:rPr>
              <a:t>‘): Without the lengthy process along F1, F2, F3 etc. until F6 (or higher). One </a:t>
            </a:r>
            <a:r>
              <a:rPr lang="en-GB" dirty="0" err="1">
                <a:latin typeface="Arial" panose="020B0604020202020204" pitchFamily="34" charset="0"/>
                <a:cs typeface="Arial" panose="020B0604020202020204" pitchFamily="34" charset="0"/>
              </a:rPr>
              <a:t>ap-proach</a:t>
            </a:r>
            <a:r>
              <a:rPr lang="en-GB" dirty="0">
                <a:latin typeface="Arial" panose="020B0604020202020204" pitchFamily="34" charset="0"/>
                <a:cs typeface="Arial" panose="020B0604020202020204" pitchFamily="34" charset="0"/>
              </a:rPr>
              <a:t> is to start with gametes (immature pollen grains or imam-</a:t>
            </a:r>
            <a:r>
              <a:rPr lang="en-GB" dirty="0" err="1">
                <a:latin typeface="Arial" panose="020B0604020202020204" pitchFamily="34" charset="0"/>
                <a:cs typeface="Arial" panose="020B0604020202020204" pitchFamily="34" charset="0"/>
              </a:rPr>
              <a:t>ture</a:t>
            </a:r>
            <a:r>
              <a:rPr lang="en-GB" dirty="0">
                <a:latin typeface="Arial" panose="020B0604020202020204" pitchFamily="34" charset="0"/>
                <a:cs typeface="Arial" panose="020B0604020202020204" pitchFamily="34" charset="0"/>
              </a:rPr>
              <a:t> egg cells) and ‚convince‘ them (stress, hormones, light etc.) to abandon their development to-wards mature gametes and, in-stead, develop into haploid </a:t>
            </a:r>
            <a:r>
              <a:rPr lang="en-GB" dirty="0" err="1">
                <a:latin typeface="Arial" panose="020B0604020202020204" pitchFamily="34" charset="0"/>
                <a:cs typeface="Arial" panose="020B0604020202020204" pitchFamily="34" charset="0"/>
              </a:rPr>
              <a:t>em</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bryo</a:t>
            </a:r>
            <a:r>
              <a:rPr lang="en-GB" dirty="0">
                <a:latin typeface="Arial" panose="020B0604020202020204" pitchFamily="34" charset="0"/>
                <a:cs typeface="Arial" panose="020B0604020202020204" pitchFamily="34" charset="0"/>
              </a:rPr>
              <a:t>-like beings; and eventually into plants. Still useless, weak, shaky plants. But ... </a:t>
            </a:r>
          </a:p>
        </p:txBody>
      </p:sp>
      <p:sp>
        <p:nvSpPr>
          <p:cNvPr id="145" name="TextBox 144"/>
          <p:cNvSpPr txBox="1"/>
          <p:nvPr/>
        </p:nvSpPr>
        <p:spPr>
          <a:xfrm>
            <a:off x="5168737" y="5173851"/>
            <a:ext cx="6990119"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after application of specific poison (Colchicine an the like), some haploids survive and will become diploid. Since their </a:t>
            </a:r>
            <a:r>
              <a:rPr lang="en-GB" dirty="0" err="1">
                <a:latin typeface="Arial" panose="020B0604020202020204" pitchFamily="34" charset="0"/>
                <a:cs typeface="Arial" panose="020B0604020202020204" pitchFamily="34" charset="0"/>
              </a:rPr>
              <a:t>diploidy</a:t>
            </a:r>
            <a:r>
              <a:rPr lang="en-GB" dirty="0">
                <a:latin typeface="Arial" panose="020B0604020202020204" pitchFamily="34" charset="0"/>
                <a:cs typeface="Arial" panose="020B0604020202020204" pitchFamily="34" charset="0"/>
              </a:rPr>
              <a:t> was created by ‚doubling‘ from </a:t>
            </a:r>
            <a:r>
              <a:rPr lang="en-GB" dirty="0" err="1">
                <a:latin typeface="Arial" panose="020B0604020202020204" pitchFamily="34" charset="0"/>
                <a:cs typeface="Arial" panose="020B0604020202020204" pitchFamily="34" charset="0"/>
              </a:rPr>
              <a:t>haploidy</a:t>
            </a:r>
            <a:r>
              <a:rPr lang="en-GB" dirty="0">
                <a:latin typeface="Arial" panose="020B0604020202020204" pitchFamily="34" charset="0"/>
                <a:cs typeface="Arial" panose="020B0604020202020204" pitchFamily="34" charset="0"/>
              </a:rPr>
              <a:t>, they then are 100%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Fully homozygous</a:t>
            </a:r>
            <a:r>
              <a:rPr lang="en-GB" dirty="0">
                <a:latin typeface="Arial" panose="020B0604020202020204" pitchFamily="34" charset="0"/>
                <a:cs typeface="Arial" panose="020B0604020202020204" pitchFamily="34" charset="0"/>
              </a:rPr>
              <a:t>. Enforced homozygosity. </a:t>
            </a:r>
          </a:p>
          <a:p>
            <a:r>
              <a:rPr lang="en-GB" dirty="0">
                <a:latin typeface="Arial" panose="020B0604020202020204" pitchFamily="34" charset="0"/>
                <a:cs typeface="Arial" panose="020B0604020202020204" pitchFamily="34" charset="0"/>
              </a:rPr>
              <a:t>And that is the aim: ‚</a:t>
            </a:r>
            <a:r>
              <a:rPr lang="en-GB" dirty="0">
                <a:solidFill>
                  <a:srgbClr val="0000FF"/>
                </a:solidFill>
                <a:latin typeface="Arial" panose="020B0604020202020204" pitchFamily="34" charset="0"/>
                <a:cs typeface="Arial" panose="020B0604020202020204" pitchFamily="34" charset="0"/>
              </a:rPr>
              <a:t>Have them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homozygous</a:t>
            </a:r>
            <a:r>
              <a:rPr lang="en-GB" dirty="0">
                <a:solidFill>
                  <a:srgbClr val="0000FF"/>
                </a:solidFill>
                <a:latin typeface="Arial" panose="020B0604020202020204" pitchFamily="34" charset="0"/>
                <a:cs typeface="Arial" panose="020B0604020202020204" pitchFamily="34" charset="0"/>
              </a:rPr>
              <a:t> - instantly</a:t>
            </a:r>
            <a:r>
              <a:rPr lang="en-GB" dirty="0">
                <a:latin typeface="Arial" panose="020B0604020202020204" pitchFamily="34" charset="0"/>
                <a:cs typeface="Arial" panose="020B0604020202020204" pitchFamily="34" charset="0"/>
              </a:rPr>
              <a:t>‘.</a:t>
            </a:r>
            <a:endParaRPr lang="en-GB" dirty="0"/>
          </a:p>
        </p:txBody>
      </p:sp>
      <p:sp>
        <p:nvSpPr>
          <p:cNvPr id="146" name="TextBox 145"/>
          <p:cNvSpPr txBox="1"/>
          <p:nvPr/>
        </p:nvSpPr>
        <p:spPr>
          <a:xfrm>
            <a:off x="4999768" y="2747660"/>
            <a:ext cx="32446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www.saaten-union-biotec.com</a:t>
            </a:r>
          </a:p>
        </p:txBody>
      </p:sp>
      <p:sp>
        <p:nvSpPr>
          <p:cNvPr id="2" name="Textfeld 1"/>
          <p:cNvSpPr txBox="1"/>
          <p:nvPr/>
        </p:nvSpPr>
        <p:spPr>
          <a:xfrm>
            <a:off x="11641313" y="642930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15</a:t>
            </a:fld>
            <a:endParaRPr lang="en-GB" dirty="0">
              <a:latin typeface="Arial" panose="020B0604020202020204" pitchFamily="34" charset="0"/>
              <a:cs typeface="Arial" panose="020B0604020202020204" pitchFamily="34" charset="0"/>
            </a:endParaRPr>
          </a:p>
        </p:txBody>
      </p:sp>
      <p:sp>
        <p:nvSpPr>
          <p:cNvPr id="122" name="Right Triangle 4">
            <a:extLst>
              <a:ext uri="{FF2B5EF4-FFF2-40B4-BE49-F238E27FC236}">
                <a16:creationId xmlns:a16="http://schemas.microsoft.com/office/drawing/2014/main" id="{5A0F8C83-23BB-4EBE-89B2-62429014415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587588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4"/>
          <p:cNvSpPr/>
          <p:nvPr/>
        </p:nvSpPr>
        <p:spPr>
          <a:xfrm>
            <a:off x="5306850" y="751176"/>
            <a:ext cx="2880320" cy="4110756"/>
          </a:xfrm>
          <a:prstGeom prst="rect">
            <a:avLst/>
          </a:prstGeom>
          <a:solidFill>
            <a:srgbClr val="C1C1FF">
              <a:alpha val="92157"/>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 name="Rechteck 1"/>
          <p:cNvSpPr/>
          <p:nvPr/>
        </p:nvSpPr>
        <p:spPr>
          <a:xfrm>
            <a:off x="72000" y="1271563"/>
            <a:ext cx="8061268" cy="1512168"/>
          </a:xfrm>
          <a:prstGeom prst="rect">
            <a:avLst/>
          </a:prstGeom>
          <a:solidFill>
            <a:srgbClr val="C1C1FF">
              <a:alpha val="92157"/>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nvGrpSpPr>
          <p:cNvPr id="5" name="Group 4"/>
          <p:cNvGrpSpPr/>
          <p:nvPr/>
        </p:nvGrpSpPr>
        <p:grpSpPr>
          <a:xfrm>
            <a:off x="72000" y="784354"/>
            <a:ext cx="4781905" cy="5264962"/>
            <a:chOff x="72000" y="784354"/>
            <a:chExt cx="4781905" cy="5264962"/>
          </a:xfrm>
        </p:grpSpPr>
        <p:sp>
          <p:nvSpPr>
            <p:cNvPr id="8" name="Text Box 3"/>
            <p:cNvSpPr txBox="1">
              <a:spLocks noChangeArrowheads="1"/>
            </p:cNvSpPr>
            <p:nvPr/>
          </p:nvSpPr>
          <p:spPr bwMode="auto">
            <a:xfrm>
              <a:off x="2512342" y="784354"/>
              <a:ext cx="234156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Cross parents</a:t>
              </a:r>
            </a:p>
          </p:txBody>
        </p:sp>
        <p:sp>
          <p:nvSpPr>
            <p:cNvPr id="9" name="Text Box 4"/>
            <p:cNvSpPr txBox="1">
              <a:spLocks noChangeArrowheads="1"/>
            </p:cNvSpPr>
            <p:nvPr/>
          </p:nvSpPr>
          <p:spPr bwMode="auto">
            <a:xfrm>
              <a:off x="2512342" y="1528214"/>
              <a:ext cx="2341563" cy="92333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Go </a:t>
              </a:r>
              <a:r>
                <a:rPr lang="en-GB" altLang="de-DE" dirty="0">
                  <a:solidFill>
                    <a:srgbClr val="0000FF"/>
                  </a:solidFill>
                  <a:latin typeface="Arial" panose="020B0604020202020204" pitchFamily="34" charset="0"/>
                  <a:cs typeface="Arial" panose="020B0604020202020204" pitchFamily="34" charset="0"/>
                </a:rPr>
                <a:t>directly</a:t>
              </a:r>
              <a:r>
                <a:rPr lang="en-GB" altLang="de-DE" dirty="0">
                  <a:latin typeface="Arial" panose="020B0604020202020204" pitchFamily="34" charset="0"/>
                  <a:cs typeface="Arial" panose="020B0604020202020204" pitchFamily="34" charset="0"/>
                </a:rPr>
                <a:t> from F1 to homozygosity (</a:t>
              </a:r>
              <a:r>
                <a:rPr lang="en-GB" altLang="de-DE" dirty="0">
                  <a:solidFill>
                    <a:srgbClr val="0000FF"/>
                  </a:solidFill>
                  <a:latin typeface="Arial" panose="020B0604020202020204" pitchFamily="34" charset="0"/>
                  <a:cs typeface="Arial" panose="020B0604020202020204" pitchFamily="34" charset="0"/>
                </a:rPr>
                <a:t>DH technology</a:t>
              </a:r>
              <a:r>
                <a:rPr lang="en-GB" altLang="de-DE" dirty="0">
                  <a:latin typeface="Arial" panose="020B0604020202020204" pitchFamily="34" charset="0"/>
                  <a:cs typeface="Arial" panose="020B0604020202020204" pitchFamily="34" charset="0"/>
                </a:rPr>
                <a:t>)</a:t>
              </a:r>
            </a:p>
          </p:txBody>
        </p:sp>
        <p:sp>
          <p:nvSpPr>
            <p:cNvPr id="10" name="Text Box 5"/>
            <p:cNvSpPr txBox="1">
              <a:spLocks noChangeArrowheads="1"/>
            </p:cNvSpPr>
            <p:nvPr/>
          </p:nvSpPr>
          <p:spPr bwMode="auto">
            <a:xfrm>
              <a:off x="2497025" y="2917410"/>
              <a:ext cx="2355690"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dirty="0">
                  <a:latin typeface="Arial" panose="020B0604020202020204" pitchFamily="34" charset="0"/>
                  <a:cs typeface="Arial" panose="020B0604020202020204" pitchFamily="34" charset="0"/>
                </a:rPr>
                <a:t>Select DH lines</a:t>
              </a:r>
            </a:p>
          </p:txBody>
        </p:sp>
        <p:sp>
          <p:nvSpPr>
            <p:cNvPr id="11" name="Text Box 6"/>
            <p:cNvSpPr txBox="1">
              <a:spLocks noChangeArrowheads="1"/>
            </p:cNvSpPr>
            <p:nvPr/>
          </p:nvSpPr>
          <p:spPr bwMode="auto">
            <a:xfrm>
              <a:off x="2512342" y="3676619"/>
              <a:ext cx="2340373"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dirty="0">
                  <a:latin typeface="Arial" panose="020B0604020202020204" pitchFamily="34" charset="0"/>
                  <a:cs typeface="Arial" panose="020B0604020202020204" pitchFamily="34" charset="0"/>
                </a:rPr>
                <a:t>Select DH lines</a:t>
              </a:r>
            </a:p>
          </p:txBody>
        </p:sp>
        <p:sp>
          <p:nvSpPr>
            <p:cNvPr id="12" name="Text Box 7"/>
            <p:cNvSpPr txBox="1">
              <a:spLocks noChangeArrowheads="1"/>
            </p:cNvSpPr>
            <p:nvPr/>
          </p:nvSpPr>
          <p:spPr bwMode="auto">
            <a:xfrm>
              <a:off x="2516869" y="4767307"/>
              <a:ext cx="2335846"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Select DH lines</a:t>
              </a:r>
            </a:p>
          </p:txBody>
        </p:sp>
        <p:sp>
          <p:nvSpPr>
            <p:cNvPr id="13" name="Text Box 8"/>
            <p:cNvSpPr txBox="1">
              <a:spLocks noChangeArrowheads="1"/>
            </p:cNvSpPr>
            <p:nvPr/>
          </p:nvSpPr>
          <p:spPr bwMode="auto">
            <a:xfrm>
              <a:off x="2544312" y="5595291"/>
              <a:ext cx="2308403"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Experimental </a:t>
              </a:r>
              <a:r>
                <a:rPr lang="en-GB" altLang="de-DE" i="1" dirty="0">
                  <a:latin typeface="Arial" panose="020B0604020202020204" pitchFamily="34" charset="0"/>
                  <a:cs typeface="Arial" panose="020B0604020202020204" pitchFamily="34" charset="0"/>
                </a:rPr>
                <a:t>cultivar</a:t>
              </a:r>
            </a:p>
          </p:txBody>
        </p:sp>
        <p:sp>
          <p:nvSpPr>
            <p:cNvPr id="14" name="Rectangle 9"/>
            <p:cNvSpPr>
              <a:spLocks noChangeArrowheads="1"/>
            </p:cNvSpPr>
            <p:nvPr/>
          </p:nvSpPr>
          <p:spPr bwMode="auto">
            <a:xfrm>
              <a:off x="446769" y="2047076"/>
              <a:ext cx="1905000" cy="655638"/>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 name="AutoShape 10"/>
            <p:cNvSpPr>
              <a:spLocks noChangeArrowheads="1"/>
            </p:cNvSpPr>
            <p:nvPr/>
          </p:nvSpPr>
          <p:spPr bwMode="auto">
            <a:xfrm rot="5400000">
              <a:off x="17421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 name="AutoShape 11"/>
            <p:cNvSpPr>
              <a:spLocks noChangeArrowheads="1"/>
            </p:cNvSpPr>
            <p:nvPr/>
          </p:nvSpPr>
          <p:spPr bwMode="auto">
            <a:xfrm rot="5400000">
              <a:off x="15897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 name="AutoShape 12"/>
            <p:cNvSpPr>
              <a:spLocks noChangeArrowheads="1"/>
            </p:cNvSpPr>
            <p:nvPr/>
          </p:nvSpPr>
          <p:spPr bwMode="auto">
            <a:xfrm rot="5400000">
              <a:off x="1437369" y="2116926"/>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 name="AutoShape 13"/>
            <p:cNvSpPr>
              <a:spLocks noChangeArrowheads="1"/>
            </p:cNvSpPr>
            <p:nvPr/>
          </p:nvSpPr>
          <p:spPr bwMode="auto">
            <a:xfrm rot="5400000">
              <a:off x="12849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 name="AutoShape 14"/>
            <p:cNvSpPr>
              <a:spLocks noChangeArrowheads="1"/>
            </p:cNvSpPr>
            <p:nvPr/>
          </p:nvSpPr>
          <p:spPr bwMode="auto">
            <a:xfrm rot="5400000">
              <a:off x="11341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 name="AutoShape 15"/>
            <p:cNvSpPr>
              <a:spLocks noChangeArrowheads="1"/>
            </p:cNvSpPr>
            <p:nvPr/>
          </p:nvSpPr>
          <p:spPr bwMode="auto">
            <a:xfrm rot="5400000">
              <a:off x="980169" y="2116926"/>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 name="AutoShape 16"/>
            <p:cNvSpPr>
              <a:spLocks noChangeArrowheads="1"/>
            </p:cNvSpPr>
            <p:nvPr/>
          </p:nvSpPr>
          <p:spPr bwMode="auto">
            <a:xfrm rot="5400000">
              <a:off x="8277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 name="AutoShape 17"/>
            <p:cNvSpPr>
              <a:spLocks noChangeArrowheads="1"/>
            </p:cNvSpPr>
            <p:nvPr/>
          </p:nvSpPr>
          <p:spPr bwMode="auto">
            <a:xfrm rot="5400000">
              <a:off x="6753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 name="AutoShape 18"/>
            <p:cNvSpPr>
              <a:spLocks noChangeArrowheads="1"/>
            </p:cNvSpPr>
            <p:nvPr/>
          </p:nvSpPr>
          <p:spPr bwMode="auto">
            <a:xfrm rot="5400000">
              <a:off x="522969" y="211692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 name="AutoShape 19"/>
            <p:cNvSpPr>
              <a:spLocks noChangeArrowheads="1"/>
            </p:cNvSpPr>
            <p:nvPr/>
          </p:nvSpPr>
          <p:spPr bwMode="auto">
            <a:xfrm rot="5400000">
              <a:off x="18961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 name="AutoShape 20"/>
            <p:cNvSpPr>
              <a:spLocks noChangeArrowheads="1"/>
            </p:cNvSpPr>
            <p:nvPr/>
          </p:nvSpPr>
          <p:spPr bwMode="auto">
            <a:xfrm rot="5400000">
              <a:off x="20485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 name="AutoShape 21"/>
            <p:cNvSpPr>
              <a:spLocks noChangeArrowheads="1"/>
            </p:cNvSpPr>
            <p:nvPr/>
          </p:nvSpPr>
          <p:spPr bwMode="auto">
            <a:xfrm rot="5400000">
              <a:off x="2200957" y="211851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AutoShape 22"/>
            <p:cNvSpPr>
              <a:spLocks noChangeArrowheads="1"/>
            </p:cNvSpPr>
            <p:nvPr/>
          </p:nvSpPr>
          <p:spPr bwMode="auto">
            <a:xfrm rot="5400000">
              <a:off x="17421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AutoShape 23"/>
            <p:cNvSpPr>
              <a:spLocks noChangeArrowheads="1"/>
            </p:cNvSpPr>
            <p:nvPr/>
          </p:nvSpPr>
          <p:spPr bwMode="auto">
            <a:xfrm rot="5400000">
              <a:off x="15897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 name="AutoShape 24"/>
            <p:cNvSpPr>
              <a:spLocks noChangeArrowheads="1"/>
            </p:cNvSpPr>
            <p:nvPr/>
          </p:nvSpPr>
          <p:spPr bwMode="auto">
            <a:xfrm rot="5400000">
              <a:off x="14373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 name="AutoShape 25"/>
            <p:cNvSpPr>
              <a:spLocks noChangeArrowheads="1"/>
            </p:cNvSpPr>
            <p:nvPr/>
          </p:nvSpPr>
          <p:spPr bwMode="auto">
            <a:xfrm rot="5400000">
              <a:off x="12849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6"/>
            <p:cNvSpPr>
              <a:spLocks noChangeArrowheads="1"/>
            </p:cNvSpPr>
            <p:nvPr/>
          </p:nvSpPr>
          <p:spPr bwMode="auto">
            <a:xfrm rot="5400000">
              <a:off x="1134157" y="2264564"/>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27"/>
            <p:cNvSpPr>
              <a:spLocks noChangeArrowheads="1"/>
            </p:cNvSpPr>
            <p:nvPr/>
          </p:nvSpPr>
          <p:spPr bwMode="auto">
            <a:xfrm rot="5400000">
              <a:off x="9801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28"/>
            <p:cNvSpPr>
              <a:spLocks noChangeArrowheads="1"/>
            </p:cNvSpPr>
            <p:nvPr/>
          </p:nvSpPr>
          <p:spPr bwMode="auto">
            <a:xfrm rot="5400000">
              <a:off x="8277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29"/>
            <p:cNvSpPr>
              <a:spLocks noChangeArrowheads="1"/>
            </p:cNvSpPr>
            <p:nvPr/>
          </p:nvSpPr>
          <p:spPr bwMode="auto">
            <a:xfrm rot="5400000">
              <a:off x="6753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30"/>
            <p:cNvSpPr>
              <a:spLocks noChangeArrowheads="1"/>
            </p:cNvSpPr>
            <p:nvPr/>
          </p:nvSpPr>
          <p:spPr bwMode="auto">
            <a:xfrm rot="5400000">
              <a:off x="522969" y="2262976"/>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31"/>
            <p:cNvSpPr>
              <a:spLocks noChangeArrowheads="1"/>
            </p:cNvSpPr>
            <p:nvPr/>
          </p:nvSpPr>
          <p:spPr bwMode="auto">
            <a:xfrm rot="5400000">
              <a:off x="1896157" y="226456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32"/>
            <p:cNvSpPr>
              <a:spLocks noChangeArrowheads="1"/>
            </p:cNvSpPr>
            <p:nvPr/>
          </p:nvSpPr>
          <p:spPr bwMode="auto">
            <a:xfrm rot="5400000">
              <a:off x="2048557" y="2264564"/>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33"/>
            <p:cNvSpPr>
              <a:spLocks noChangeArrowheads="1"/>
            </p:cNvSpPr>
            <p:nvPr/>
          </p:nvSpPr>
          <p:spPr bwMode="auto">
            <a:xfrm rot="5400000">
              <a:off x="2200957" y="2264564"/>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34"/>
            <p:cNvSpPr>
              <a:spLocks noChangeArrowheads="1"/>
            </p:cNvSpPr>
            <p:nvPr/>
          </p:nvSpPr>
          <p:spPr bwMode="auto">
            <a:xfrm rot="5400000">
              <a:off x="17421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5"/>
            <p:cNvSpPr>
              <a:spLocks noChangeArrowheads="1"/>
            </p:cNvSpPr>
            <p:nvPr/>
          </p:nvSpPr>
          <p:spPr bwMode="auto">
            <a:xfrm rot="5400000">
              <a:off x="15897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6"/>
            <p:cNvSpPr>
              <a:spLocks noChangeArrowheads="1"/>
            </p:cNvSpPr>
            <p:nvPr/>
          </p:nvSpPr>
          <p:spPr bwMode="auto">
            <a:xfrm rot="5400000">
              <a:off x="14373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37"/>
            <p:cNvSpPr>
              <a:spLocks noChangeArrowheads="1"/>
            </p:cNvSpPr>
            <p:nvPr/>
          </p:nvSpPr>
          <p:spPr bwMode="auto">
            <a:xfrm rot="5400000">
              <a:off x="12849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38"/>
            <p:cNvSpPr>
              <a:spLocks noChangeArrowheads="1"/>
            </p:cNvSpPr>
            <p:nvPr/>
          </p:nvSpPr>
          <p:spPr bwMode="auto">
            <a:xfrm rot="5400000">
              <a:off x="1134157" y="240902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39"/>
            <p:cNvSpPr>
              <a:spLocks noChangeArrowheads="1"/>
            </p:cNvSpPr>
            <p:nvPr/>
          </p:nvSpPr>
          <p:spPr bwMode="auto">
            <a:xfrm rot="5400000">
              <a:off x="980169" y="240743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40"/>
            <p:cNvSpPr>
              <a:spLocks noChangeArrowheads="1"/>
            </p:cNvSpPr>
            <p:nvPr/>
          </p:nvSpPr>
          <p:spPr bwMode="auto">
            <a:xfrm rot="5400000">
              <a:off x="8277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41"/>
            <p:cNvSpPr>
              <a:spLocks noChangeArrowheads="1"/>
            </p:cNvSpPr>
            <p:nvPr/>
          </p:nvSpPr>
          <p:spPr bwMode="auto">
            <a:xfrm rot="5400000">
              <a:off x="6753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42"/>
            <p:cNvSpPr>
              <a:spLocks noChangeArrowheads="1"/>
            </p:cNvSpPr>
            <p:nvPr/>
          </p:nvSpPr>
          <p:spPr bwMode="auto">
            <a:xfrm rot="5400000">
              <a:off x="522969" y="240743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43"/>
            <p:cNvSpPr>
              <a:spLocks noChangeArrowheads="1"/>
            </p:cNvSpPr>
            <p:nvPr/>
          </p:nvSpPr>
          <p:spPr bwMode="auto">
            <a:xfrm rot="5400000">
              <a:off x="1896157" y="240902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44"/>
            <p:cNvSpPr>
              <a:spLocks noChangeArrowheads="1"/>
            </p:cNvSpPr>
            <p:nvPr/>
          </p:nvSpPr>
          <p:spPr bwMode="auto">
            <a:xfrm rot="5400000">
              <a:off x="2048557" y="240902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5"/>
            <p:cNvSpPr>
              <a:spLocks noChangeArrowheads="1"/>
            </p:cNvSpPr>
            <p:nvPr/>
          </p:nvSpPr>
          <p:spPr bwMode="auto">
            <a:xfrm rot="5400000">
              <a:off x="2200957" y="2409026"/>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6"/>
            <p:cNvSpPr>
              <a:spLocks noChangeArrowheads="1"/>
            </p:cNvSpPr>
            <p:nvPr/>
          </p:nvSpPr>
          <p:spPr bwMode="auto">
            <a:xfrm rot="5400000">
              <a:off x="1742169" y="255348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47"/>
            <p:cNvSpPr>
              <a:spLocks noChangeArrowheads="1"/>
            </p:cNvSpPr>
            <p:nvPr/>
          </p:nvSpPr>
          <p:spPr bwMode="auto">
            <a:xfrm rot="5400000">
              <a:off x="15897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48"/>
            <p:cNvSpPr>
              <a:spLocks noChangeArrowheads="1"/>
            </p:cNvSpPr>
            <p:nvPr/>
          </p:nvSpPr>
          <p:spPr bwMode="auto">
            <a:xfrm rot="5400000">
              <a:off x="1437369" y="255348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49"/>
            <p:cNvSpPr>
              <a:spLocks noChangeArrowheads="1"/>
            </p:cNvSpPr>
            <p:nvPr/>
          </p:nvSpPr>
          <p:spPr bwMode="auto">
            <a:xfrm rot="5400000">
              <a:off x="12849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 name="AutoShape 50"/>
            <p:cNvSpPr>
              <a:spLocks noChangeArrowheads="1"/>
            </p:cNvSpPr>
            <p:nvPr/>
          </p:nvSpPr>
          <p:spPr bwMode="auto">
            <a:xfrm rot="5400000">
              <a:off x="11341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 name="AutoShape 51"/>
            <p:cNvSpPr>
              <a:spLocks noChangeArrowheads="1"/>
            </p:cNvSpPr>
            <p:nvPr/>
          </p:nvSpPr>
          <p:spPr bwMode="auto">
            <a:xfrm rot="5400000">
              <a:off x="9801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 name="AutoShape 52"/>
            <p:cNvSpPr>
              <a:spLocks noChangeArrowheads="1"/>
            </p:cNvSpPr>
            <p:nvPr/>
          </p:nvSpPr>
          <p:spPr bwMode="auto">
            <a:xfrm rot="5400000">
              <a:off x="8277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AutoShape 53"/>
            <p:cNvSpPr>
              <a:spLocks noChangeArrowheads="1"/>
            </p:cNvSpPr>
            <p:nvPr/>
          </p:nvSpPr>
          <p:spPr bwMode="auto">
            <a:xfrm rot="5400000">
              <a:off x="675369" y="2553489"/>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AutoShape 54"/>
            <p:cNvSpPr>
              <a:spLocks noChangeArrowheads="1"/>
            </p:cNvSpPr>
            <p:nvPr/>
          </p:nvSpPr>
          <p:spPr bwMode="auto">
            <a:xfrm rot="5400000">
              <a:off x="522969" y="2553489"/>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AutoShape 55"/>
            <p:cNvSpPr>
              <a:spLocks noChangeArrowheads="1"/>
            </p:cNvSpPr>
            <p:nvPr/>
          </p:nvSpPr>
          <p:spPr bwMode="auto">
            <a:xfrm rot="5400000">
              <a:off x="18961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 name="AutoShape 56"/>
            <p:cNvSpPr>
              <a:spLocks noChangeArrowheads="1"/>
            </p:cNvSpPr>
            <p:nvPr/>
          </p:nvSpPr>
          <p:spPr bwMode="auto">
            <a:xfrm rot="5400000">
              <a:off x="20485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 name="AutoShape 57"/>
            <p:cNvSpPr>
              <a:spLocks noChangeArrowheads="1"/>
            </p:cNvSpPr>
            <p:nvPr/>
          </p:nvSpPr>
          <p:spPr bwMode="auto">
            <a:xfrm rot="5400000">
              <a:off x="2200957" y="255507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63" name="AutoShape 58"/>
            <p:cNvCxnSpPr>
              <a:cxnSpLocks noChangeShapeType="1"/>
              <a:stCxn id="96" idx="2"/>
              <a:endCxn id="91" idx="0"/>
            </p:cNvCxnSpPr>
            <p:nvPr/>
          </p:nvCxnSpPr>
          <p:spPr bwMode="auto">
            <a:xfrm rot="16200000" flipH="1">
              <a:off x="367599" y="3449811"/>
              <a:ext cx="253590" cy="22225"/>
            </a:xfrm>
            <a:prstGeom prst="bentConnector3">
              <a:avLst>
                <a:gd name="adj1" fmla="val 50000"/>
              </a:avLst>
            </a:prstGeom>
            <a:noFill/>
            <a:ln w="9525">
              <a:solidFill>
                <a:schemeClr val="tx1"/>
              </a:solidFill>
              <a:miter lim="800000"/>
              <a:headEnd/>
              <a:tailEnd/>
            </a:ln>
          </p:spPr>
        </p:cxnSp>
        <p:cxnSp>
          <p:nvCxnSpPr>
            <p:cNvPr id="64" name="AutoShape 59"/>
            <p:cNvCxnSpPr>
              <a:cxnSpLocks noChangeShapeType="1"/>
              <a:stCxn id="100" idx="2"/>
              <a:endCxn id="76" idx="0"/>
            </p:cNvCxnSpPr>
            <p:nvPr/>
          </p:nvCxnSpPr>
          <p:spPr bwMode="auto">
            <a:xfrm rot="16200000" flipH="1">
              <a:off x="1112931" y="3320430"/>
              <a:ext cx="250415" cy="277812"/>
            </a:xfrm>
            <a:prstGeom prst="bentConnector3">
              <a:avLst>
                <a:gd name="adj1" fmla="val 50000"/>
              </a:avLst>
            </a:prstGeom>
            <a:noFill/>
            <a:ln w="9525">
              <a:solidFill>
                <a:schemeClr val="tx1"/>
              </a:solidFill>
              <a:miter lim="800000"/>
              <a:headEnd/>
              <a:tailEnd/>
            </a:ln>
          </p:spPr>
        </p:cxnSp>
        <p:sp>
          <p:nvSpPr>
            <p:cNvPr id="65" name="Rectangle 60"/>
            <p:cNvSpPr>
              <a:spLocks noChangeArrowheads="1"/>
            </p:cNvSpPr>
            <p:nvPr/>
          </p:nvSpPr>
          <p:spPr bwMode="auto">
            <a:xfrm>
              <a:off x="303894" y="4611732"/>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Rectangle 61"/>
            <p:cNvSpPr>
              <a:spLocks noChangeArrowheads="1"/>
            </p:cNvSpPr>
            <p:nvPr/>
          </p:nvSpPr>
          <p:spPr bwMode="auto">
            <a:xfrm>
              <a:off x="405494" y="4659357"/>
              <a:ext cx="381000" cy="569913"/>
            </a:xfrm>
            <a:prstGeom prst="rect">
              <a:avLst/>
            </a:prstGeom>
            <a:solidFill>
              <a:srgbClr val="1C1C1C"/>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7" name="Rectangle 62"/>
            <p:cNvSpPr>
              <a:spLocks noChangeArrowheads="1"/>
            </p:cNvSpPr>
            <p:nvPr/>
          </p:nvSpPr>
          <p:spPr bwMode="auto">
            <a:xfrm>
              <a:off x="532494" y="4706982"/>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8" name="Rectangle 63"/>
            <p:cNvSpPr>
              <a:spLocks noChangeArrowheads="1"/>
            </p:cNvSpPr>
            <p:nvPr/>
          </p:nvSpPr>
          <p:spPr bwMode="auto">
            <a:xfrm>
              <a:off x="1275444" y="4641895"/>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9" name="Rectangle 64"/>
            <p:cNvSpPr>
              <a:spLocks noChangeArrowheads="1"/>
            </p:cNvSpPr>
            <p:nvPr/>
          </p:nvSpPr>
          <p:spPr bwMode="auto">
            <a:xfrm>
              <a:off x="1377044" y="4689520"/>
              <a:ext cx="381000" cy="569913"/>
            </a:xfrm>
            <a:prstGeom prst="rect">
              <a:avLst/>
            </a:prstGeom>
            <a:solidFill>
              <a:srgbClr val="1C1C1C"/>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0" name="Rectangle 65"/>
            <p:cNvSpPr>
              <a:spLocks noChangeArrowheads="1"/>
            </p:cNvSpPr>
            <p:nvPr/>
          </p:nvSpPr>
          <p:spPr bwMode="auto">
            <a:xfrm>
              <a:off x="1504044" y="4737145"/>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1" name="Rectangle 66" descr="Diagonal weit nach oben"/>
            <p:cNvSpPr>
              <a:spLocks noChangeArrowheads="1"/>
            </p:cNvSpPr>
            <p:nvPr/>
          </p:nvSpPr>
          <p:spPr bwMode="auto">
            <a:xfrm>
              <a:off x="72000" y="5480991"/>
              <a:ext cx="2355969"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2" name="AutoShape 67"/>
            <p:cNvCxnSpPr>
              <a:cxnSpLocks noChangeShapeType="1"/>
              <a:stCxn id="47" idx="1"/>
              <a:endCxn id="96" idx="0"/>
            </p:cNvCxnSpPr>
            <p:nvPr/>
          </p:nvCxnSpPr>
          <p:spPr bwMode="auto">
            <a:xfrm rot="5400000">
              <a:off x="281183" y="2670657"/>
              <a:ext cx="460758" cy="56560"/>
            </a:xfrm>
            <a:prstGeom prst="bentConnector3">
              <a:avLst>
                <a:gd name="adj1" fmla="val 50000"/>
              </a:avLst>
            </a:prstGeom>
            <a:noFill/>
            <a:ln w="9525">
              <a:solidFill>
                <a:schemeClr val="tx1"/>
              </a:solidFill>
              <a:miter lim="800000"/>
              <a:headEnd/>
              <a:tailEnd/>
            </a:ln>
          </p:spPr>
        </p:cxnSp>
        <p:cxnSp>
          <p:nvCxnSpPr>
            <p:cNvPr id="73" name="AutoShape 68"/>
            <p:cNvCxnSpPr>
              <a:cxnSpLocks noChangeShapeType="1"/>
              <a:stCxn id="58" idx="1"/>
              <a:endCxn id="97" idx="0"/>
            </p:cNvCxnSpPr>
            <p:nvPr/>
          </p:nvCxnSpPr>
          <p:spPr bwMode="auto">
            <a:xfrm rot="5400000">
              <a:off x="505021" y="2742095"/>
              <a:ext cx="314708" cy="59735"/>
            </a:xfrm>
            <a:prstGeom prst="bentConnector3">
              <a:avLst>
                <a:gd name="adj1" fmla="val 50000"/>
              </a:avLst>
            </a:prstGeom>
            <a:noFill/>
            <a:ln w="9525">
              <a:solidFill>
                <a:schemeClr val="tx1"/>
              </a:solidFill>
              <a:miter lim="800000"/>
              <a:headEnd/>
              <a:tailEnd/>
            </a:ln>
          </p:spPr>
        </p:cxnSp>
        <p:cxnSp>
          <p:nvCxnSpPr>
            <p:cNvPr id="74" name="AutoShape 69"/>
            <p:cNvCxnSpPr>
              <a:cxnSpLocks noChangeShapeType="1"/>
              <a:stCxn id="50" idx="3"/>
              <a:endCxn id="107" idx="0"/>
            </p:cNvCxnSpPr>
            <p:nvPr/>
          </p:nvCxnSpPr>
          <p:spPr bwMode="auto">
            <a:xfrm rot="10800000" flipH="1" flipV="1">
              <a:off x="2200162" y="2427486"/>
              <a:ext cx="16669" cy="501829"/>
            </a:xfrm>
            <a:prstGeom prst="bentConnector4">
              <a:avLst>
                <a:gd name="adj1" fmla="val 622083"/>
                <a:gd name="adj2" fmla="val 67009"/>
              </a:avLst>
            </a:prstGeom>
            <a:noFill/>
            <a:ln w="9525">
              <a:solidFill>
                <a:schemeClr val="tx1"/>
              </a:solidFill>
              <a:miter lim="800000"/>
              <a:headEnd/>
              <a:tailEnd/>
            </a:ln>
          </p:spPr>
        </p:cxnSp>
        <p:cxnSp>
          <p:nvCxnSpPr>
            <p:cNvPr id="75" name="AutoShape 70"/>
            <p:cNvCxnSpPr>
              <a:cxnSpLocks noChangeShapeType="1"/>
              <a:stCxn id="46" idx="7"/>
              <a:endCxn id="98" idx="0"/>
            </p:cNvCxnSpPr>
            <p:nvPr/>
          </p:nvCxnSpPr>
          <p:spPr bwMode="auto">
            <a:xfrm>
              <a:off x="736488" y="2450891"/>
              <a:ext cx="40481" cy="478425"/>
            </a:xfrm>
            <a:prstGeom prst="bentConnector2">
              <a:avLst/>
            </a:prstGeom>
            <a:noFill/>
            <a:ln w="9525">
              <a:solidFill>
                <a:schemeClr val="tx1"/>
              </a:solidFill>
              <a:miter lim="800000"/>
              <a:headEnd/>
              <a:tailEnd/>
            </a:ln>
          </p:spPr>
        </p:cxnSp>
        <p:sp>
          <p:nvSpPr>
            <p:cNvPr id="76" name="Rectangle 71"/>
            <p:cNvSpPr>
              <a:spLocks noChangeArrowheads="1"/>
            </p:cNvSpPr>
            <p:nvPr/>
          </p:nvSpPr>
          <p:spPr bwMode="auto">
            <a:xfrm>
              <a:off x="1243694" y="3584544"/>
              <a:ext cx="266700" cy="795338"/>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7" name="AutoShape 72"/>
            <p:cNvCxnSpPr>
              <a:cxnSpLocks noChangeShapeType="1"/>
              <a:stCxn id="17" idx="2"/>
              <a:endCxn id="102" idx="0"/>
            </p:cNvCxnSpPr>
            <p:nvPr/>
          </p:nvCxnSpPr>
          <p:spPr bwMode="auto">
            <a:xfrm rot="10800000" flipV="1">
              <a:off x="1424670" y="2160048"/>
              <a:ext cx="11113" cy="769267"/>
            </a:xfrm>
            <a:prstGeom prst="bentConnector2">
              <a:avLst/>
            </a:prstGeom>
            <a:noFill/>
            <a:ln w="9525">
              <a:solidFill>
                <a:schemeClr val="tx1"/>
              </a:solidFill>
              <a:miter lim="800000"/>
              <a:headEnd/>
              <a:tailEnd/>
            </a:ln>
          </p:spPr>
        </p:cxnSp>
        <p:cxnSp>
          <p:nvCxnSpPr>
            <p:cNvPr id="78" name="AutoShape 73"/>
            <p:cNvCxnSpPr>
              <a:cxnSpLocks noChangeShapeType="1"/>
              <a:stCxn id="53" idx="6"/>
              <a:endCxn id="103" idx="0"/>
            </p:cNvCxnSpPr>
            <p:nvPr/>
          </p:nvCxnSpPr>
          <p:spPr bwMode="auto">
            <a:xfrm>
              <a:off x="1498488" y="2571950"/>
              <a:ext cx="69056" cy="357366"/>
            </a:xfrm>
            <a:prstGeom prst="bentConnector2">
              <a:avLst/>
            </a:prstGeom>
            <a:noFill/>
            <a:ln w="9525">
              <a:solidFill>
                <a:schemeClr val="tx1"/>
              </a:solidFill>
              <a:miter lim="800000"/>
              <a:headEnd/>
              <a:tailEnd/>
            </a:ln>
          </p:spPr>
        </p:cxnSp>
        <p:cxnSp>
          <p:nvCxnSpPr>
            <p:cNvPr id="79" name="AutoShape 74"/>
            <p:cNvCxnSpPr>
              <a:cxnSpLocks noChangeShapeType="1"/>
              <a:stCxn id="40" idx="6"/>
            </p:cNvCxnSpPr>
            <p:nvPr/>
          </p:nvCxnSpPr>
          <p:spPr bwMode="auto">
            <a:xfrm>
              <a:off x="1650888" y="2425900"/>
              <a:ext cx="82551" cy="491510"/>
            </a:xfrm>
            <a:prstGeom prst="bentConnector2">
              <a:avLst/>
            </a:prstGeom>
            <a:noFill/>
            <a:ln w="9525">
              <a:solidFill>
                <a:schemeClr val="tx1"/>
              </a:solidFill>
              <a:miter lim="800000"/>
              <a:headEnd/>
              <a:tailEnd/>
            </a:ln>
          </p:spPr>
        </p:cxnSp>
        <p:cxnSp>
          <p:nvCxnSpPr>
            <p:cNvPr id="80" name="AutoShape 75"/>
            <p:cNvCxnSpPr>
              <a:cxnSpLocks noChangeShapeType="1"/>
              <a:stCxn id="37" idx="2"/>
              <a:endCxn id="106" idx="0"/>
            </p:cNvCxnSpPr>
            <p:nvPr/>
          </p:nvCxnSpPr>
          <p:spPr bwMode="auto">
            <a:xfrm rot="10800000" flipH="1" flipV="1">
              <a:off x="2046970" y="2307686"/>
              <a:ext cx="9524" cy="621629"/>
            </a:xfrm>
            <a:prstGeom prst="bentConnector4">
              <a:avLst>
                <a:gd name="adj1" fmla="val -643364"/>
                <a:gd name="adj2" fmla="val 51511"/>
              </a:avLst>
            </a:prstGeom>
            <a:noFill/>
            <a:ln w="9525">
              <a:solidFill>
                <a:schemeClr val="tx1"/>
              </a:solidFill>
              <a:miter lim="800000"/>
              <a:headEnd/>
              <a:tailEnd/>
            </a:ln>
          </p:spPr>
        </p:cxnSp>
        <p:cxnSp>
          <p:nvCxnSpPr>
            <p:cNvPr id="81" name="AutoShape 76"/>
            <p:cNvCxnSpPr>
              <a:cxnSpLocks noChangeShapeType="1"/>
              <a:stCxn id="92" idx="0"/>
              <a:endCxn id="99" idx="2"/>
            </p:cNvCxnSpPr>
            <p:nvPr/>
          </p:nvCxnSpPr>
          <p:spPr bwMode="auto">
            <a:xfrm rot="5400000" flipH="1" flipV="1">
              <a:off x="804956" y="3455368"/>
              <a:ext cx="263115" cy="20638"/>
            </a:xfrm>
            <a:prstGeom prst="bentConnector3">
              <a:avLst>
                <a:gd name="adj1" fmla="val 50000"/>
              </a:avLst>
            </a:prstGeom>
            <a:noFill/>
            <a:ln w="9525">
              <a:solidFill>
                <a:schemeClr val="tx1"/>
              </a:solidFill>
              <a:miter lim="800000"/>
              <a:headEnd/>
              <a:tailEnd/>
            </a:ln>
          </p:spPr>
        </p:cxnSp>
        <p:cxnSp>
          <p:nvCxnSpPr>
            <p:cNvPr id="82" name="AutoShape 77"/>
            <p:cNvCxnSpPr>
              <a:cxnSpLocks noChangeShapeType="1"/>
              <a:stCxn id="45" idx="7"/>
              <a:endCxn id="99" idx="0"/>
            </p:cNvCxnSpPr>
            <p:nvPr/>
          </p:nvCxnSpPr>
          <p:spPr bwMode="auto">
            <a:xfrm>
              <a:off x="888888" y="2450891"/>
              <a:ext cx="57944" cy="478425"/>
            </a:xfrm>
            <a:prstGeom prst="bentConnector2">
              <a:avLst/>
            </a:prstGeom>
            <a:noFill/>
            <a:ln w="9525">
              <a:solidFill>
                <a:schemeClr val="tx1"/>
              </a:solidFill>
              <a:miter lim="800000"/>
              <a:headEnd/>
              <a:tailEnd/>
            </a:ln>
          </p:spPr>
        </p:cxnSp>
        <p:cxnSp>
          <p:nvCxnSpPr>
            <p:cNvPr id="83" name="AutoShape 78"/>
            <p:cNvCxnSpPr>
              <a:cxnSpLocks noChangeShapeType="1"/>
              <a:stCxn id="20" idx="6"/>
              <a:endCxn id="100" idx="0"/>
            </p:cNvCxnSpPr>
            <p:nvPr/>
          </p:nvCxnSpPr>
          <p:spPr bwMode="auto">
            <a:xfrm>
              <a:off x="1040495" y="2135717"/>
              <a:ext cx="58737" cy="793599"/>
            </a:xfrm>
            <a:prstGeom prst="bentConnector2">
              <a:avLst/>
            </a:prstGeom>
            <a:noFill/>
            <a:ln w="9525">
              <a:solidFill>
                <a:schemeClr val="tx1"/>
              </a:solidFill>
              <a:miter lim="800000"/>
              <a:headEnd/>
              <a:tailEnd/>
            </a:ln>
          </p:spPr>
        </p:cxnSp>
        <p:cxnSp>
          <p:nvCxnSpPr>
            <p:cNvPr id="84" name="AutoShape 79"/>
            <p:cNvCxnSpPr>
              <a:cxnSpLocks noChangeShapeType="1"/>
              <a:stCxn id="31" idx="6"/>
              <a:endCxn id="101" idx="0"/>
            </p:cNvCxnSpPr>
            <p:nvPr/>
          </p:nvCxnSpPr>
          <p:spPr bwMode="auto">
            <a:xfrm>
              <a:off x="1194483" y="2283355"/>
              <a:ext cx="61911" cy="642786"/>
            </a:xfrm>
            <a:prstGeom prst="bentConnector2">
              <a:avLst/>
            </a:prstGeom>
            <a:noFill/>
            <a:ln w="9525">
              <a:solidFill>
                <a:schemeClr val="tx1"/>
              </a:solidFill>
              <a:miter lim="800000"/>
              <a:headEnd/>
              <a:tailEnd/>
            </a:ln>
          </p:spPr>
        </p:cxnSp>
        <p:cxnSp>
          <p:nvCxnSpPr>
            <p:cNvPr id="85" name="AutoShape 80"/>
            <p:cNvCxnSpPr>
              <a:cxnSpLocks noChangeShapeType="1"/>
              <a:stCxn id="51" idx="0"/>
              <a:endCxn id="105" idx="0"/>
            </p:cNvCxnSpPr>
            <p:nvPr/>
          </p:nvCxnSpPr>
          <p:spPr bwMode="auto">
            <a:xfrm rot="16200000" flipH="1">
              <a:off x="1685916" y="2714312"/>
              <a:ext cx="311533" cy="112123"/>
            </a:xfrm>
            <a:prstGeom prst="bentConnector3">
              <a:avLst>
                <a:gd name="adj1" fmla="val 50000"/>
              </a:avLst>
            </a:prstGeom>
            <a:noFill/>
            <a:ln w="9525">
              <a:solidFill>
                <a:schemeClr val="tx1"/>
              </a:solidFill>
              <a:miter lim="800000"/>
              <a:headEnd/>
              <a:tailEnd/>
            </a:ln>
          </p:spPr>
        </p:cxnSp>
        <p:sp>
          <p:nvSpPr>
            <p:cNvPr id="86" name="AutoShape 81"/>
            <p:cNvSpPr>
              <a:spLocks noChangeAspect="1" noChangeArrowheads="1"/>
            </p:cNvSpPr>
            <p:nvPr/>
          </p:nvSpPr>
          <p:spPr bwMode="auto">
            <a:xfrm>
              <a:off x="930382" y="1036011"/>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7" name="AutoShape 82"/>
            <p:cNvSpPr>
              <a:spLocks noChangeAspect="1" noChangeArrowheads="1"/>
            </p:cNvSpPr>
            <p:nvPr/>
          </p:nvSpPr>
          <p:spPr bwMode="auto">
            <a:xfrm>
              <a:off x="1816918" y="1036011"/>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8" name="AutoShape 83"/>
            <p:cNvSpPr>
              <a:spLocks noChangeArrowheads="1"/>
            </p:cNvSpPr>
            <p:nvPr/>
          </p:nvSpPr>
          <p:spPr bwMode="auto">
            <a:xfrm rot="2714443">
              <a:off x="1270605" y="923299"/>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9" name="AutoShape 84"/>
            <p:cNvSpPr>
              <a:spLocks noChangeAspect="1" noChangeArrowheads="1"/>
            </p:cNvSpPr>
            <p:nvPr/>
          </p:nvSpPr>
          <p:spPr bwMode="auto">
            <a:xfrm>
              <a:off x="1352779" y="1561474"/>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0" name="Line 85"/>
            <p:cNvSpPr>
              <a:spLocks noChangeShapeType="1"/>
            </p:cNvSpPr>
            <p:nvPr/>
          </p:nvSpPr>
          <p:spPr bwMode="auto">
            <a:xfrm flipH="1">
              <a:off x="1397378" y="1130312"/>
              <a:ext cx="38403" cy="91676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91" name="Rectangle 86"/>
            <p:cNvSpPr>
              <a:spLocks noChangeArrowheads="1"/>
            </p:cNvSpPr>
            <p:nvPr/>
          </p:nvSpPr>
          <p:spPr bwMode="auto">
            <a:xfrm>
              <a:off x="372157" y="3587719"/>
              <a:ext cx="266700" cy="7985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2" name="Rectangle 87"/>
            <p:cNvSpPr>
              <a:spLocks noChangeArrowheads="1"/>
            </p:cNvSpPr>
            <p:nvPr/>
          </p:nvSpPr>
          <p:spPr bwMode="auto">
            <a:xfrm>
              <a:off x="792844" y="3597244"/>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3" name="Rectangle 88"/>
            <p:cNvSpPr>
              <a:spLocks noChangeArrowheads="1"/>
            </p:cNvSpPr>
            <p:nvPr/>
          </p:nvSpPr>
          <p:spPr bwMode="auto">
            <a:xfrm>
              <a:off x="2088244" y="3597244"/>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94" name="AutoShape 89"/>
            <p:cNvCxnSpPr>
              <a:cxnSpLocks noChangeShapeType="1"/>
              <a:stCxn id="104" idx="2"/>
              <a:endCxn id="93" idx="0"/>
            </p:cNvCxnSpPr>
            <p:nvPr/>
          </p:nvCxnSpPr>
          <p:spPr bwMode="auto">
            <a:xfrm rot="16200000" flipH="1">
              <a:off x="1847149" y="3222798"/>
              <a:ext cx="263115" cy="485775"/>
            </a:xfrm>
            <a:prstGeom prst="bentConnector3">
              <a:avLst>
                <a:gd name="adj1" fmla="val 50000"/>
              </a:avLst>
            </a:prstGeom>
            <a:noFill/>
            <a:ln w="9525">
              <a:solidFill>
                <a:schemeClr val="tx1"/>
              </a:solidFill>
              <a:miter lim="800000"/>
              <a:headEnd/>
              <a:tailEnd/>
            </a:ln>
          </p:spPr>
        </p:cxnSp>
        <p:sp>
          <p:nvSpPr>
            <p:cNvPr id="96" name="Rectangle 91"/>
            <p:cNvSpPr>
              <a:spLocks noChangeArrowheads="1"/>
            </p:cNvSpPr>
            <p:nvPr/>
          </p:nvSpPr>
          <p:spPr bwMode="auto">
            <a:xfrm>
              <a:off x="438832"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Rectangle 92"/>
            <p:cNvSpPr>
              <a:spLocks noChangeArrowheads="1"/>
            </p:cNvSpPr>
            <p:nvPr/>
          </p:nvSpPr>
          <p:spPr bwMode="auto">
            <a:xfrm>
              <a:off x="588057" y="2929316"/>
              <a:ext cx="88900" cy="4048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8" name="Rectangle 93"/>
            <p:cNvSpPr>
              <a:spLocks noChangeArrowheads="1"/>
            </p:cNvSpPr>
            <p:nvPr/>
          </p:nvSpPr>
          <p:spPr bwMode="auto">
            <a:xfrm>
              <a:off x="732519"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9" name="Rectangle 94"/>
            <p:cNvSpPr>
              <a:spLocks noChangeArrowheads="1"/>
            </p:cNvSpPr>
            <p:nvPr/>
          </p:nvSpPr>
          <p:spPr bwMode="auto">
            <a:xfrm>
              <a:off x="902382"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0" name="Rectangle 95"/>
            <p:cNvSpPr>
              <a:spLocks noChangeArrowheads="1"/>
            </p:cNvSpPr>
            <p:nvPr/>
          </p:nvSpPr>
          <p:spPr bwMode="auto">
            <a:xfrm>
              <a:off x="1054782"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1" name="Rectangle 96"/>
            <p:cNvSpPr>
              <a:spLocks noChangeArrowheads="1"/>
            </p:cNvSpPr>
            <p:nvPr/>
          </p:nvSpPr>
          <p:spPr bwMode="auto">
            <a:xfrm>
              <a:off x="1211944" y="2926141"/>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2" name="Rectangle 97"/>
            <p:cNvSpPr>
              <a:spLocks noChangeArrowheads="1"/>
            </p:cNvSpPr>
            <p:nvPr/>
          </p:nvSpPr>
          <p:spPr bwMode="auto">
            <a:xfrm>
              <a:off x="1380219"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3" name="Rectangle 98"/>
            <p:cNvSpPr>
              <a:spLocks noChangeArrowheads="1"/>
            </p:cNvSpPr>
            <p:nvPr/>
          </p:nvSpPr>
          <p:spPr bwMode="auto">
            <a:xfrm>
              <a:off x="1523094"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4" name="Rectangle 99"/>
            <p:cNvSpPr>
              <a:spLocks noChangeArrowheads="1"/>
            </p:cNvSpPr>
            <p:nvPr/>
          </p:nvSpPr>
          <p:spPr bwMode="auto">
            <a:xfrm>
              <a:off x="1691369" y="2929316"/>
              <a:ext cx="88900" cy="40481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5" name="Rectangle 100"/>
            <p:cNvSpPr>
              <a:spLocks noChangeArrowheads="1"/>
            </p:cNvSpPr>
            <p:nvPr/>
          </p:nvSpPr>
          <p:spPr bwMode="auto">
            <a:xfrm>
              <a:off x="1853294" y="2926141"/>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6" name="Rectangle 101"/>
            <p:cNvSpPr>
              <a:spLocks noChangeArrowheads="1"/>
            </p:cNvSpPr>
            <p:nvPr/>
          </p:nvSpPr>
          <p:spPr bwMode="auto">
            <a:xfrm>
              <a:off x="2012044"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7" name="Rectangle 102"/>
            <p:cNvSpPr>
              <a:spLocks noChangeArrowheads="1"/>
            </p:cNvSpPr>
            <p:nvPr/>
          </p:nvSpPr>
          <p:spPr bwMode="auto">
            <a:xfrm>
              <a:off x="2172382" y="2929316"/>
              <a:ext cx="88900" cy="40481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108" name="AutoShape 103"/>
            <p:cNvCxnSpPr>
              <a:cxnSpLocks noChangeShapeType="1"/>
              <a:stCxn id="91" idx="2"/>
              <a:endCxn id="65" idx="0"/>
            </p:cNvCxnSpPr>
            <p:nvPr/>
          </p:nvCxnSpPr>
          <p:spPr bwMode="auto">
            <a:xfrm rot="5400000">
              <a:off x="387201" y="4493426"/>
              <a:ext cx="225500" cy="11113"/>
            </a:xfrm>
            <a:prstGeom prst="bentConnector3">
              <a:avLst>
                <a:gd name="adj1" fmla="val 50000"/>
              </a:avLst>
            </a:prstGeom>
            <a:noFill/>
            <a:ln w="9525">
              <a:solidFill>
                <a:schemeClr val="tx1"/>
              </a:solidFill>
              <a:miter lim="800000"/>
              <a:headEnd/>
              <a:tailEnd/>
            </a:ln>
          </p:spPr>
        </p:cxnSp>
        <p:cxnSp>
          <p:nvCxnSpPr>
            <p:cNvPr id="109" name="AutoShape 104"/>
            <p:cNvCxnSpPr>
              <a:cxnSpLocks noChangeShapeType="1"/>
              <a:stCxn id="76" idx="2"/>
              <a:endCxn id="68" idx="0"/>
            </p:cNvCxnSpPr>
            <p:nvPr/>
          </p:nvCxnSpPr>
          <p:spPr bwMode="auto">
            <a:xfrm rot="16200000" flipH="1">
              <a:off x="1290488" y="4466438"/>
              <a:ext cx="262013" cy="88900"/>
            </a:xfrm>
            <a:prstGeom prst="bentConnector3">
              <a:avLst>
                <a:gd name="adj1" fmla="val 50000"/>
              </a:avLst>
            </a:prstGeom>
            <a:noFill/>
            <a:ln w="9525">
              <a:solidFill>
                <a:schemeClr val="tx1"/>
              </a:solidFill>
              <a:miter lim="800000"/>
              <a:headEnd/>
              <a:tailEnd/>
            </a:ln>
          </p:spPr>
        </p:cxnSp>
        <p:cxnSp>
          <p:nvCxnSpPr>
            <p:cNvPr id="110" name="AutoShape 105"/>
            <p:cNvCxnSpPr>
              <a:cxnSpLocks noChangeShapeType="1"/>
              <a:stCxn id="70" idx="2"/>
              <a:endCxn id="71" idx="0"/>
            </p:cNvCxnSpPr>
            <p:nvPr/>
          </p:nvCxnSpPr>
          <p:spPr bwMode="auto">
            <a:xfrm rot="5400000">
              <a:off x="1384505" y="5170951"/>
              <a:ext cx="175521" cy="444559"/>
            </a:xfrm>
            <a:prstGeom prst="bentConnector3">
              <a:avLst>
                <a:gd name="adj1" fmla="val 50000"/>
              </a:avLst>
            </a:prstGeom>
            <a:noFill/>
            <a:ln w="9525">
              <a:solidFill>
                <a:schemeClr val="tx1"/>
              </a:solidFill>
              <a:miter lim="800000"/>
              <a:headEnd/>
              <a:tailEnd/>
            </a:ln>
          </p:spPr>
        </p:cxnSp>
        <p:sp>
          <p:nvSpPr>
            <p:cNvPr id="116" name="Textfeld 2"/>
            <p:cNvSpPr txBox="1"/>
            <p:nvPr/>
          </p:nvSpPr>
          <p:spPr>
            <a:xfrm>
              <a:off x="804577" y="1434573"/>
              <a:ext cx="50405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F1</a:t>
              </a:r>
            </a:p>
          </p:txBody>
        </p:sp>
        <p:sp>
          <p:nvSpPr>
            <p:cNvPr id="117" name="Textfeld 113"/>
            <p:cNvSpPr txBox="1"/>
            <p:nvPr/>
          </p:nvSpPr>
          <p:spPr>
            <a:xfrm>
              <a:off x="3771611" y="2477135"/>
              <a:ext cx="108012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F∞≙DH</a:t>
              </a:r>
            </a:p>
          </p:txBody>
        </p:sp>
      </p:grpSp>
      <p:pic>
        <p:nvPicPr>
          <p:cNvPr id="135" name="Picture 1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8289" y="806148"/>
            <a:ext cx="2781890" cy="2077093"/>
          </a:xfrm>
          <a:prstGeom prst="rect">
            <a:avLst/>
          </a:prstGeom>
        </p:spPr>
      </p:pic>
      <p:pic>
        <p:nvPicPr>
          <p:cNvPr id="113" name="Picture 110" descr="image33"/>
          <p:cNvPicPr>
            <a:picLocks noChangeAspect="1" noChangeArrowheads="1"/>
          </p:cNvPicPr>
          <p:nvPr/>
        </p:nvPicPr>
        <p:blipFill>
          <a:blip r:embed="rId3"/>
          <a:srcRect/>
          <a:stretch>
            <a:fillRect/>
          </a:stretch>
        </p:blipFill>
        <p:spPr bwMode="auto">
          <a:xfrm>
            <a:off x="5390068" y="3005163"/>
            <a:ext cx="2743200" cy="1809750"/>
          </a:xfrm>
          <a:prstGeom prst="rect">
            <a:avLst/>
          </a:prstGeom>
          <a:noFill/>
          <a:ln w="9525">
            <a:noFill/>
            <a:miter lim="800000"/>
            <a:headEnd/>
            <a:tailEnd/>
          </a:ln>
        </p:spPr>
      </p:pic>
      <p:sp>
        <p:nvSpPr>
          <p:cNvPr id="142" name="TextBox 141"/>
          <p:cNvSpPr txBox="1"/>
          <p:nvPr/>
        </p:nvSpPr>
        <p:spPr>
          <a:xfrm>
            <a:off x="72000" y="36000"/>
            <a:ext cx="1200658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Doubled Haploid Method (DH; </a:t>
            </a:r>
            <a:r>
              <a:rPr lang="en-GB" sz="2400" i="1" dirty="0" err="1">
                <a:latin typeface="Arial" panose="020B0604020202020204" pitchFamily="34" charset="0"/>
                <a:cs typeface="Arial" panose="020B0604020202020204" pitchFamily="34" charset="0"/>
              </a:rPr>
              <a:t>Doppel-Haploiden-Methode</a:t>
            </a:r>
            <a:r>
              <a:rPr lang="en-GB" sz="2400" i="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Category of Line Breeding)</a:t>
            </a:r>
          </a:p>
        </p:txBody>
      </p:sp>
      <p:sp>
        <p:nvSpPr>
          <p:cNvPr id="144" name="TextBox 143"/>
          <p:cNvSpPr txBox="1"/>
          <p:nvPr/>
        </p:nvSpPr>
        <p:spPr>
          <a:xfrm>
            <a:off x="8297450" y="591126"/>
            <a:ext cx="3781136" cy="415498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major difference between ‘homozygosity in one step’ and ‘homozygosity through several generations of selfing’ is: With DH, there was only one Meiosis: The Meiosis of the F1-plant when it produced its gametes. This may be relevant if linkage is considered.</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a:t>
            </a:r>
            <a:r>
              <a:rPr lang="en-GB" dirty="0">
                <a:solidFill>
                  <a:srgbClr val="C00000"/>
                </a:solidFill>
                <a:latin typeface="Arial" panose="020B0604020202020204" pitchFamily="34" charset="0"/>
                <a:cs typeface="Arial" panose="020B0604020202020204" pitchFamily="34" charset="0"/>
              </a:rPr>
              <a:t>maize</a:t>
            </a:r>
            <a:r>
              <a:rPr lang="en-GB" dirty="0">
                <a:latin typeface="Arial" panose="020B0604020202020204" pitchFamily="34" charset="0"/>
                <a:cs typeface="Arial" panose="020B0604020202020204" pitchFamily="34" charset="0"/>
              </a:rPr>
              <a:t>, there is an </a:t>
            </a:r>
            <a:r>
              <a:rPr lang="en-GB" dirty="0">
                <a:solidFill>
                  <a:srgbClr val="C00000"/>
                </a:solidFill>
                <a:latin typeface="Arial" panose="020B0604020202020204" pitchFamily="34" charset="0"/>
                <a:cs typeface="Arial" panose="020B0604020202020204" pitchFamily="34" charset="0"/>
              </a:rPr>
              <a:t>alternative</a:t>
            </a:r>
            <a:r>
              <a:rPr lang="en-GB" dirty="0">
                <a:latin typeface="Arial" panose="020B0604020202020204" pitchFamily="34" charset="0"/>
                <a:cs typeface="Arial" panose="020B0604020202020204" pitchFamily="34" charset="0"/>
              </a:rPr>
              <a:t> DH technique. Upon pollination with pollen from specific genotypes (‚</a:t>
            </a:r>
            <a:r>
              <a:rPr lang="en-GB" dirty="0">
                <a:solidFill>
                  <a:srgbClr val="0000FF"/>
                </a:solidFill>
                <a:latin typeface="Arial" panose="020B0604020202020204" pitchFamily="34" charset="0"/>
                <a:cs typeface="Arial" panose="020B0604020202020204" pitchFamily="34" charset="0"/>
              </a:rPr>
              <a:t>inducers</a:t>
            </a:r>
            <a:r>
              <a:rPr lang="en-GB" dirty="0">
                <a:latin typeface="Arial" panose="020B0604020202020204" pitchFamily="34" charset="0"/>
                <a:cs typeface="Arial" panose="020B0604020202020204" pitchFamily="34" charset="0"/>
              </a:rPr>
              <a:t>‘), a minority of seed is not really crossed but contains a haploid embryo (from egg cell). </a:t>
            </a:r>
          </a:p>
        </p:txBody>
      </p:sp>
      <p:sp>
        <p:nvSpPr>
          <p:cNvPr id="145" name="TextBox 144"/>
          <p:cNvSpPr txBox="1"/>
          <p:nvPr/>
        </p:nvSpPr>
        <p:spPr>
          <a:xfrm>
            <a:off x="5168737" y="4891315"/>
            <a:ext cx="6909849" cy="193899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These haploids then grow into - again -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slim and weak</a:t>
            </a:r>
            <a:r>
              <a:rPr lang="en-GB" dirty="0">
                <a:latin typeface="Arial" panose="020B0604020202020204" pitchFamily="34" charset="0"/>
                <a:cs typeface="Arial" panose="020B0604020202020204" pitchFamily="34" charset="0"/>
              </a:rPr>
              <a:t> plants. Either spontaneously or after treatment with e.g. Colchicine, they ‚</a:t>
            </a:r>
            <a:r>
              <a:rPr lang="en-GB" dirty="0">
                <a:solidFill>
                  <a:srgbClr val="0000FF"/>
                </a:solidFill>
                <a:latin typeface="Arial" panose="020B0604020202020204" pitchFamily="34" charset="0"/>
                <a:cs typeface="Arial" panose="020B0604020202020204" pitchFamily="34" charset="0"/>
              </a:rPr>
              <a:t>double up</a:t>
            </a:r>
            <a:r>
              <a:rPr lang="en-GB" dirty="0">
                <a:latin typeface="Arial" panose="020B0604020202020204" pitchFamily="34" charset="0"/>
                <a:cs typeface="Arial" panose="020B0604020202020204" pitchFamily="34" charset="0"/>
              </a:rPr>
              <a:t>‘ and become: Diploid which means </a:t>
            </a:r>
            <a:r>
              <a:rPr lang="en-GB" dirty="0">
                <a:solidFill>
                  <a:srgbClr val="0000FF"/>
                </a:solidFill>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a:t>
            </a:r>
            <a:endParaRPr lang="en-GB" sz="800" dirty="0">
              <a:latin typeface="Arial" panose="020B0604020202020204" pitchFamily="34" charset="0"/>
              <a:cs typeface="Arial" panose="020B0604020202020204" pitchFamily="34" charset="0"/>
            </a:endParaRPr>
          </a:p>
          <a:p>
            <a:endParaRPr lang="en-GB" sz="8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Pollinating wheat flowers with maize pollen or barley  (</a:t>
            </a:r>
            <a:r>
              <a:rPr lang="en-GB" i="1" dirty="0" err="1">
                <a:solidFill>
                  <a:schemeClr val="tx1">
                    <a:lumMod val="50000"/>
                    <a:lumOff val="50000"/>
                  </a:schemeClr>
                </a:solidFill>
                <a:latin typeface="Arial" panose="020B0604020202020204" pitchFamily="34" charset="0"/>
                <a:cs typeface="Arial" panose="020B0604020202020204" pitchFamily="34" charset="0"/>
              </a:rPr>
              <a:t>Hordeum</a:t>
            </a:r>
            <a:r>
              <a:rPr lang="en-GB" i="1" dirty="0">
                <a:solidFill>
                  <a:schemeClr val="tx1">
                    <a:lumMod val="50000"/>
                    <a:lumOff val="50000"/>
                  </a:schemeClr>
                </a:solidFill>
                <a:latin typeface="Arial" panose="020B0604020202020204" pitchFamily="34" charset="0"/>
                <a:cs typeface="Arial" panose="020B0604020202020204" pitchFamily="34" charset="0"/>
              </a:rPr>
              <a:t> </a:t>
            </a:r>
            <a:r>
              <a:rPr lang="en-GB" i="1" dirty="0" err="1">
                <a:solidFill>
                  <a:schemeClr val="tx1">
                    <a:lumMod val="50000"/>
                    <a:lumOff val="50000"/>
                  </a:schemeClr>
                </a:solidFill>
                <a:latin typeface="Arial" panose="020B0604020202020204" pitchFamily="34" charset="0"/>
                <a:cs typeface="Arial" panose="020B0604020202020204" pitchFamily="34" charset="0"/>
              </a:rPr>
              <a:t>vulgare</a:t>
            </a:r>
            <a:r>
              <a:rPr lang="en-GB" dirty="0">
                <a:solidFill>
                  <a:schemeClr val="tx1">
                    <a:lumMod val="50000"/>
                    <a:lumOff val="50000"/>
                  </a:schemeClr>
                </a:solidFill>
                <a:latin typeface="Arial" panose="020B0604020202020204" pitchFamily="34" charset="0"/>
                <a:cs typeface="Arial" panose="020B0604020202020204" pitchFamily="34" charset="0"/>
              </a:rPr>
              <a:t>) flowers with pollen of </a:t>
            </a:r>
            <a:r>
              <a:rPr lang="en-GB" i="1" dirty="0" err="1">
                <a:solidFill>
                  <a:schemeClr val="tx1">
                    <a:lumMod val="50000"/>
                    <a:lumOff val="50000"/>
                  </a:schemeClr>
                </a:solidFill>
                <a:latin typeface="Arial" panose="020B0604020202020204" pitchFamily="34" charset="0"/>
                <a:cs typeface="Arial" panose="020B0604020202020204" pitchFamily="34" charset="0"/>
              </a:rPr>
              <a:t>Hordeum</a:t>
            </a:r>
            <a:r>
              <a:rPr lang="en-GB" i="1" dirty="0">
                <a:solidFill>
                  <a:schemeClr val="tx1">
                    <a:lumMod val="50000"/>
                    <a:lumOff val="50000"/>
                  </a:schemeClr>
                </a:solidFill>
                <a:latin typeface="Arial" panose="020B0604020202020204" pitchFamily="34" charset="0"/>
                <a:cs typeface="Arial" panose="020B0604020202020204" pitchFamily="34" charset="0"/>
              </a:rPr>
              <a:t> </a:t>
            </a:r>
            <a:r>
              <a:rPr lang="en-GB" i="1" dirty="0" err="1">
                <a:solidFill>
                  <a:schemeClr val="tx1">
                    <a:lumMod val="50000"/>
                    <a:lumOff val="50000"/>
                  </a:schemeClr>
                </a:solidFill>
                <a:latin typeface="Arial" panose="020B0604020202020204" pitchFamily="34" charset="0"/>
                <a:cs typeface="Arial" panose="020B0604020202020204" pitchFamily="34" charset="0"/>
              </a:rPr>
              <a:t>bulbosem</a:t>
            </a:r>
            <a:r>
              <a:rPr lang="en-GB" i="1"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can have such out-come. Other examples of the </a:t>
            </a:r>
            <a:r>
              <a:rPr lang="en-GB" dirty="0">
                <a:solidFill>
                  <a:srgbClr val="0000FF"/>
                </a:solidFill>
                <a:latin typeface="Arial" panose="020B0604020202020204" pitchFamily="34" charset="0"/>
                <a:cs typeface="Arial" panose="020B0604020202020204" pitchFamily="34" charset="0"/>
              </a:rPr>
              <a:t>inducer</a:t>
            </a:r>
            <a:r>
              <a:rPr lang="en-GB" dirty="0">
                <a:solidFill>
                  <a:schemeClr val="tx1">
                    <a:lumMod val="50000"/>
                    <a:lumOff val="50000"/>
                  </a:schemeClr>
                </a:solidFill>
                <a:latin typeface="Arial" panose="020B0604020202020204" pitchFamily="34" charset="0"/>
                <a:cs typeface="Arial" panose="020B0604020202020204" pitchFamily="34" charset="0"/>
              </a:rPr>
              <a:t> approach exist</a:t>
            </a:r>
            <a:r>
              <a:rPr lang="en-GB" dirty="0">
                <a:latin typeface="Arial" panose="020B0604020202020204" pitchFamily="34" charset="0"/>
                <a:cs typeface="Arial" panose="020B0604020202020204" pitchFamily="34" charset="0"/>
              </a:rPr>
              <a:t>.</a:t>
            </a:r>
            <a:endParaRPr lang="en-GB" dirty="0"/>
          </a:p>
        </p:txBody>
      </p:sp>
      <p:sp>
        <p:nvSpPr>
          <p:cNvPr id="6" name="TextBox 5"/>
          <p:cNvSpPr txBox="1"/>
          <p:nvPr/>
        </p:nvSpPr>
        <p:spPr>
          <a:xfrm>
            <a:off x="72000" y="6160416"/>
            <a:ext cx="4779731"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Would you call the initial, single, unique homozygous DH plant a ‘line’?</a:t>
            </a:r>
          </a:p>
        </p:txBody>
      </p:sp>
      <p:sp>
        <p:nvSpPr>
          <p:cNvPr id="114" name="Line 111"/>
          <p:cNvSpPr>
            <a:spLocks noChangeShapeType="1"/>
          </p:cNvSpPr>
          <p:nvPr/>
        </p:nvSpPr>
        <p:spPr bwMode="auto">
          <a:xfrm flipH="1" flipV="1">
            <a:off x="6848572" y="4322190"/>
            <a:ext cx="3120271" cy="625018"/>
          </a:xfrm>
          <a:prstGeom prst="line">
            <a:avLst/>
          </a:prstGeom>
          <a:noFill/>
          <a:ln w="76200">
            <a:solidFill>
              <a:srgbClr val="0000FF"/>
            </a:solidFill>
            <a:round/>
            <a:headEnd/>
            <a:tailEnd type="triangle" w="med" len="med"/>
          </a:ln>
        </p:spPr>
        <p:txBody>
          <a:bodyPr/>
          <a:lstStyle/>
          <a:p>
            <a:endParaRPr lang="en-GB" dirty="0">
              <a:latin typeface="Arial" panose="020B0604020202020204" pitchFamily="34" charset="0"/>
              <a:cs typeface="Arial" panose="020B0604020202020204" pitchFamily="34" charset="0"/>
            </a:endParaRPr>
          </a:p>
        </p:txBody>
      </p:sp>
      <p:sp>
        <p:nvSpPr>
          <p:cNvPr id="2" name="Textfeld 1"/>
          <p:cNvSpPr txBox="1"/>
          <p:nvPr/>
        </p:nvSpPr>
        <p:spPr>
          <a:xfrm>
            <a:off x="11641313" y="642930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16</a:t>
            </a:fld>
            <a:endParaRPr lang="en-GB" dirty="0">
              <a:latin typeface="Arial" panose="020B0604020202020204" pitchFamily="34" charset="0"/>
              <a:cs typeface="Arial" panose="020B0604020202020204" pitchFamily="34" charset="0"/>
            </a:endParaRPr>
          </a:p>
        </p:txBody>
      </p:sp>
      <p:sp>
        <p:nvSpPr>
          <p:cNvPr id="118" name="Right Triangle 4">
            <a:extLst>
              <a:ext uri="{FF2B5EF4-FFF2-40B4-BE49-F238E27FC236}">
                <a16:creationId xmlns:a16="http://schemas.microsoft.com/office/drawing/2014/main" id="{3F512166-F8B6-4C61-94BE-EBC7CD8DF954}"/>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TextBox 118">
            <a:extLst>
              <a:ext uri="{FF2B5EF4-FFF2-40B4-BE49-F238E27FC236}">
                <a16:creationId xmlns:a16="http://schemas.microsoft.com/office/drawing/2014/main" id="{5F98B212-FB7D-42BD-9F3A-E25C4BB7EDA0}"/>
              </a:ext>
            </a:extLst>
          </p:cNvPr>
          <p:cNvSpPr txBox="1"/>
          <p:nvPr/>
        </p:nvSpPr>
        <p:spPr>
          <a:xfrm>
            <a:off x="4999768" y="2747660"/>
            <a:ext cx="32446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www.saaten-union-biotec.com</a:t>
            </a:r>
          </a:p>
        </p:txBody>
      </p:sp>
    </p:spTree>
    <p:extLst>
      <p:ext uri="{BB962C8B-B14F-4D97-AF65-F5344CB8AC3E}">
        <p14:creationId xmlns:p14="http://schemas.microsoft.com/office/powerpoint/2010/main" val="1546510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4" name="Rectangle 3"/>
          <p:cNvSpPr/>
          <p:nvPr/>
        </p:nvSpPr>
        <p:spPr>
          <a:xfrm>
            <a:off x="6547719" y="175620"/>
            <a:ext cx="184731" cy="369332"/>
          </a:xfrm>
          <a:prstGeom prst="rect">
            <a:avLst/>
          </a:prstGeom>
        </p:spPr>
        <p:txBody>
          <a:bodyPr wrap="none">
            <a:spAutoFit/>
          </a:bodyPr>
          <a:lstStyle/>
          <a:p>
            <a:endParaRPr lang="en-GB" dirty="0">
              <a:latin typeface="Arial" panose="020B0604020202020204" pitchFamily="34" charset="0"/>
              <a:cs typeface="Arial" panose="020B0604020202020204" pitchFamily="34" charset="0"/>
            </a:endParaRPr>
          </a:p>
        </p:txBody>
      </p:sp>
      <p:sp>
        <p:nvSpPr>
          <p:cNvPr id="6" name="Textfeld 1"/>
          <p:cNvSpPr txBox="1">
            <a:spLocks noChangeArrowheads="1"/>
          </p:cNvSpPr>
          <p:nvPr/>
        </p:nvSpPr>
        <p:spPr bwMode="auto">
          <a:xfrm>
            <a:off x="2689378" y="6428370"/>
            <a:ext cx="5328348"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defRPr sz="2400">
                <a:solidFill>
                  <a:schemeClr val="tx1"/>
                </a:solidFill>
                <a:latin typeface="Symbol" pitchFamily="18" charset="2"/>
              </a:defRPr>
            </a:lvl1pPr>
            <a:lvl2pPr marL="742950" indent="-285750">
              <a:defRPr sz="2400">
                <a:solidFill>
                  <a:schemeClr val="tx1"/>
                </a:solidFill>
                <a:latin typeface="Symbol" pitchFamily="18" charset="2"/>
              </a:defRPr>
            </a:lvl2pPr>
            <a:lvl3pPr marL="1143000" indent="-228600">
              <a:defRPr sz="2400">
                <a:solidFill>
                  <a:schemeClr val="tx1"/>
                </a:solidFill>
                <a:latin typeface="Symbol" pitchFamily="18" charset="2"/>
              </a:defRPr>
            </a:lvl3pPr>
            <a:lvl4pPr marL="1600200" indent="-228600">
              <a:defRPr sz="2400">
                <a:solidFill>
                  <a:schemeClr val="tx1"/>
                </a:solidFill>
                <a:latin typeface="Symbol" pitchFamily="18" charset="2"/>
              </a:defRPr>
            </a:lvl4pPr>
            <a:lvl5pPr marL="2057400" indent="-228600">
              <a:defRPr sz="2400">
                <a:solidFill>
                  <a:schemeClr val="tx1"/>
                </a:solidFill>
                <a:latin typeface="Symbol" pitchFamily="18" charset="2"/>
              </a:defRPr>
            </a:lvl5pPr>
            <a:lvl6pPr marL="2514600" indent="-228600" eaLnBrk="0" fontAlgn="base" hangingPunct="0">
              <a:spcBef>
                <a:spcPct val="0"/>
              </a:spcBef>
              <a:spcAft>
                <a:spcPct val="0"/>
              </a:spcAft>
              <a:defRPr sz="2400">
                <a:solidFill>
                  <a:schemeClr val="tx1"/>
                </a:solidFill>
                <a:latin typeface="Symbol" pitchFamily="18" charset="2"/>
              </a:defRPr>
            </a:lvl6pPr>
            <a:lvl7pPr marL="2971800" indent="-228600" eaLnBrk="0" fontAlgn="base" hangingPunct="0">
              <a:spcBef>
                <a:spcPct val="0"/>
              </a:spcBef>
              <a:spcAft>
                <a:spcPct val="0"/>
              </a:spcAft>
              <a:defRPr sz="2400">
                <a:solidFill>
                  <a:schemeClr val="tx1"/>
                </a:solidFill>
                <a:latin typeface="Symbol" pitchFamily="18" charset="2"/>
              </a:defRPr>
            </a:lvl7pPr>
            <a:lvl8pPr marL="3429000" indent="-228600" eaLnBrk="0" fontAlgn="base" hangingPunct="0">
              <a:spcBef>
                <a:spcPct val="0"/>
              </a:spcBef>
              <a:spcAft>
                <a:spcPct val="0"/>
              </a:spcAft>
              <a:defRPr sz="2400">
                <a:solidFill>
                  <a:schemeClr val="tx1"/>
                </a:solidFill>
                <a:latin typeface="Symbol" pitchFamily="18" charset="2"/>
              </a:defRPr>
            </a:lvl8pPr>
            <a:lvl9pPr marL="3886200" indent="-228600" eaLnBrk="0" fontAlgn="base" hangingPunct="0">
              <a:spcBef>
                <a:spcPct val="0"/>
              </a:spcBef>
              <a:spcAft>
                <a:spcPct val="0"/>
              </a:spcAft>
              <a:defRPr sz="2400">
                <a:solidFill>
                  <a:schemeClr val="tx1"/>
                </a:solidFill>
                <a:latin typeface="Symbol" pitchFamily="18" charset="2"/>
              </a:defRPr>
            </a:lvl9pPr>
          </a:lstStyle>
          <a:p>
            <a:r>
              <a:rPr lang="en-GB" altLang="de-DE" sz="1800" dirty="0" err="1">
                <a:latin typeface="Arial" panose="020B0604020202020204" pitchFamily="34" charset="0"/>
                <a:cs typeface="Arial" panose="020B0604020202020204" pitchFamily="34" charset="0"/>
              </a:rPr>
              <a:t>Melchinger</a:t>
            </a:r>
            <a:r>
              <a:rPr lang="en-GB" altLang="de-DE" sz="1800" dirty="0">
                <a:latin typeface="Arial" panose="020B0604020202020204" pitchFamily="34" charset="0"/>
                <a:cs typeface="Arial" panose="020B0604020202020204" pitchFamily="34" charset="0"/>
              </a:rPr>
              <a:t> et al. 2013 doi.org/10.1038/srep02129</a:t>
            </a:r>
          </a:p>
        </p:txBody>
      </p:sp>
      <p:sp>
        <p:nvSpPr>
          <p:cNvPr id="7" name="Ellipse 2"/>
          <p:cNvSpPr/>
          <p:nvPr/>
        </p:nvSpPr>
        <p:spPr>
          <a:xfrm>
            <a:off x="251520" y="116632"/>
            <a:ext cx="432048" cy="5040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feld 8"/>
          <p:cNvSpPr txBox="1"/>
          <p:nvPr/>
        </p:nvSpPr>
        <p:spPr>
          <a:xfrm>
            <a:off x="2739560" y="996742"/>
            <a:ext cx="7768344"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When employing a so-called </a:t>
            </a:r>
            <a:r>
              <a:rPr lang="en-GB" dirty="0">
                <a:solidFill>
                  <a:srgbClr val="006C3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inducer</a:t>
            </a:r>
            <a:r>
              <a:rPr lang="en-GB" dirty="0">
                <a:latin typeface="Arial" panose="020B0604020202020204" pitchFamily="34" charset="0"/>
                <a:cs typeface="Arial" panose="020B0604020202020204" pitchFamily="34" charset="0"/>
              </a:rPr>
              <a:t>-genotype to induce the formation of haploid offspring, then such </a:t>
            </a:r>
            <a:r>
              <a:rPr lang="en-GB" dirty="0">
                <a:solidFill>
                  <a:srgbClr val="006C3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inducer</a:t>
            </a:r>
            <a:r>
              <a:rPr lang="en-GB" dirty="0">
                <a:latin typeface="Arial" panose="020B0604020202020204" pitchFamily="34" charset="0"/>
                <a:cs typeface="Arial" panose="020B0604020202020204" pitchFamily="34" charset="0"/>
              </a:rPr>
              <a:t> does not contribute genes to the offspring and does not participate in the segregation of such offspring.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left part of the left diagram is the conventional, slow way towards homozygosity. As you see in the </a:t>
            </a:r>
            <a:r>
              <a:rPr lang="en-GB" dirty="0">
                <a:solidFill>
                  <a:srgbClr val="0000FF"/>
                </a:solidFill>
                <a:latin typeface="Arial" panose="020B0604020202020204" pitchFamily="34" charset="0"/>
                <a:cs typeface="Arial" panose="020B0604020202020204" pitchFamily="34" charset="0"/>
              </a:rPr>
              <a:t>right part of the diagram</a:t>
            </a:r>
            <a:r>
              <a:rPr lang="en-GB" dirty="0">
                <a:latin typeface="Arial" panose="020B0604020202020204" pitchFamily="34" charset="0"/>
                <a:cs typeface="Arial" panose="020B0604020202020204" pitchFamily="34" charset="0"/>
              </a:rPr>
              <a:t>, there are two crosses “x” to be conducted.</a:t>
            </a:r>
          </a:p>
        </p:txBody>
      </p:sp>
      <p:sp>
        <p:nvSpPr>
          <p:cNvPr id="15" name="TextBox 14"/>
          <p:cNvSpPr txBox="1"/>
          <p:nvPr/>
        </p:nvSpPr>
        <p:spPr>
          <a:xfrm>
            <a:off x="27142" y="31604"/>
            <a:ext cx="1208308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F1 as donors of segregating gametes, which turn into DHs. The DH-</a:t>
            </a:r>
            <a:r>
              <a:rPr lang="en-GB" sz="2400" dirty="0" err="1">
                <a:latin typeface="Arial" panose="020B0604020202020204" pitchFamily="34" charset="0"/>
                <a:cs typeface="Arial" panose="020B0604020202020204" pitchFamily="34" charset="0"/>
              </a:rPr>
              <a:t>indivi</a:t>
            </a:r>
            <a:r>
              <a:rPr lang="en-GB" sz="2400" dirty="0">
                <a:latin typeface="Arial" panose="020B0604020202020204" pitchFamily="34" charset="0"/>
                <a:cs typeface="Arial" panose="020B0604020202020204" pitchFamily="34" charset="0"/>
              </a:rPr>
              <a: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duals ‘are’ just like </a:t>
            </a:r>
            <a:r>
              <a:rPr lang="en-GB" sz="2400" dirty="0">
                <a:solidFill>
                  <a:srgbClr val="0000FF"/>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RILs (RILS: the lines that can be bred from the F1).</a:t>
            </a:r>
          </a:p>
        </p:txBody>
      </p:sp>
      <p:grpSp>
        <p:nvGrpSpPr>
          <p:cNvPr id="18" name="Group 17"/>
          <p:cNvGrpSpPr/>
          <p:nvPr/>
        </p:nvGrpSpPr>
        <p:grpSpPr>
          <a:xfrm>
            <a:off x="133815" y="859012"/>
            <a:ext cx="2464456" cy="5949322"/>
            <a:chOff x="133815" y="859012"/>
            <a:chExt cx="2464456" cy="5949322"/>
          </a:xfrm>
        </p:grpSpPr>
        <p:grpSp>
          <p:nvGrpSpPr>
            <p:cNvPr id="16" name="Group 15"/>
            <p:cNvGrpSpPr/>
            <p:nvPr/>
          </p:nvGrpSpPr>
          <p:grpSpPr>
            <a:xfrm>
              <a:off x="168430" y="859012"/>
              <a:ext cx="2429841" cy="5949322"/>
              <a:chOff x="168430" y="859012"/>
              <a:chExt cx="2429841" cy="5949322"/>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30" y="859012"/>
                <a:ext cx="2429841" cy="594932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hteck 3"/>
              <p:cNvSpPr/>
              <p:nvPr/>
            </p:nvSpPr>
            <p:spPr>
              <a:xfrm>
                <a:off x="441588" y="6354568"/>
                <a:ext cx="2069667" cy="394150"/>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Oval 16"/>
            <p:cNvSpPr/>
            <p:nvPr/>
          </p:nvSpPr>
          <p:spPr>
            <a:xfrm>
              <a:off x="133815" y="981307"/>
              <a:ext cx="258708" cy="2765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2" name="TextBox 21"/>
          <p:cNvSpPr txBox="1"/>
          <p:nvPr/>
        </p:nvSpPr>
        <p:spPr>
          <a:xfrm>
            <a:off x="5347010" y="5636941"/>
            <a:ext cx="676321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the panel of all lines that can be developed from a cross </a:t>
            </a:r>
            <a:r>
              <a:rPr lang="en-GB" i="1" dirty="0">
                <a:solidFill>
                  <a:schemeClr val="tx1">
                    <a:lumMod val="50000"/>
                    <a:lumOff val="50000"/>
                  </a:schemeClr>
                </a:solidFill>
                <a:latin typeface="Arial" panose="020B0604020202020204" pitchFamily="34" charset="0"/>
                <a:cs typeface="Arial" panose="020B0604020202020204" pitchFamily="34" charset="0"/>
              </a:rPr>
              <a:t>via</a:t>
            </a:r>
            <a:r>
              <a:rPr lang="en-GB" dirty="0">
                <a:solidFill>
                  <a:schemeClr val="tx1">
                    <a:lumMod val="50000"/>
                    <a:lumOff val="50000"/>
                  </a:schemeClr>
                </a:solidFill>
                <a:latin typeface="Arial" panose="020B0604020202020204" pitchFamily="34" charset="0"/>
                <a:cs typeface="Arial" panose="020B0604020202020204" pitchFamily="34" charset="0"/>
              </a:rPr>
              <a:t> series of selfing is often called </a:t>
            </a:r>
            <a:r>
              <a:rPr lang="en-GB" dirty="0">
                <a:latin typeface="Arial" panose="020B0604020202020204" pitchFamily="34" charset="0"/>
                <a:cs typeface="Arial" panose="020B0604020202020204" pitchFamily="34" charset="0"/>
              </a:rPr>
              <a:t>RIL</a:t>
            </a:r>
            <a:r>
              <a:rPr lang="en-GB" dirty="0">
                <a:solidFill>
                  <a:schemeClr val="tx1">
                    <a:lumMod val="50000"/>
                    <a:lumOff val="50000"/>
                  </a:schemeClr>
                </a:solidFill>
                <a:latin typeface="Arial" panose="020B0604020202020204" pitchFamily="34" charset="0"/>
                <a:cs typeface="Arial" panose="020B0604020202020204" pitchFamily="34" charset="0"/>
              </a:rPr>
              <a:t>: ‘Recombinant Inbred Lines’.</a:t>
            </a:r>
            <a:endParaRPr lang="en-GB" dirty="0">
              <a:solidFill>
                <a:schemeClr val="tx1">
                  <a:lumMod val="50000"/>
                  <a:lumOff val="50000"/>
                </a:schemeClr>
              </a:solidFill>
            </a:endParaRPr>
          </a:p>
        </p:txBody>
      </p:sp>
      <p:sp>
        <p:nvSpPr>
          <p:cNvPr id="23" name="Rectangle 22"/>
          <p:cNvSpPr/>
          <p:nvPr/>
        </p:nvSpPr>
        <p:spPr>
          <a:xfrm>
            <a:off x="1377176" y="981307"/>
            <a:ext cx="1131848" cy="5341434"/>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1" name="Group 20"/>
          <p:cNvGrpSpPr/>
          <p:nvPr/>
        </p:nvGrpSpPr>
        <p:grpSpPr>
          <a:xfrm>
            <a:off x="1421775" y="5594752"/>
            <a:ext cx="3852915" cy="633721"/>
            <a:chOff x="1555596" y="5466512"/>
            <a:chExt cx="3852915" cy="633721"/>
          </a:xfrm>
          <a:effectLst>
            <a:outerShdw blurRad="50800" dist="38100" dir="2700000" algn="tl" rotWithShape="0">
              <a:prstClr val="black">
                <a:alpha val="40000"/>
              </a:prstClr>
            </a:outerShdw>
          </a:effectLst>
        </p:grpSpPr>
        <p:sp>
          <p:nvSpPr>
            <p:cNvPr id="20" name="Rectangle 19"/>
            <p:cNvSpPr/>
            <p:nvPr/>
          </p:nvSpPr>
          <p:spPr>
            <a:xfrm>
              <a:off x="1555596" y="5466512"/>
              <a:ext cx="3802565" cy="633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9" name="Group 18"/>
            <p:cNvGrpSpPr/>
            <p:nvPr/>
          </p:nvGrpSpPr>
          <p:grpSpPr>
            <a:xfrm>
              <a:off x="1683834" y="5466512"/>
              <a:ext cx="3724677" cy="633721"/>
              <a:chOff x="3870381" y="4376145"/>
              <a:chExt cx="3724677" cy="633721"/>
            </a:xfrm>
          </p:grpSpPr>
          <p:sp>
            <p:nvSpPr>
              <p:cNvPr id="10" name="Ellipse 4"/>
              <p:cNvSpPr/>
              <p:nvPr/>
            </p:nvSpPr>
            <p:spPr>
              <a:xfrm>
                <a:off x="3870381" y="4479849"/>
                <a:ext cx="180000" cy="18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Ellipse 9"/>
              <p:cNvSpPr/>
              <p:nvPr/>
            </p:nvSpPr>
            <p:spPr>
              <a:xfrm>
                <a:off x="3870381" y="4750193"/>
                <a:ext cx="180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Textfeld 5"/>
              <p:cNvSpPr txBox="1"/>
              <p:nvPr/>
            </p:nvSpPr>
            <p:spPr>
              <a:xfrm>
                <a:off x="3994658" y="4376145"/>
                <a:ext cx="36004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Non-inbred, highly heterozygous</a:t>
                </a:r>
              </a:p>
            </p:txBody>
          </p:sp>
          <p:sp>
            <p:nvSpPr>
              <p:cNvPr id="13" name="Textfeld 11"/>
              <p:cNvSpPr txBox="1"/>
              <p:nvPr/>
            </p:nvSpPr>
            <p:spPr>
              <a:xfrm>
                <a:off x="3990191" y="4640534"/>
                <a:ext cx="36004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Inbred, homozygous</a:t>
                </a:r>
              </a:p>
            </p:txBody>
          </p:sp>
        </p:grpSp>
      </p:grpSp>
      <p:sp>
        <p:nvSpPr>
          <p:cNvPr id="30" name="TextBox 29"/>
          <p:cNvSpPr txBox="1"/>
          <p:nvPr/>
        </p:nvSpPr>
        <p:spPr>
          <a:xfrm>
            <a:off x="2739560" y="3596828"/>
            <a:ext cx="5106732"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6C31"/>
                </a:solidFill>
                <a:latin typeface="Arial" panose="020B0604020202020204" pitchFamily="34" charset="0"/>
                <a:cs typeface="Arial" panose="020B0604020202020204" pitchFamily="34" charset="0"/>
              </a:rPr>
              <a:t>second cross </a:t>
            </a:r>
            <a:r>
              <a:rPr lang="en-GB" dirty="0">
                <a:latin typeface="Arial" panose="020B0604020202020204" pitchFamily="34" charset="0"/>
                <a:cs typeface="Arial" panose="020B0604020202020204" pitchFamily="34" charset="0"/>
              </a:rPr>
              <a:t>is ‚just‘ to </a:t>
            </a:r>
            <a:r>
              <a:rPr lang="en-GB" dirty="0">
                <a:solidFill>
                  <a:srgbClr val="006C3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induce</a:t>
            </a:r>
            <a:r>
              <a:rPr lang="en-GB" dirty="0">
                <a:latin typeface="Arial" panose="020B0604020202020204" pitchFamily="34" charset="0"/>
                <a:cs typeface="Arial" panose="020B0604020202020204" pitchFamily="34" charset="0"/>
              </a:rPr>
              <a:t> as many as possible kernels with haploid embryos, which, upon sowing, develop into haploid plants. These then have ‚only‘ to be convinced to become di-</a:t>
            </a:r>
            <a:r>
              <a:rPr lang="en-GB" dirty="0" err="1">
                <a:latin typeface="Arial" panose="020B0604020202020204" pitchFamily="34" charset="0"/>
                <a:cs typeface="Arial" panose="020B0604020202020204" pitchFamily="34" charset="0"/>
              </a:rPr>
              <a:t>ploid</a:t>
            </a:r>
            <a:r>
              <a:rPr lang="en-GB" dirty="0">
                <a:latin typeface="Arial" panose="020B0604020202020204" pitchFamily="34" charset="0"/>
                <a:cs typeface="Arial" panose="020B0604020202020204" pitchFamily="34" charset="0"/>
              </a:rPr>
              <a:t>, this step then makes them homozygous automatically. Haploid kernels are, alas, </a:t>
            </a:r>
            <a:r>
              <a:rPr lang="en-GB" dirty="0">
                <a:solidFill>
                  <a:srgbClr val="C00000"/>
                </a:solidFill>
                <a:latin typeface="Arial" panose="020B0604020202020204" pitchFamily="34" charset="0"/>
                <a:cs typeface="Arial" panose="020B0604020202020204" pitchFamily="34" charset="0"/>
              </a:rPr>
              <a:t>rare</a:t>
            </a:r>
            <a:r>
              <a:rPr lang="en-GB" dirty="0">
                <a:latin typeface="Arial" panose="020B0604020202020204" pitchFamily="34" charset="0"/>
                <a:cs typeface="Arial" panose="020B0604020202020204" pitchFamily="34" charset="0"/>
              </a:rPr>
              <a:t>.</a:t>
            </a:r>
          </a:p>
        </p:txBody>
      </p:sp>
      <p:grpSp>
        <p:nvGrpSpPr>
          <p:cNvPr id="48" name="Group 47"/>
          <p:cNvGrpSpPr/>
          <p:nvPr/>
        </p:nvGrpSpPr>
        <p:grpSpPr>
          <a:xfrm>
            <a:off x="7981269" y="69823"/>
            <a:ext cx="4128955" cy="5275743"/>
            <a:chOff x="7981269" y="69823"/>
            <a:chExt cx="4128955" cy="5275743"/>
          </a:xfrm>
        </p:grpSpPr>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1269" y="3612395"/>
              <a:ext cx="4128955" cy="1733171"/>
            </a:xfrm>
            <a:prstGeom prst="rect">
              <a:avLst/>
            </a:prstGeom>
          </p:spPr>
        </p:pic>
        <p:grpSp>
          <p:nvGrpSpPr>
            <p:cNvPr id="31" name="Group 30"/>
            <p:cNvGrpSpPr/>
            <p:nvPr/>
          </p:nvGrpSpPr>
          <p:grpSpPr>
            <a:xfrm>
              <a:off x="10393603" y="69823"/>
              <a:ext cx="1612900" cy="2882900"/>
              <a:chOff x="7285567" y="1926166"/>
              <a:chExt cx="1612900" cy="2882900"/>
            </a:xfrm>
          </p:grpSpPr>
          <p:sp>
            <p:nvSpPr>
              <p:cNvPr id="32" name="Freeform 31"/>
              <p:cNvSpPr/>
              <p:nvPr/>
            </p:nvSpPr>
            <p:spPr>
              <a:xfrm>
                <a:off x="7421034" y="2514599"/>
                <a:ext cx="1413933" cy="2294467"/>
              </a:xfrm>
              <a:custGeom>
                <a:avLst/>
                <a:gdLst>
                  <a:gd name="connsiteX0" fmla="*/ 1413933 w 1413933"/>
                  <a:gd name="connsiteY0" fmla="*/ 0 h 2294467"/>
                  <a:gd name="connsiteX1" fmla="*/ 1257300 w 1413933"/>
                  <a:gd name="connsiteY1" fmla="*/ 2142067 h 2294467"/>
                  <a:gd name="connsiteX2" fmla="*/ 1155700 w 1413933"/>
                  <a:gd name="connsiteY2" fmla="*/ 2205567 h 2294467"/>
                  <a:gd name="connsiteX3" fmla="*/ 1016000 w 1413933"/>
                  <a:gd name="connsiteY3" fmla="*/ 2243667 h 2294467"/>
                  <a:gd name="connsiteX4" fmla="*/ 846667 w 1413933"/>
                  <a:gd name="connsiteY4" fmla="*/ 2281767 h 2294467"/>
                  <a:gd name="connsiteX5" fmla="*/ 706967 w 1413933"/>
                  <a:gd name="connsiteY5" fmla="*/ 2294467 h 2294467"/>
                  <a:gd name="connsiteX6" fmla="*/ 491067 w 1413933"/>
                  <a:gd name="connsiteY6" fmla="*/ 2277534 h 2294467"/>
                  <a:gd name="connsiteX7" fmla="*/ 309033 w 1413933"/>
                  <a:gd name="connsiteY7" fmla="*/ 2209800 h 2294467"/>
                  <a:gd name="connsiteX8" fmla="*/ 207433 w 1413933"/>
                  <a:gd name="connsiteY8" fmla="*/ 2150534 h 2294467"/>
                  <a:gd name="connsiteX9" fmla="*/ 186267 w 1413933"/>
                  <a:gd name="connsiteY9" fmla="*/ 2078567 h 2294467"/>
                  <a:gd name="connsiteX10" fmla="*/ 0 w 1413933"/>
                  <a:gd name="connsiteY10" fmla="*/ 0 h 2294467"/>
                  <a:gd name="connsiteX11" fmla="*/ 245533 w 1413933"/>
                  <a:gd name="connsiteY11" fmla="*/ 88900 h 2294467"/>
                  <a:gd name="connsiteX12" fmla="*/ 635000 w 1413933"/>
                  <a:gd name="connsiteY12" fmla="*/ 118534 h 2294467"/>
                  <a:gd name="connsiteX13" fmla="*/ 960967 w 1413933"/>
                  <a:gd name="connsiteY13" fmla="*/ 93134 h 2294467"/>
                  <a:gd name="connsiteX14" fmla="*/ 1214967 w 1413933"/>
                  <a:gd name="connsiteY14" fmla="*/ 80434 h 2294467"/>
                  <a:gd name="connsiteX15" fmla="*/ 1308100 w 1413933"/>
                  <a:gd name="connsiteY15" fmla="*/ 29634 h 2294467"/>
                  <a:gd name="connsiteX16" fmla="*/ 1413933 w 1413933"/>
                  <a:gd name="connsiteY16" fmla="*/ 0 h 2294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13933" h="2294467">
                    <a:moveTo>
                      <a:pt x="1413933" y="0"/>
                    </a:moveTo>
                    <a:lnTo>
                      <a:pt x="1257300" y="2142067"/>
                    </a:lnTo>
                    <a:lnTo>
                      <a:pt x="1155700" y="2205567"/>
                    </a:lnTo>
                    <a:lnTo>
                      <a:pt x="1016000" y="2243667"/>
                    </a:lnTo>
                    <a:lnTo>
                      <a:pt x="846667" y="2281767"/>
                    </a:lnTo>
                    <a:lnTo>
                      <a:pt x="706967" y="2294467"/>
                    </a:lnTo>
                    <a:lnTo>
                      <a:pt x="491067" y="2277534"/>
                    </a:lnTo>
                    <a:lnTo>
                      <a:pt x="309033" y="2209800"/>
                    </a:lnTo>
                    <a:lnTo>
                      <a:pt x="207433" y="2150534"/>
                    </a:lnTo>
                    <a:lnTo>
                      <a:pt x="186267" y="2078567"/>
                    </a:lnTo>
                    <a:lnTo>
                      <a:pt x="0" y="0"/>
                    </a:lnTo>
                    <a:lnTo>
                      <a:pt x="245533" y="88900"/>
                    </a:lnTo>
                    <a:lnTo>
                      <a:pt x="635000" y="118534"/>
                    </a:lnTo>
                    <a:lnTo>
                      <a:pt x="960967" y="93134"/>
                    </a:lnTo>
                    <a:lnTo>
                      <a:pt x="1214967" y="80434"/>
                    </a:lnTo>
                    <a:lnTo>
                      <a:pt x="1308100" y="29634"/>
                    </a:lnTo>
                    <a:lnTo>
                      <a:pt x="1413933" y="0"/>
                    </a:lnTo>
                    <a:close/>
                  </a:path>
                </a:pathLst>
              </a:custGeom>
              <a:gradFill flip="none" rotWithShape="1">
                <a:gsLst>
                  <a:gs pos="0">
                    <a:schemeClr val="accent4">
                      <a:lumMod val="20000"/>
                      <a:lumOff val="80000"/>
                    </a:schemeClr>
                  </a:gs>
                  <a:gs pos="100000">
                    <a:schemeClr val="accent1">
                      <a:lumMod val="45000"/>
                      <a:lumOff val="55000"/>
                    </a:schemeClr>
                  </a:gs>
                  <a:gs pos="99000">
                    <a:schemeClr val="accent2">
                      <a:lumMod val="75000"/>
                    </a:schemeClr>
                  </a:gs>
                  <a:gs pos="100000">
                    <a:schemeClr val="accent1">
                      <a:lumMod val="30000"/>
                      <a:lumOff val="70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Freeform 32"/>
              <p:cNvSpPr/>
              <p:nvPr/>
            </p:nvSpPr>
            <p:spPr>
              <a:xfrm>
                <a:off x="7285567" y="1947333"/>
                <a:ext cx="1612900" cy="660400"/>
              </a:xfrm>
              <a:custGeom>
                <a:avLst/>
                <a:gdLst>
                  <a:gd name="connsiteX0" fmla="*/ 1498600 w 1612900"/>
                  <a:gd name="connsiteY0" fmla="*/ 135466 h 660400"/>
                  <a:gd name="connsiteX1" fmla="*/ 1604434 w 1612900"/>
                  <a:gd name="connsiteY1" fmla="*/ 198966 h 660400"/>
                  <a:gd name="connsiteX2" fmla="*/ 1612900 w 1612900"/>
                  <a:gd name="connsiteY2" fmla="*/ 347133 h 660400"/>
                  <a:gd name="connsiteX3" fmla="*/ 1612900 w 1612900"/>
                  <a:gd name="connsiteY3" fmla="*/ 444500 h 660400"/>
                  <a:gd name="connsiteX4" fmla="*/ 1604434 w 1612900"/>
                  <a:gd name="connsiteY4" fmla="*/ 529166 h 660400"/>
                  <a:gd name="connsiteX5" fmla="*/ 1401234 w 1612900"/>
                  <a:gd name="connsiteY5" fmla="*/ 609600 h 660400"/>
                  <a:gd name="connsiteX6" fmla="*/ 1020234 w 1612900"/>
                  <a:gd name="connsiteY6" fmla="*/ 660400 h 660400"/>
                  <a:gd name="connsiteX7" fmla="*/ 639234 w 1612900"/>
                  <a:gd name="connsiteY7" fmla="*/ 643466 h 660400"/>
                  <a:gd name="connsiteX8" fmla="*/ 321734 w 1612900"/>
                  <a:gd name="connsiteY8" fmla="*/ 609600 h 660400"/>
                  <a:gd name="connsiteX9" fmla="*/ 118534 w 1612900"/>
                  <a:gd name="connsiteY9" fmla="*/ 567266 h 660400"/>
                  <a:gd name="connsiteX10" fmla="*/ 12700 w 1612900"/>
                  <a:gd name="connsiteY10" fmla="*/ 499533 h 660400"/>
                  <a:gd name="connsiteX11" fmla="*/ 0 w 1612900"/>
                  <a:gd name="connsiteY11" fmla="*/ 431800 h 660400"/>
                  <a:gd name="connsiteX12" fmla="*/ 38100 w 1612900"/>
                  <a:gd name="connsiteY12" fmla="*/ 372533 h 660400"/>
                  <a:gd name="connsiteX13" fmla="*/ 12700 w 1612900"/>
                  <a:gd name="connsiteY13" fmla="*/ 304800 h 660400"/>
                  <a:gd name="connsiteX14" fmla="*/ 63500 w 1612900"/>
                  <a:gd name="connsiteY14" fmla="*/ 287866 h 660400"/>
                  <a:gd name="connsiteX15" fmla="*/ 76200 w 1612900"/>
                  <a:gd name="connsiteY15" fmla="*/ 207433 h 660400"/>
                  <a:gd name="connsiteX16" fmla="*/ 156634 w 1612900"/>
                  <a:gd name="connsiteY16" fmla="*/ 148166 h 660400"/>
                  <a:gd name="connsiteX17" fmla="*/ 482600 w 1612900"/>
                  <a:gd name="connsiteY17" fmla="*/ 46566 h 660400"/>
                  <a:gd name="connsiteX18" fmla="*/ 863600 w 1612900"/>
                  <a:gd name="connsiteY18" fmla="*/ 0 h 660400"/>
                  <a:gd name="connsiteX19" fmla="*/ 1168400 w 1612900"/>
                  <a:gd name="connsiteY19" fmla="*/ 46566 h 660400"/>
                  <a:gd name="connsiteX20" fmla="*/ 1375834 w 1612900"/>
                  <a:gd name="connsiteY20" fmla="*/ 76200 h 660400"/>
                  <a:gd name="connsiteX21" fmla="*/ 1498600 w 1612900"/>
                  <a:gd name="connsiteY21" fmla="*/ 135466 h 66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12900" h="660400">
                    <a:moveTo>
                      <a:pt x="1498600" y="135466"/>
                    </a:moveTo>
                    <a:lnTo>
                      <a:pt x="1604434" y="198966"/>
                    </a:lnTo>
                    <a:lnTo>
                      <a:pt x="1612900" y="347133"/>
                    </a:lnTo>
                    <a:lnTo>
                      <a:pt x="1612900" y="444500"/>
                    </a:lnTo>
                    <a:lnTo>
                      <a:pt x="1604434" y="529166"/>
                    </a:lnTo>
                    <a:lnTo>
                      <a:pt x="1401234" y="609600"/>
                    </a:lnTo>
                    <a:lnTo>
                      <a:pt x="1020234" y="660400"/>
                    </a:lnTo>
                    <a:lnTo>
                      <a:pt x="639234" y="643466"/>
                    </a:lnTo>
                    <a:lnTo>
                      <a:pt x="321734" y="609600"/>
                    </a:lnTo>
                    <a:lnTo>
                      <a:pt x="118534" y="567266"/>
                    </a:lnTo>
                    <a:lnTo>
                      <a:pt x="12700" y="499533"/>
                    </a:lnTo>
                    <a:lnTo>
                      <a:pt x="0" y="431800"/>
                    </a:lnTo>
                    <a:lnTo>
                      <a:pt x="38100" y="372533"/>
                    </a:lnTo>
                    <a:lnTo>
                      <a:pt x="12700" y="304800"/>
                    </a:lnTo>
                    <a:lnTo>
                      <a:pt x="63500" y="287866"/>
                    </a:lnTo>
                    <a:lnTo>
                      <a:pt x="76200" y="207433"/>
                    </a:lnTo>
                    <a:lnTo>
                      <a:pt x="156634" y="148166"/>
                    </a:lnTo>
                    <a:lnTo>
                      <a:pt x="482600" y="46566"/>
                    </a:lnTo>
                    <a:lnTo>
                      <a:pt x="863600" y="0"/>
                    </a:lnTo>
                    <a:lnTo>
                      <a:pt x="1168400" y="46566"/>
                    </a:lnTo>
                    <a:lnTo>
                      <a:pt x="1375834" y="76200"/>
                    </a:lnTo>
                    <a:lnTo>
                      <a:pt x="1498600" y="135466"/>
                    </a:lnTo>
                    <a:close/>
                  </a:path>
                </a:pathLst>
              </a:custGeom>
              <a:solidFill>
                <a:srgbClr val="7F7F7F">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33"/>
              <p:cNvSpPr/>
              <p:nvPr/>
            </p:nvSpPr>
            <p:spPr>
              <a:xfrm>
                <a:off x="7399867" y="1926166"/>
                <a:ext cx="1405467" cy="359833"/>
              </a:xfrm>
              <a:custGeom>
                <a:avLst/>
                <a:gdLst>
                  <a:gd name="connsiteX0" fmla="*/ 732367 w 1405467"/>
                  <a:gd name="connsiteY0" fmla="*/ 0 h 359833"/>
                  <a:gd name="connsiteX1" fmla="*/ 364067 w 1405467"/>
                  <a:gd name="connsiteY1" fmla="*/ 76200 h 359833"/>
                  <a:gd name="connsiteX2" fmla="*/ 122767 w 1405467"/>
                  <a:gd name="connsiteY2" fmla="*/ 135467 h 359833"/>
                  <a:gd name="connsiteX3" fmla="*/ 0 w 1405467"/>
                  <a:gd name="connsiteY3" fmla="*/ 207433 h 359833"/>
                  <a:gd name="connsiteX4" fmla="*/ 55034 w 1405467"/>
                  <a:gd name="connsiteY4" fmla="*/ 262467 h 359833"/>
                  <a:gd name="connsiteX5" fmla="*/ 156634 w 1405467"/>
                  <a:gd name="connsiteY5" fmla="*/ 283633 h 359833"/>
                  <a:gd name="connsiteX6" fmla="*/ 605367 w 1405467"/>
                  <a:gd name="connsiteY6" fmla="*/ 359833 h 359833"/>
                  <a:gd name="connsiteX7" fmla="*/ 1087967 w 1405467"/>
                  <a:gd name="connsiteY7" fmla="*/ 321733 h 359833"/>
                  <a:gd name="connsiteX8" fmla="*/ 1405467 w 1405467"/>
                  <a:gd name="connsiteY8" fmla="*/ 266700 h 359833"/>
                  <a:gd name="connsiteX9" fmla="*/ 1405467 w 1405467"/>
                  <a:gd name="connsiteY9" fmla="*/ 220133 h 359833"/>
                  <a:gd name="connsiteX10" fmla="*/ 1358900 w 1405467"/>
                  <a:gd name="connsiteY10" fmla="*/ 160867 h 359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5467" h="359833">
                    <a:moveTo>
                      <a:pt x="732367" y="0"/>
                    </a:moveTo>
                    <a:lnTo>
                      <a:pt x="364067" y="76200"/>
                    </a:lnTo>
                    <a:lnTo>
                      <a:pt x="122767" y="135467"/>
                    </a:lnTo>
                    <a:lnTo>
                      <a:pt x="0" y="207433"/>
                    </a:lnTo>
                    <a:lnTo>
                      <a:pt x="55034" y="262467"/>
                    </a:lnTo>
                    <a:lnTo>
                      <a:pt x="156634" y="283633"/>
                    </a:lnTo>
                    <a:lnTo>
                      <a:pt x="605367" y="359833"/>
                    </a:lnTo>
                    <a:lnTo>
                      <a:pt x="1087967" y="321733"/>
                    </a:lnTo>
                    <a:lnTo>
                      <a:pt x="1405467" y="266700"/>
                    </a:lnTo>
                    <a:lnTo>
                      <a:pt x="1405467" y="220133"/>
                    </a:lnTo>
                    <a:lnTo>
                      <a:pt x="1358900" y="160867"/>
                    </a:lnTo>
                  </a:path>
                </a:pathLst>
              </a:cu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Freeform 34"/>
              <p:cNvSpPr/>
              <p:nvPr/>
            </p:nvSpPr>
            <p:spPr>
              <a:xfrm>
                <a:off x="7306734" y="2273299"/>
                <a:ext cx="1574800" cy="190500"/>
              </a:xfrm>
              <a:custGeom>
                <a:avLst/>
                <a:gdLst>
                  <a:gd name="connsiteX0" fmla="*/ 0 w 1574800"/>
                  <a:gd name="connsiteY0" fmla="*/ 0 h 190500"/>
                  <a:gd name="connsiteX1" fmla="*/ 215900 w 1574800"/>
                  <a:gd name="connsiteY1" fmla="*/ 114300 h 190500"/>
                  <a:gd name="connsiteX2" fmla="*/ 770467 w 1574800"/>
                  <a:gd name="connsiteY2" fmla="*/ 173567 h 190500"/>
                  <a:gd name="connsiteX3" fmla="*/ 1138767 w 1574800"/>
                  <a:gd name="connsiteY3" fmla="*/ 114300 h 190500"/>
                  <a:gd name="connsiteX4" fmla="*/ 1430867 w 1574800"/>
                  <a:gd name="connsiteY4" fmla="*/ 71967 h 190500"/>
                  <a:gd name="connsiteX5" fmla="*/ 1574800 w 1574800"/>
                  <a:gd name="connsiteY5" fmla="*/ 12700 h 190500"/>
                  <a:gd name="connsiteX6" fmla="*/ 1574800 w 1574800"/>
                  <a:gd name="connsiteY6" fmla="*/ 29634 h 190500"/>
                  <a:gd name="connsiteX7" fmla="*/ 1011767 w 1574800"/>
                  <a:gd name="connsiteY7" fmla="*/ 169334 h 190500"/>
                  <a:gd name="connsiteX8" fmla="*/ 452967 w 1574800"/>
                  <a:gd name="connsiteY8" fmla="*/ 190500 h 190500"/>
                  <a:gd name="connsiteX9" fmla="*/ 258233 w 1574800"/>
                  <a:gd name="connsiteY9" fmla="*/ 169334 h 190500"/>
                  <a:gd name="connsiteX10" fmla="*/ 190500 w 1574800"/>
                  <a:gd name="connsiteY10" fmla="*/ 80434 h 190500"/>
                  <a:gd name="connsiteX11" fmla="*/ 59267 w 1574800"/>
                  <a:gd name="connsiteY11" fmla="*/ 97367 h 190500"/>
                  <a:gd name="connsiteX12" fmla="*/ 0 w 1574800"/>
                  <a:gd name="connsiteY12" fmla="*/ 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4800" h="190500">
                    <a:moveTo>
                      <a:pt x="0" y="0"/>
                    </a:moveTo>
                    <a:lnTo>
                      <a:pt x="215900" y="114300"/>
                    </a:lnTo>
                    <a:lnTo>
                      <a:pt x="770467" y="173567"/>
                    </a:lnTo>
                    <a:lnTo>
                      <a:pt x="1138767" y="114300"/>
                    </a:lnTo>
                    <a:lnTo>
                      <a:pt x="1430867" y="71967"/>
                    </a:lnTo>
                    <a:lnTo>
                      <a:pt x="1574800" y="12700"/>
                    </a:lnTo>
                    <a:lnTo>
                      <a:pt x="1574800" y="29634"/>
                    </a:lnTo>
                    <a:lnTo>
                      <a:pt x="1011767" y="169334"/>
                    </a:lnTo>
                    <a:lnTo>
                      <a:pt x="452967" y="190500"/>
                    </a:lnTo>
                    <a:lnTo>
                      <a:pt x="258233" y="169334"/>
                    </a:lnTo>
                    <a:lnTo>
                      <a:pt x="190500" y="80434"/>
                    </a:lnTo>
                    <a:lnTo>
                      <a:pt x="59267" y="97367"/>
                    </a:lnTo>
                    <a:lnTo>
                      <a:pt x="0" y="0"/>
                    </a:lnTo>
                    <a:close/>
                  </a:path>
                </a:pathLst>
              </a:cu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35"/>
              <p:cNvSpPr/>
              <p:nvPr/>
            </p:nvSpPr>
            <p:spPr>
              <a:xfrm>
                <a:off x="7509934" y="3009899"/>
                <a:ext cx="1236133" cy="812800"/>
              </a:xfrm>
              <a:custGeom>
                <a:avLst/>
                <a:gdLst>
                  <a:gd name="connsiteX0" fmla="*/ 0 w 1236133"/>
                  <a:gd name="connsiteY0" fmla="*/ 46567 h 812800"/>
                  <a:gd name="connsiteX1" fmla="*/ 309033 w 1236133"/>
                  <a:gd name="connsiteY1" fmla="*/ 131234 h 812800"/>
                  <a:gd name="connsiteX2" fmla="*/ 656167 w 1236133"/>
                  <a:gd name="connsiteY2" fmla="*/ 156634 h 812800"/>
                  <a:gd name="connsiteX3" fmla="*/ 986367 w 1236133"/>
                  <a:gd name="connsiteY3" fmla="*/ 118534 h 812800"/>
                  <a:gd name="connsiteX4" fmla="*/ 1126067 w 1236133"/>
                  <a:gd name="connsiteY4" fmla="*/ 55034 h 812800"/>
                  <a:gd name="connsiteX5" fmla="*/ 1236133 w 1236133"/>
                  <a:gd name="connsiteY5" fmla="*/ 0 h 812800"/>
                  <a:gd name="connsiteX6" fmla="*/ 1193800 w 1236133"/>
                  <a:gd name="connsiteY6" fmla="*/ 656167 h 812800"/>
                  <a:gd name="connsiteX7" fmla="*/ 982133 w 1236133"/>
                  <a:gd name="connsiteY7" fmla="*/ 770467 h 812800"/>
                  <a:gd name="connsiteX8" fmla="*/ 944033 w 1236133"/>
                  <a:gd name="connsiteY8" fmla="*/ 770467 h 812800"/>
                  <a:gd name="connsiteX9" fmla="*/ 588433 w 1236133"/>
                  <a:gd name="connsiteY9" fmla="*/ 812800 h 812800"/>
                  <a:gd name="connsiteX10" fmla="*/ 258233 w 1236133"/>
                  <a:gd name="connsiteY10" fmla="*/ 791634 h 812800"/>
                  <a:gd name="connsiteX11" fmla="*/ 110067 w 1236133"/>
                  <a:gd name="connsiteY11" fmla="*/ 702734 h 812800"/>
                  <a:gd name="connsiteX12" fmla="*/ 42333 w 1236133"/>
                  <a:gd name="connsiteY12" fmla="*/ 681567 h 812800"/>
                  <a:gd name="connsiteX13" fmla="*/ 0 w 1236133"/>
                  <a:gd name="connsiteY13" fmla="*/ 46567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6133" h="812800">
                    <a:moveTo>
                      <a:pt x="0" y="46567"/>
                    </a:moveTo>
                    <a:lnTo>
                      <a:pt x="309033" y="131234"/>
                    </a:lnTo>
                    <a:lnTo>
                      <a:pt x="656167" y="156634"/>
                    </a:lnTo>
                    <a:lnTo>
                      <a:pt x="986367" y="118534"/>
                    </a:lnTo>
                    <a:lnTo>
                      <a:pt x="1126067" y="55034"/>
                    </a:lnTo>
                    <a:lnTo>
                      <a:pt x="1236133" y="0"/>
                    </a:lnTo>
                    <a:lnTo>
                      <a:pt x="1193800" y="656167"/>
                    </a:lnTo>
                    <a:lnTo>
                      <a:pt x="982133" y="770467"/>
                    </a:lnTo>
                    <a:lnTo>
                      <a:pt x="944033" y="770467"/>
                    </a:lnTo>
                    <a:lnTo>
                      <a:pt x="588433" y="812800"/>
                    </a:lnTo>
                    <a:lnTo>
                      <a:pt x="258233" y="791634"/>
                    </a:lnTo>
                    <a:lnTo>
                      <a:pt x="110067" y="702734"/>
                    </a:lnTo>
                    <a:lnTo>
                      <a:pt x="42333" y="681567"/>
                    </a:lnTo>
                    <a:lnTo>
                      <a:pt x="0" y="46567"/>
                    </a:lnTo>
                    <a:close/>
                  </a:path>
                </a:pathLst>
              </a:custGeom>
              <a:gradFill flip="none" rotWithShape="1">
                <a:gsLst>
                  <a:gs pos="0">
                    <a:schemeClr val="bg1"/>
                  </a:gs>
                  <a:gs pos="100000">
                    <a:schemeClr val="accent1">
                      <a:lumMod val="45000"/>
                      <a:lumOff val="55000"/>
                    </a:schemeClr>
                  </a:gs>
                  <a:gs pos="99000">
                    <a:schemeClr val="tx1">
                      <a:lumMod val="50000"/>
                      <a:lumOff val="50000"/>
                    </a:schemeClr>
                  </a:gs>
                  <a:gs pos="100000">
                    <a:schemeClr val="accent1">
                      <a:lumMod val="30000"/>
                      <a:lumOff val="70000"/>
                    </a:schemeClr>
                  </a:gs>
                </a:gsLst>
                <a:lin ang="0" scaled="1"/>
                <a:tileRect/>
              </a:gra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7509934" y="3181926"/>
                <a:ext cx="1325033"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Homozygosity</a:t>
                </a:r>
                <a:br>
                  <a:rPr lang="de-DE" sz="1400" dirty="0">
                    <a:latin typeface="Arial" panose="020B0604020202020204" pitchFamily="34" charset="0"/>
                    <a:cs typeface="Arial" panose="020B0604020202020204" pitchFamily="34" charset="0"/>
                  </a:rPr>
                </a:br>
                <a:r>
                  <a:rPr lang="de-DE" sz="1400" dirty="0">
                    <a:latin typeface="Arial" panose="020B0604020202020204" pitchFamily="34" charset="0"/>
                    <a:cs typeface="Arial" panose="020B0604020202020204" pitchFamily="34" charset="0"/>
                  </a:rPr>
                  <a:t>-To-Go</a:t>
                </a:r>
                <a:endParaRPr lang="en-GB" sz="1400" dirty="0">
                  <a:latin typeface="Arial" panose="020B0604020202020204" pitchFamily="34" charset="0"/>
                  <a:cs typeface="Arial" panose="020B0604020202020204" pitchFamily="34" charset="0"/>
                </a:endParaRPr>
              </a:p>
            </p:txBody>
          </p:sp>
        </p:grpSp>
        <p:cxnSp>
          <p:nvCxnSpPr>
            <p:cNvPr id="39" name="Straight Arrow Connector 38"/>
            <p:cNvCxnSpPr>
              <a:stCxn id="36" idx="10"/>
              <a:endCxn id="45" idx="7"/>
            </p:cNvCxnSpPr>
            <p:nvPr/>
          </p:nvCxnSpPr>
          <p:spPr>
            <a:xfrm flipH="1">
              <a:off x="10568517" y="1945190"/>
              <a:ext cx="307686" cy="2239460"/>
            </a:xfrm>
            <a:prstGeom prst="straightConnector1">
              <a:avLst/>
            </a:prstGeom>
            <a:ln w="381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36" idx="10"/>
              <a:endCxn id="38" idx="8"/>
            </p:cNvCxnSpPr>
            <p:nvPr/>
          </p:nvCxnSpPr>
          <p:spPr>
            <a:xfrm flipH="1">
              <a:off x="8644467" y="1945190"/>
              <a:ext cx="2231736" cy="2413027"/>
            </a:xfrm>
            <a:prstGeom prst="straightConnector1">
              <a:avLst/>
            </a:prstGeom>
            <a:ln w="381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36" idx="10"/>
              <a:endCxn id="43" idx="1"/>
            </p:cNvCxnSpPr>
            <p:nvPr/>
          </p:nvCxnSpPr>
          <p:spPr>
            <a:xfrm flipH="1">
              <a:off x="9508067" y="1945190"/>
              <a:ext cx="1368136" cy="2309310"/>
            </a:xfrm>
            <a:prstGeom prst="straightConnector1">
              <a:avLst/>
            </a:prstGeom>
            <a:ln w="381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8" name="Freeform 37"/>
            <p:cNvSpPr/>
            <p:nvPr/>
          </p:nvSpPr>
          <p:spPr>
            <a:xfrm>
              <a:off x="8479367" y="4307417"/>
              <a:ext cx="213783" cy="230716"/>
            </a:xfrm>
            <a:custGeom>
              <a:avLst/>
              <a:gdLst>
                <a:gd name="connsiteX0" fmla="*/ 93133 w 213783"/>
                <a:gd name="connsiteY0" fmla="*/ 0 h 230716"/>
                <a:gd name="connsiteX1" fmla="*/ 0 w 213783"/>
                <a:gd name="connsiteY1" fmla="*/ 52916 h 230716"/>
                <a:gd name="connsiteX2" fmla="*/ 4233 w 213783"/>
                <a:gd name="connsiteY2" fmla="*/ 146050 h 230716"/>
                <a:gd name="connsiteX3" fmla="*/ 38100 w 213783"/>
                <a:gd name="connsiteY3" fmla="*/ 215900 h 230716"/>
                <a:gd name="connsiteX4" fmla="*/ 80433 w 213783"/>
                <a:gd name="connsiteY4" fmla="*/ 230716 h 230716"/>
                <a:gd name="connsiteX5" fmla="*/ 165100 w 213783"/>
                <a:gd name="connsiteY5" fmla="*/ 192616 h 230716"/>
                <a:gd name="connsiteX6" fmla="*/ 213783 w 213783"/>
                <a:gd name="connsiteY6" fmla="*/ 135466 h 230716"/>
                <a:gd name="connsiteX7" fmla="*/ 213783 w 213783"/>
                <a:gd name="connsiteY7" fmla="*/ 93133 h 230716"/>
                <a:gd name="connsiteX8" fmla="*/ 165100 w 213783"/>
                <a:gd name="connsiteY8" fmla="*/ 50800 h 230716"/>
                <a:gd name="connsiteX9" fmla="*/ 93133 w 213783"/>
                <a:gd name="connsiteY9" fmla="*/ 0 h 230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783" h="230716">
                  <a:moveTo>
                    <a:pt x="93133" y="0"/>
                  </a:moveTo>
                  <a:lnTo>
                    <a:pt x="0" y="52916"/>
                  </a:lnTo>
                  <a:lnTo>
                    <a:pt x="4233" y="146050"/>
                  </a:lnTo>
                  <a:lnTo>
                    <a:pt x="38100" y="215900"/>
                  </a:lnTo>
                  <a:lnTo>
                    <a:pt x="80433" y="230716"/>
                  </a:lnTo>
                  <a:lnTo>
                    <a:pt x="165100" y="192616"/>
                  </a:lnTo>
                  <a:lnTo>
                    <a:pt x="213783" y="135466"/>
                  </a:lnTo>
                  <a:lnTo>
                    <a:pt x="213783" y="93133"/>
                  </a:lnTo>
                  <a:lnTo>
                    <a:pt x="165100" y="50800"/>
                  </a:lnTo>
                  <a:lnTo>
                    <a:pt x="93133" y="0"/>
                  </a:lnTo>
                  <a:close/>
                </a:path>
              </a:pathLst>
            </a:custGeom>
            <a:solidFill>
              <a:srgbClr val="7F7F7F">
                <a:alpha val="36078"/>
              </a:srgbClr>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Freeform 42"/>
            <p:cNvSpPr/>
            <p:nvPr/>
          </p:nvSpPr>
          <p:spPr>
            <a:xfrm>
              <a:off x="9330267" y="4254500"/>
              <a:ext cx="203200" cy="220133"/>
            </a:xfrm>
            <a:custGeom>
              <a:avLst/>
              <a:gdLst>
                <a:gd name="connsiteX0" fmla="*/ 33866 w 203200"/>
                <a:gd name="connsiteY0" fmla="*/ 8467 h 220133"/>
                <a:gd name="connsiteX1" fmla="*/ 177800 w 203200"/>
                <a:gd name="connsiteY1" fmla="*/ 0 h 220133"/>
                <a:gd name="connsiteX2" fmla="*/ 203200 w 203200"/>
                <a:gd name="connsiteY2" fmla="*/ 133350 h 220133"/>
                <a:gd name="connsiteX3" fmla="*/ 175683 w 203200"/>
                <a:gd name="connsiteY3" fmla="*/ 209550 h 220133"/>
                <a:gd name="connsiteX4" fmla="*/ 116416 w 203200"/>
                <a:gd name="connsiteY4" fmla="*/ 220133 h 220133"/>
                <a:gd name="connsiteX5" fmla="*/ 29633 w 203200"/>
                <a:gd name="connsiteY5" fmla="*/ 188383 h 220133"/>
                <a:gd name="connsiteX6" fmla="*/ 0 w 203200"/>
                <a:gd name="connsiteY6" fmla="*/ 105833 h 220133"/>
                <a:gd name="connsiteX7" fmla="*/ 33866 w 203200"/>
                <a:gd name="connsiteY7" fmla="*/ 8467 h 22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200" h="220133">
                  <a:moveTo>
                    <a:pt x="33866" y="8467"/>
                  </a:moveTo>
                  <a:lnTo>
                    <a:pt x="177800" y="0"/>
                  </a:lnTo>
                  <a:lnTo>
                    <a:pt x="203200" y="133350"/>
                  </a:lnTo>
                  <a:lnTo>
                    <a:pt x="175683" y="209550"/>
                  </a:lnTo>
                  <a:lnTo>
                    <a:pt x="116416" y="220133"/>
                  </a:lnTo>
                  <a:lnTo>
                    <a:pt x="29633" y="188383"/>
                  </a:lnTo>
                  <a:lnTo>
                    <a:pt x="0" y="105833"/>
                  </a:lnTo>
                  <a:lnTo>
                    <a:pt x="33866" y="8467"/>
                  </a:lnTo>
                  <a:close/>
                </a:path>
              </a:pathLst>
            </a:custGeom>
            <a:solidFill>
              <a:srgbClr val="7F7F7F">
                <a:alpha val="36078"/>
              </a:srgbClr>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Freeform 44"/>
            <p:cNvSpPr/>
            <p:nvPr/>
          </p:nvSpPr>
          <p:spPr>
            <a:xfrm>
              <a:off x="10464800" y="4184650"/>
              <a:ext cx="177800" cy="270933"/>
            </a:xfrm>
            <a:custGeom>
              <a:avLst/>
              <a:gdLst>
                <a:gd name="connsiteX0" fmla="*/ 0 w 177800"/>
                <a:gd name="connsiteY0" fmla="*/ 40217 h 270933"/>
                <a:gd name="connsiteX1" fmla="*/ 50800 w 177800"/>
                <a:gd name="connsiteY1" fmla="*/ 184150 h 270933"/>
                <a:gd name="connsiteX2" fmla="*/ 46567 w 177800"/>
                <a:gd name="connsiteY2" fmla="*/ 232833 h 270933"/>
                <a:gd name="connsiteX3" fmla="*/ 88900 w 177800"/>
                <a:gd name="connsiteY3" fmla="*/ 270933 h 270933"/>
                <a:gd name="connsiteX4" fmla="*/ 177800 w 177800"/>
                <a:gd name="connsiteY4" fmla="*/ 230717 h 270933"/>
                <a:gd name="connsiteX5" fmla="*/ 167217 w 177800"/>
                <a:gd name="connsiteY5" fmla="*/ 48683 h 270933"/>
                <a:gd name="connsiteX6" fmla="*/ 158750 w 177800"/>
                <a:gd name="connsiteY6" fmla="*/ 10583 h 270933"/>
                <a:gd name="connsiteX7" fmla="*/ 103717 w 177800"/>
                <a:gd name="connsiteY7" fmla="*/ 0 h 270933"/>
                <a:gd name="connsiteX8" fmla="*/ 0 w 177800"/>
                <a:gd name="connsiteY8" fmla="*/ 40217 h 27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00" h="270933">
                  <a:moveTo>
                    <a:pt x="0" y="40217"/>
                  </a:moveTo>
                  <a:lnTo>
                    <a:pt x="50800" y="184150"/>
                  </a:lnTo>
                  <a:lnTo>
                    <a:pt x="46567" y="232833"/>
                  </a:lnTo>
                  <a:lnTo>
                    <a:pt x="88900" y="270933"/>
                  </a:lnTo>
                  <a:lnTo>
                    <a:pt x="177800" y="230717"/>
                  </a:lnTo>
                  <a:lnTo>
                    <a:pt x="167217" y="48683"/>
                  </a:lnTo>
                  <a:lnTo>
                    <a:pt x="158750" y="10583"/>
                  </a:lnTo>
                  <a:lnTo>
                    <a:pt x="103717" y="0"/>
                  </a:lnTo>
                  <a:lnTo>
                    <a:pt x="0" y="40217"/>
                  </a:lnTo>
                  <a:close/>
                </a:path>
              </a:pathLst>
            </a:custGeom>
            <a:solidFill>
              <a:srgbClr val="7F7F7F">
                <a:alpha val="36078"/>
              </a:srgbClr>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7981269" y="4965185"/>
              <a:ext cx="1406282"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wlink</a:t>
              </a:r>
              <a:endParaRPr lang="en-GB" dirty="0">
                <a:latin typeface="Arial" panose="020B0604020202020204" pitchFamily="34" charset="0"/>
                <a:cs typeface="Arial" panose="020B0604020202020204" pitchFamily="34" charset="0"/>
              </a:endParaRPr>
            </a:p>
          </p:txBody>
        </p:sp>
      </p:grpSp>
      <p:sp>
        <p:nvSpPr>
          <p:cNvPr id="42" name="Right Triangle 4">
            <a:extLst>
              <a:ext uri="{FF2B5EF4-FFF2-40B4-BE49-F238E27FC236}">
                <a16:creationId xmlns:a16="http://schemas.microsoft.com/office/drawing/2014/main" id="{DE1F6D30-D7AB-43BF-B0F9-81708C07EE4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FE631AFC-A499-4883-8D72-4EAE78150176}"/>
              </a:ext>
            </a:extLst>
          </p:cNvPr>
          <p:cNvSpPr/>
          <p:nvPr/>
        </p:nvSpPr>
        <p:spPr>
          <a:xfrm>
            <a:off x="2055181" y="2028548"/>
            <a:ext cx="412811" cy="999519"/>
          </a:xfrm>
          <a:prstGeom prst="rect">
            <a:avLst/>
          </a:prstGeom>
          <a:solidFill>
            <a:srgbClr val="FFFFFF">
              <a:alpha val="63922"/>
            </a:srgbClr>
          </a:solidFill>
          <a:ln>
            <a:solidFill>
              <a:srgbClr val="006C3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46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3"/>
                                        </p:tgtEl>
                                      </p:cBhvr>
                                    </p:animEffect>
                                    <p:anim calcmode="lin" valueType="num">
                                      <p:cBhvr>
                                        <p:cTn id="7"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14" dur="26">
                                          <p:stCondLst>
                                            <p:cond delay="620"/>
                                          </p:stCondLst>
                                        </p:cTn>
                                        <p:tgtEl>
                                          <p:spTgt spid="3"/>
                                        </p:tgtEl>
                                      </p:cBhvr>
                                      <p:to x="100000" y="60000"/>
                                    </p:animScale>
                                    <p:animScale>
                                      <p:cBhvr>
                                        <p:cTn id="15" dur="166" decel="50000">
                                          <p:stCondLst>
                                            <p:cond delay="646"/>
                                          </p:stCondLst>
                                        </p:cTn>
                                        <p:tgtEl>
                                          <p:spTgt spid="3"/>
                                        </p:tgtEl>
                                      </p:cBhvr>
                                      <p:to x="100000" y="100000"/>
                                    </p:animScale>
                                    <p:animScale>
                                      <p:cBhvr>
                                        <p:cTn id="16" dur="26">
                                          <p:stCondLst>
                                            <p:cond delay="1312"/>
                                          </p:stCondLst>
                                        </p:cTn>
                                        <p:tgtEl>
                                          <p:spTgt spid="3"/>
                                        </p:tgtEl>
                                      </p:cBhvr>
                                      <p:to x="100000" y="80000"/>
                                    </p:animScale>
                                    <p:animScale>
                                      <p:cBhvr>
                                        <p:cTn id="17" dur="166" decel="50000">
                                          <p:stCondLst>
                                            <p:cond delay="1338"/>
                                          </p:stCondLst>
                                        </p:cTn>
                                        <p:tgtEl>
                                          <p:spTgt spid="3"/>
                                        </p:tgtEl>
                                      </p:cBhvr>
                                      <p:to x="100000" y="100000"/>
                                    </p:animScale>
                                    <p:animScale>
                                      <p:cBhvr>
                                        <p:cTn id="18" dur="26">
                                          <p:stCondLst>
                                            <p:cond delay="1642"/>
                                          </p:stCondLst>
                                        </p:cTn>
                                        <p:tgtEl>
                                          <p:spTgt spid="3"/>
                                        </p:tgtEl>
                                      </p:cBhvr>
                                      <p:to x="100000" y="90000"/>
                                    </p:animScale>
                                    <p:animScale>
                                      <p:cBhvr>
                                        <p:cTn id="19" dur="166" decel="50000">
                                          <p:stCondLst>
                                            <p:cond delay="1668"/>
                                          </p:stCondLst>
                                        </p:cTn>
                                        <p:tgtEl>
                                          <p:spTgt spid="3"/>
                                        </p:tgtEl>
                                      </p:cBhvr>
                                      <p:to x="100000" y="100000"/>
                                    </p:animScale>
                                    <p:animScale>
                                      <p:cBhvr>
                                        <p:cTn id="20" dur="26">
                                          <p:stCondLst>
                                            <p:cond delay="1808"/>
                                          </p:stCondLst>
                                        </p:cTn>
                                        <p:tgtEl>
                                          <p:spTgt spid="3"/>
                                        </p:tgtEl>
                                      </p:cBhvr>
                                      <p:to x="100000" y="95000"/>
                                    </p:animScale>
                                    <p:animScale>
                                      <p:cBhvr>
                                        <p:cTn id="21" dur="166" decel="50000">
                                          <p:stCondLst>
                                            <p:cond delay="1834"/>
                                          </p:stCondLst>
                                        </p:cTn>
                                        <p:tgtEl>
                                          <p:spTgt spid="3"/>
                                        </p:tgtEl>
                                      </p:cBhvr>
                                      <p:to x="100000" y="100000"/>
                                    </p:animScale>
                                    <p:set>
                                      <p:cBhvr>
                                        <p:cTn id="2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355303" y="6339534"/>
            <a:ext cx="75492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4" name="Rectangle 3"/>
          <p:cNvSpPr/>
          <p:nvPr/>
        </p:nvSpPr>
        <p:spPr>
          <a:xfrm>
            <a:off x="6547719" y="175620"/>
            <a:ext cx="184731" cy="369332"/>
          </a:xfrm>
          <a:prstGeom prst="rect">
            <a:avLst/>
          </a:prstGeom>
        </p:spPr>
        <p:txBody>
          <a:bodyPr wrap="none">
            <a:spAutoFit/>
          </a:bodyPr>
          <a:lstStyle/>
          <a:p>
            <a:endParaRPr lang="en-GB" dirty="0">
              <a:latin typeface="Arial" panose="020B0604020202020204" pitchFamily="34" charset="0"/>
              <a:cs typeface="Arial" panose="020B0604020202020204" pitchFamily="34" charset="0"/>
            </a:endParaRPr>
          </a:p>
        </p:txBody>
      </p:sp>
      <p:sp>
        <p:nvSpPr>
          <p:cNvPr id="6" name="Textfeld 1"/>
          <p:cNvSpPr txBox="1">
            <a:spLocks noChangeArrowheads="1"/>
          </p:cNvSpPr>
          <p:nvPr/>
        </p:nvSpPr>
        <p:spPr bwMode="auto">
          <a:xfrm>
            <a:off x="2689378" y="6417738"/>
            <a:ext cx="5328348"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a:defRPr sz="2400">
                <a:solidFill>
                  <a:schemeClr val="tx1"/>
                </a:solidFill>
                <a:latin typeface="Symbol" pitchFamily="18" charset="2"/>
              </a:defRPr>
            </a:lvl1pPr>
            <a:lvl2pPr marL="742950" indent="-285750">
              <a:defRPr sz="2400">
                <a:solidFill>
                  <a:schemeClr val="tx1"/>
                </a:solidFill>
                <a:latin typeface="Symbol" pitchFamily="18" charset="2"/>
              </a:defRPr>
            </a:lvl2pPr>
            <a:lvl3pPr marL="1143000" indent="-228600">
              <a:defRPr sz="2400">
                <a:solidFill>
                  <a:schemeClr val="tx1"/>
                </a:solidFill>
                <a:latin typeface="Symbol" pitchFamily="18" charset="2"/>
              </a:defRPr>
            </a:lvl3pPr>
            <a:lvl4pPr marL="1600200" indent="-228600">
              <a:defRPr sz="2400">
                <a:solidFill>
                  <a:schemeClr val="tx1"/>
                </a:solidFill>
                <a:latin typeface="Symbol" pitchFamily="18" charset="2"/>
              </a:defRPr>
            </a:lvl4pPr>
            <a:lvl5pPr marL="2057400" indent="-228600">
              <a:defRPr sz="2400">
                <a:solidFill>
                  <a:schemeClr val="tx1"/>
                </a:solidFill>
                <a:latin typeface="Symbol" pitchFamily="18" charset="2"/>
              </a:defRPr>
            </a:lvl5pPr>
            <a:lvl6pPr marL="2514600" indent="-228600" eaLnBrk="0" fontAlgn="base" hangingPunct="0">
              <a:spcBef>
                <a:spcPct val="0"/>
              </a:spcBef>
              <a:spcAft>
                <a:spcPct val="0"/>
              </a:spcAft>
              <a:defRPr sz="2400">
                <a:solidFill>
                  <a:schemeClr val="tx1"/>
                </a:solidFill>
                <a:latin typeface="Symbol" pitchFamily="18" charset="2"/>
              </a:defRPr>
            </a:lvl6pPr>
            <a:lvl7pPr marL="2971800" indent="-228600" eaLnBrk="0" fontAlgn="base" hangingPunct="0">
              <a:spcBef>
                <a:spcPct val="0"/>
              </a:spcBef>
              <a:spcAft>
                <a:spcPct val="0"/>
              </a:spcAft>
              <a:defRPr sz="2400">
                <a:solidFill>
                  <a:schemeClr val="tx1"/>
                </a:solidFill>
                <a:latin typeface="Symbol" pitchFamily="18" charset="2"/>
              </a:defRPr>
            </a:lvl7pPr>
            <a:lvl8pPr marL="3429000" indent="-228600" eaLnBrk="0" fontAlgn="base" hangingPunct="0">
              <a:spcBef>
                <a:spcPct val="0"/>
              </a:spcBef>
              <a:spcAft>
                <a:spcPct val="0"/>
              </a:spcAft>
              <a:defRPr sz="2400">
                <a:solidFill>
                  <a:schemeClr val="tx1"/>
                </a:solidFill>
                <a:latin typeface="Symbol" pitchFamily="18" charset="2"/>
              </a:defRPr>
            </a:lvl8pPr>
            <a:lvl9pPr marL="3886200" indent="-228600" eaLnBrk="0" fontAlgn="base" hangingPunct="0">
              <a:spcBef>
                <a:spcPct val="0"/>
              </a:spcBef>
              <a:spcAft>
                <a:spcPct val="0"/>
              </a:spcAft>
              <a:defRPr sz="2400">
                <a:solidFill>
                  <a:schemeClr val="tx1"/>
                </a:solidFill>
                <a:latin typeface="Symbol" pitchFamily="18" charset="2"/>
              </a:defRPr>
            </a:lvl9pPr>
          </a:lstStyle>
          <a:p>
            <a:r>
              <a:rPr lang="en-GB" altLang="de-DE" sz="1800" dirty="0" err="1">
                <a:latin typeface="Arial" panose="020B0604020202020204" pitchFamily="34" charset="0"/>
                <a:cs typeface="Arial" panose="020B0604020202020204" pitchFamily="34" charset="0"/>
              </a:rPr>
              <a:t>Melchinger</a:t>
            </a:r>
            <a:r>
              <a:rPr lang="en-GB" altLang="de-DE" sz="1800" dirty="0">
                <a:latin typeface="Arial" panose="020B0604020202020204" pitchFamily="34" charset="0"/>
                <a:cs typeface="Arial" panose="020B0604020202020204" pitchFamily="34" charset="0"/>
              </a:rPr>
              <a:t> et al. 2013 doi.org/10.1038/srep02129</a:t>
            </a:r>
          </a:p>
        </p:txBody>
      </p:sp>
      <p:sp>
        <p:nvSpPr>
          <p:cNvPr id="7" name="Ellipse 2"/>
          <p:cNvSpPr/>
          <p:nvPr/>
        </p:nvSpPr>
        <p:spPr>
          <a:xfrm>
            <a:off x="251520" y="116632"/>
            <a:ext cx="432048" cy="5040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feld 8"/>
          <p:cNvSpPr txBox="1"/>
          <p:nvPr/>
        </p:nvSpPr>
        <p:spPr>
          <a:xfrm>
            <a:off x="2739559" y="917002"/>
            <a:ext cx="9370665"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When employing a so-called inducer-genotype to induce the formation of haploid offspring, then such inducer does not contribute genes to the offspring and does not participate in the segregation of such offspring.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The left part of the diagram is the conventional, slow way towards homozygosity. As you see in the right part of the diagram, there are two crosses “x” to be conducted: </a:t>
            </a:r>
            <a:r>
              <a:rPr lang="en-GB" dirty="0">
                <a:latin typeface="Arial" panose="020B0604020202020204" pitchFamily="34" charset="0"/>
                <a:cs typeface="Arial" panose="020B0604020202020204" pitchFamily="34" charset="0"/>
              </a:rPr>
              <a:t>The genuine cross for breeding purposes, to create better offspring (combine favourable features from </a:t>
            </a:r>
            <a:r>
              <a:rPr lang="en-GB" b="1" dirty="0">
                <a:solidFill>
                  <a:srgbClr val="FF0000"/>
                </a:solidFill>
                <a:latin typeface="Arial" panose="020B0604020202020204" pitchFamily="34" charset="0"/>
                <a:cs typeface="Arial" panose="020B0604020202020204" pitchFamily="34" charset="0"/>
              </a:rPr>
              <a:t>P1</a:t>
            </a:r>
            <a:r>
              <a:rPr lang="en-GB" dirty="0">
                <a:latin typeface="Arial" panose="020B0604020202020204" pitchFamily="34" charset="0"/>
                <a:cs typeface="Arial" panose="020B0604020202020204" pitchFamily="34" charset="0"/>
              </a:rPr>
              <a:t> and </a:t>
            </a:r>
            <a:r>
              <a:rPr lang="en-GB" b="1" dirty="0">
                <a:solidFill>
                  <a:srgbClr val="0070C0"/>
                </a:solidFill>
                <a:latin typeface="Arial" panose="020B0604020202020204" pitchFamily="34" charset="0"/>
                <a:cs typeface="Arial" panose="020B0604020202020204" pitchFamily="34" charset="0"/>
              </a:rPr>
              <a:t>P2</a:t>
            </a:r>
            <a:r>
              <a:rPr lang="en-GB" dirty="0">
                <a:latin typeface="Arial" panose="020B0604020202020204" pitchFamily="34" charset="0"/>
                <a:cs typeface="Arial" panose="020B0604020202020204" pitchFamily="34" charset="0"/>
              </a:rPr>
              <a:t>); and the second cross with the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inducer</a:t>
            </a:r>
            <a:r>
              <a:rPr lang="en-GB" dirty="0">
                <a:latin typeface="Arial" panose="020B0604020202020204" pitchFamily="34" charset="0"/>
                <a:cs typeface="Arial" panose="020B0604020202020204" pitchFamily="34" charset="0"/>
              </a:rPr>
              <a:t> line IL. This second cross (‘pollination’) is meant to </a:t>
            </a:r>
            <a:r>
              <a:rPr lang="en-GB" dirty="0">
                <a:solidFill>
                  <a:srgbClr val="006C3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induce</a:t>
            </a:r>
            <a:r>
              <a:rPr lang="en-GB" dirty="0">
                <a:latin typeface="Arial" panose="020B0604020202020204" pitchFamily="34" charset="0"/>
                <a:cs typeface="Arial" panose="020B0604020202020204" pitchFamily="34" charset="0"/>
              </a:rPr>
              <a:t> the formation of haploid plants from the segregating female gametes of the F1 (is meant to get one homozygous DH-plant per involved female gamete; either spontaneously or by applying poisonous chemicals such as </a:t>
            </a:r>
            <a:r>
              <a:rPr lang="en-GB" dirty="0" err="1">
                <a:latin typeface="Arial" panose="020B0604020202020204" pitchFamily="34" charset="0"/>
                <a:cs typeface="Arial" panose="020B0604020202020204" pitchFamily="34" charset="0"/>
              </a:rPr>
              <a:t>Cholchicine</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are specific approaches to identify those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rare seed </a:t>
            </a:r>
            <a:r>
              <a:rPr lang="en-GB" dirty="0">
                <a:latin typeface="Arial" panose="020B0604020202020204" pitchFamily="34" charset="0"/>
                <a:cs typeface="Arial" panose="020B0604020202020204" pitchFamily="34" charset="0"/>
              </a:rPr>
              <a:t>which have the desired haploid embryos (&lt;10%) – even before sowing – when still sitting on the ‘induced’ maize cobs in middle of the majority of kernels which are ‘true’ crosses between mother F1[</a:t>
            </a:r>
            <a:r>
              <a:rPr lang="en-GB" b="1" dirty="0">
                <a:solidFill>
                  <a:srgbClr val="FF0000"/>
                </a:solidFill>
                <a:latin typeface="Arial" panose="020B0604020202020204" pitchFamily="34" charset="0"/>
                <a:cs typeface="Arial" panose="020B0604020202020204" pitchFamily="34" charset="0"/>
              </a:rPr>
              <a:t>P1</a:t>
            </a:r>
            <a:r>
              <a:rPr lang="en-GB" dirty="0">
                <a:latin typeface="Arial" panose="020B0604020202020204" pitchFamily="34" charset="0"/>
                <a:cs typeface="Arial" panose="020B0604020202020204" pitchFamily="34" charset="0"/>
              </a:rPr>
              <a:t> x </a:t>
            </a:r>
            <a:r>
              <a:rPr lang="en-GB" b="1" dirty="0">
                <a:solidFill>
                  <a:srgbClr val="0070C0"/>
                </a:solidFill>
                <a:latin typeface="Arial" panose="020B0604020202020204" pitchFamily="34" charset="0"/>
                <a:cs typeface="Arial" panose="020B0604020202020204" pitchFamily="34" charset="0"/>
              </a:rPr>
              <a:t>P2</a:t>
            </a:r>
            <a:r>
              <a:rPr lang="en-GB" dirty="0">
                <a:latin typeface="Arial" panose="020B0604020202020204" pitchFamily="34" charset="0"/>
                <a:cs typeface="Arial" panose="020B0604020202020204" pitchFamily="34" charset="0"/>
              </a:rPr>
              <a:t>] and the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inducer</a:t>
            </a:r>
            <a:r>
              <a:rPr lang="en-GB" dirty="0">
                <a:latin typeface="Arial" panose="020B0604020202020204" pitchFamily="34" charset="0"/>
                <a:cs typeface="Arial" panose="020B0604020202020204" pitchFamily="34" charset="0"/>
              </a:rPr>
              <a:t>. After sowing all seed,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they</a:t>
            </a:r>
            <a:r>
              <a:rPr lang="en-GB" dirty="0">
                <a:latin typeface="Arial" panose="020B0604020202020204" pitchFamily="34" charset="0"/>
                <a:cs typeface="Arial" panose="020B0604020202020204" pitchFamily="34" charset="0"/>
              </a:rPr>
              <a:t> can ‘anyway’ be identified by their weak growth.</a:t>
            </a:r>
          </a:p>
        </p:txBody>
      </p:sp>
      <p:sp>
        <p:nvSpPr>
          <p:cNvPr id="15" name="TextBox 14"/>
          <p:cNvSpPr txBox="1"/>
          <p:nvPr/>
        </p:nvSpPr>
        <p:spPr>
          <a:xfrm>
            <a:off x="27142" y="31604"/>
            <a:ext cx="1208308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Donors of such female gametes should be F1; to realize &amp; exploit segregation. The DHs then are like the sum of all lines that could have been bred conventionally from the F1.</a:t>
            </a:r>
          </a:p>
        </p:txBody>
      </p:sp>
      <p:grpSp>
        <p:nvGrpSpPr>
          <p:cNvPr id="18" name="Group 17"/>
          <p:cNvGrpSpPr/>
          <p:nvPr/>
        </p:nvGrpSpPr>
        <p:grpSpPr>
          <a:xfrm>
            <a:off x="133815" y="859012"/>
            <a:ext cx="2464456" cy="5949322"/>
            <a:chOff x="133815" y="859012"/>
            <a:chExt cx="2464456" cy="5949322"/>
          </a:xfrm>
        </p:grpSpPr>
        <p:grpSp>
          <p:nvGrpSpPr>
            <p:cNvPr id="16" name="Group 15"/>
            <p:cNvGrpSpPr/>
            <p:nvPr/>
          </p:nvGrpSpPr>
          <p:grpSpPr>
            <a:xfrm>
              <a:off x="168430" y="859012"/>
              <a:ext cx="2429841" cy="5949322"/>
              <a:chOff x="168430" y="859012"/>
              <a:chExt cx="2429841" cy="5949322"/>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30" y="859012"/>
                <a:ext cx="2429841" cy="594932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hteck 3"/>
              <p:cNvSpPr/>
              <p:nvPr/>
            </p:nvSpPr>
            <p:spPr>
              <a:xfrm>
                <a:off x="441588" y="6354568"/>
                <a:ext cx="2069667" cy="394150"/>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Oval 16"/>
            <p:cNvSpPr/>
            <p:nvPr/>
          </p:nvSpPr>
          <p:spPr>
            <a:xfrm>
              <a:off x="133815" y="981307"/>
              <a:ext cx="258708" cy="27655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3" name="Rectangle 22"/>
          <p:cNvSpPr/>
          <p:nvPr/>
        </p:nvSpPr>
        <p:spPr>
          <a:xfrm>
            <a:off x="1377176" y="981307"/>
            <a:ext cx="1131848" cy="5341434"/>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p:cNvGrpSpPr/>
          <p:nvPr/>
        </p:nvGrpSpPr>
        <p:grpSpPr>
          <a:xfrm>
            <a:off x="1421775" y="5594752"/>
            <a:ext cx="3852915" cy="633721"/>
            <a:chOff x="1555596" y="5466512"/>
            <a:chExt cx="3852915" cy="633721"/>
          </a:xfrm>
          <a:effectLst>
            <a:outerShdw blurRad="50800" dist="38100" dir="2700000" algn="tl" rotWithShape="0">
              <a:prstClr val="black">
                <a:alpha val="40000"/>
              </a:prstClr>
            </a:outerShdw>
          </a:effectLst>
        </p:grpSpPr>
        <p:sp>
          <p:nvSpPr>
            <p:cNvPr id="20" name="Rectangle 19"/>
            <p:cNvSpPr/>
            <p:nvPr/>
          </p:nvSpPr>
          <p:spPr>
            <a:xfrm>
              <a:off x="1555596" y="5466512"/>
              <a:ext cx="3802565" cy="63372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9" name="Group 18"/>
            <p:cNvGrpSpPr/>
            <p:nvPr/>
          </p:nvGrpSpPr>
          <p:grpSpPr>
            <a:xfrm>
              <a:off x="1683834" y="5466512"/>
              <a:ext cx="3724677" cy="633721"/>
              <a:chOff x="3870381" y="4376145"/>
              <a:chExt cx="3724677" cy="633721"/>
            </a:xfrm>
          </p:grpSpPr>
          <p:sp>
            <p:nvSpPr>
              <p:cNvPr id="10" name="Ellipse 4"/>
              <p:cNvSpPr/>
              <p:nvPr/>
            </p:nvSpPr>
            <p:spPr>
              <a:xfrm>
                <a:off x="3870381" y="4479849"/>
                <a:ext cx="180000" cy="18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Ellipse 9"/>
              <p:cNvSpPr/>
              <p:nvPr/>
            </p:nvSpPr>
            <p:spPr>
              <a:xfrm>
                <a:off x="3870381" y="4750193"/>
                <a:ext cx="180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Textfeld 5"/>
              <p:cNvSpPr txBox="1"/>
              <p:nvPr/>
            </p:nvSpPr>
            <p:spPr>
              <a:xfrm>
                <a:off x="3994658" y="4376145"/>
                <a:ext cx="36004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Non-inbred, highly heterozygous</a:t>
                </a:r>
              </a:p>
            </p:txBody>
          </p:sp>
          <p:sp>
            <p:nvSpPr>
              <p:cNvPr id="13" name="Textfeld 11"/>
              <p:cNvSpPr txBox="1"/>
              <p:nvPr/>
            </p:nvSpPr>
            <p:spPr>
              <a:xfrm>
                <a:off x="3990191" y="4640534"/>
                <a:ext cx="36004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Inbred, homozygous</a:t>
                </a:r>
              </a:p>
            </p:txBody>
          </p:sp>
        </p:grpSp>
      </p:grpSp>
      <p:sp>
        <p:nvSpPr>
          <p:cNvPr id="24" name="Right Triangle 4">
            <a:extLst>
              <a:ext uri="{FF2B5EF4-FFF2-40B4-BE49-F238E27FC236}">
                <a16:creationId xmlns:a16="http://schemas.microsoft.com/office/drawing/2014/main" id="{D43500DD-B374-47BA-BB86-0DBB44758E44}"/>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1494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73142" y="667495"/>
            <a:ext cx="6325076" cy="1330166"/>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3" name="TextBox 12"/>
          <p:cNvSpPr txBox="1"/>
          <p:nvPr/>
        </p:nvSpPr>
        <p:spPr>
          <a:xfrm>
            <a:off x="27142" y="31604"/>
            <a:ext cx="1208308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major break-through: Instant-homozygotes from maize crosses for speedy breeding</a:t>
            </a:r>
          </a:p>
        </p:txBody>
      </p:sp>
      <p:sp>
        <p:nvSpPr>
          <p:cNvPr id="9" name="Textfeld 6"/>
          <p:cNvSpPr txBox="1">
            <a:spLocks noChangeArrowheads="1"/>
          </p:cNvSpPr>
          <p:nvPr/>
        </p:nvSpPr>
        <p:spPr bwMode="auto">
          <a:xfrm>
            <a:off x="6438984" y="714412"/>
            <a:ext cx="5663082" cy="923330"/>
          </a:xfrm>
          <a:prstGeom prst="rect">
            <a:avLst/>
          </a:prstGeom>
          <a:solidFill>
            <a:schemeClr val="bg1"/>
          </a:solidFill>
          <a:ln w="19050">
            <a:noFill/>
            <a:miter lim="800000"/>
            <a:headEnd/>
            <a:tailEnd/>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At the University of Hohenheim, the teams of Hartwig Geiger and Albrecht </a:t>
            </a:r>
            <a:r>
              <a:rPr lang="en-GB" altLang="de-DE" dirty="0" err="1">
                <a:latin typeface="Arial" panose="020B0604020202020204" pitchFamily="34" charset="0"/>
                <a:cs typeface="Arial" panose="020B0604020202020204" pitchFamily="34" charset="0"/>
              </a:rPr>
              <a:t>Melchinger</a:t>
            </a:r>
            <a:r>
              <a:rPr lang="en-GB" altLang="de-DE" dirty="0">
                <a:latin typeface="Arial" panose="020B0604020202020204" pitchFamily="34" charset="0"/>
                <a:cs typeface="Arial" panose="020B0604020202020204" pitchFamily="34" charset="0"/>
              </a:rPr>
              <a:t> were driving forces behind this development.</a:t>
            </a:r>
          </a:p>
        </p:txBody>
      </p:sp>
      <p:sp>
        <p:nvSpPr>
          <p:cNvPr id="3" name="TextBox 2"/>
          <p:cNvSpPr txBox="1"/>
          <p:nvPr/>
        </p:nvSpPr>
        <p:spPr>
          <a:xfrm>
            <a:off x="6447142" y="5279828"/>
            <a:ext cx="5654924"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Deimling</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Röber</a:t>
            </a:r>
            <a:r>
              <a:rPr lang="en-GB" dirty="0">
                <a:latin typeface="Arial" panose="020B0604020202020204" pitchFamily="34" charset="0"/>
                <a:cs typeface="Arial" panose="020B0604020202020204" pitchFamily="34" charset="0"/>
              </a:rPr>
              <a:t>, Geiger, 1997: </a:t>
            </a:r>
            <a:r>
              <a:rPr lang="en-GB" dirty="0" err="1">
                <a:latin typeface="Arial" panose="020B0604020202020204" pitchFamily="34" charset="0"/>
                <a:cs typeface="Arial" panose="020B0604020202020204" pitchFamily="34" charset="0"/>
              </a:rPr>
              <a:t>Methodik</a:t>
            </a:r>
            <a:r>
              <a:rPr lang="en-GB" dirty="0">
                <a:latin typeface="Arial" panose="020B0604020202020204" pitchFamily="34" charset="0"/>
                <a:cs typeface="Arial" panose="020B0604020202020204" pitchFamily="34" charset="0"/>
              </a:rPr>
              <a:t> und </a:t>
            </a:r>
            <a:r>
              <a:rPr lang="en-GB" dirty="0" err="1">
                <a:latin typeface="Arial" panose="020B0604020202020204" pitchFamily="34" charset="0"/>
                <a:cs typeface="Arial" panose="020B0604020202020204" pitchFamily="34" charset="0"/>
              </a:rPr>
              <a:t>Genetik</a:t>
            </a:r>
            <a:r>
              <a:rPr lang="en-GB" dirty="0">
                <a:latin typeface="Arial" panose="020B0604020202020204" pitchFamily="34" charset="0"/>
                <a:cs typeface="Arial" panose="020B0604020202020204" pitchFamily="34" charset="0"/>
              </a:rPr>
              <a:t> der in-vivo </a:t>
            </a:r>
            <a:r>
              <a:rPr lang="en-GB" dirty="0" err="1">
                <a:latin typeface="Arial" panose="020B0604020202020204" pitchFamily="34" charset="0"/>
                <a:cs typeface="Arial" panose="020B0604020202020204" pitchFamily="34" charset="0"/>
              </a:rPr>
              <a:t>Haploideninduktion</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bei</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Mais</a:t>
            </a:r>
            <a:r>
              <a:rPr lang="en-GB"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Methodo</a:t>
            </a:r>
            <a:r>
              <a:rPr lang="en-GB" i="1" dirty="0">
                <a:latin typeface="Arial" panose="020B0604020202020204" pitchFamily="34" charset="0"/>
                <a:cs typeface="Arial" panose="020B0604020202020204" pitchFamily="34" charset="0"/>
              </a:rPr>
              <a:t>-logy and genetics of the in-vivo haploid induction in maize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Vorträge</a:t>
            </a:r>
            <a:r>
              <a:rPr lang="en-GB" dirty="0">
                <a:latin typeface="Arial" panose="020B0604020202020204" pitchFamily="34" charset="0"/>
                <a:cs typeface="Arial" panose="020B0604020202020204" pitchFamily="34" charset="0"/>
              </a:rPr>
              <a:t> für Pflanzenzüchtung 353: 225-226. ISSN 0723-7812</a:t>
            </a:r>
          </a:p>
        </p:txBody>
      </p:sp>
      <p:sp>
        <p:nvSpPr>
          <p:cNvPr id="5" name="Textfeld 3"/>
          <p:cNvSpPr txBox="1">
            <a:spLocks noChangeArrowheads="1"/>
          </p:cNvSpPr>
          <p:nvPr/>
        </p:nvSpPr>
        <p:spPr bwMode="auto">
          <a:xfrm>
            <a:off x="2446256" y="1774054"/>
            <a:ext cx="395196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Farm Journal, from </a:t>
            </a:r>
            <a:r>
              <a:rPr lang="en-GB" altLang="de-DE" dirty="0" err="1">
                <a:latin typeface="Arial" panose="020B0604020202020204" pitchFamily="34" charset="0"/>
                <a:cs typeface="Arial" panose="020B0604020202020204" pitchFamily="34" charset="0"/>
              </a:rPr>
              <a:t>AgReliant</a:t>
            </a:r>
            <a:r>
              <a:rPr lang="en-GB" altLang="de-DE" dirty="0">
                <a:latin typeface="Arial" panose="020B0604020202020204" pitchFamily="34" charset="0"/>
                <a:cs typeface="Arial" panose="020B0604020202020204" pitchFamily="34" charset="0"/>
              </a:rPr>
              <a:t> 2004</a:t>
            </a:r>
          </a:p>
        </p:txBody>
      </p:sp>
      <p:sp>
        <p:nvSpPr>
          <p:cNvPr id="8" name="TextBox 7"/>
          <p:cNvSpPr txBox="1"/>
          <p:nvPr/>
        </p:nvSpPr>
        <p:spPr>
          <a:xfrm>
            <a:off x="73142" y="2221345"/>
            <a:ext cx="6325076"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err="1">
                <a:latin typeface="Arial" panose="020B0604020202020204" pitchFamily="34" charset="0"/>
                <a:cs typeface="Arial" panose="020B0604020202020204" pitchFamily="34" charset="0"/>
              </a:rPr>
              <a:t>Melchinger</a:t>
            </a:r>
            <a:r>
              <a:rPr lang="en-GB" dirty="0">
                <a:latin typeface="Arial" panose="020B0604020202020204" pitchFamily="34" charset="0"/>
                <a:cs typeface="Arial" panose="020B0604020202020204" pitchFamily="34" charset="0"/>
              </a:rPr>
              <a:t> et al., 2013. Scientific Reports. Rapid and accurate identification of in vivo-induced haploid seeds based on oil content in maize. DOI 10.1038/srep02129.</a:t>
            </a:r>
          </a:p>
        </p:txBody>
      </p:sp>
      <p:sp>
        <p:nvSpPr>
          <p:cNvPr id="15" name="Textfeld 6"/>
          <p:cNvSpPr txBox="1"/>
          <p:nvPr/>
        </p:nvSpPr>
        <p:spPr>
          <a:xfrm>
            <a:off x="97604" y="3625721"/>
            <a:ext cx="6325076" cy="3139321"/>
          </a:xfrm>
          <a:prstGeom prst="rect">
            <a:avLst/>
          </a:prstGeom>
          <a:solidFill>
            <a:schemeClr val="bg1"/>
          </a:solidFill>
          <a:ln w="57150">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DH technique leads to an instant type of homozygosity, which means instant creation of true-to-type breeding seeds. Moreover, it leads to instant release of all additive genetic variance plus additive-types of epistatic diversity, accessible for phenotype- and genotype-based selection. Instantly, all such </a:t>
            </a:r>
            <a:r>
              <a:rPr lang="en-GB" dirty="0">
                <a:solidFill>
                  <a:srgbClr val="0000FF"/>
                </a:solidFill>
                <a:latin typeface="Arial" panose="020B0604020202020204" pitchFamily="34" charset="0"/>
                <a:cs typeface="Arial" panose="020B0604020202020204" pitchFamily="34" charset="0"/>
              </a:rPr>
              <a:t>genetic variance </a:t>
            </a:r>
            <a:r>
              <a:rPr lang="en-GB" dirty="0">
                <a:latin typeface="Arial" panose="020B0604020202020204" pitchFamily="34" charset="0"/>
                <a:cs typeface="Arial" panose="020B0604020202020204" pitchFamily="34" charset="0"/>
              </a:rPr>
              <a:t>is shuffled from within-family and within genotype to </a:t>
            </a:r>
            <a:r>
              <a:rPr lang="en-GB" dirty="0">
                <a:solidFill>
                  <a:srgbClr val="0000FF"/>
                </a:solidFill>
                <a:latin typeface="Arial" panose="020B0604020202020204" pitchFamily="34" charset="0"/>
                <a:cs typeface="Arial" panose="020B0604020202020204" pitchFamily="34" charset="0"/>
              </a:rPr>
              <a:t>between candidates</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where it then can be exploited for breeding.</a:t>
            </a:r>
          </a:p>
          <a:p>
            <a:r>
              <a:rPr lang="en-GB" dirty="0">
                <a:latin typeface="Arial" panose="020B0604020202020204" pitchFamily="34" charset="0"/>
                <a:cs typeface="Arial" panose="020B0604020202020204" pitchFamily="34" charset="0"/>
              </a:rPr>
              <a:t>Draw-back: With only one meiosis, unfortunate linkage is  poorly resolved; in such case not all potential combinations and epistatic effects will be accessible for selection.</a:t>
            </a:r>
          </a:p>
        </p:txBody>
      </p:sp>
      <p:pic>
        <p:nvPicPr>
          <p:cNvPr id="7" name="Picture 6"/>
          <p:cNvPicPr>
            <a:picLocks noChangeAspect="1"/>
          </p:cNvPicPr>
          <p:nvPr/>
        </p:nvPicPr>
        <p:blipFill>
          <a:blip r:embed="rId3" cstate="print">
            <a:extLst>
              <a:ext uri="{BEBA8EAE-BF5A-486C-A8C5-ECC9F3942E4B}">
                <a14:imgProps xmlns:a14="http://schemas.microsoft.com/office/drawing/2010/main">
                  <a14:imgLayer r:embed="rId4">
                    <a14:imgEffect>
                      <a14:brightnessContrast bright="32000" contrast="5000"/>
                    </a14:imgEffect>
                  </a14:imgLayer>
                </a14:imgProps>
              </a:ext>
              <a:ext uri="{28A0092B-C50C-407E-A947-70E740481C1C}">
                <a14:useLocalDpi xmlns:a14="http://schemas.microsoft.com/office/drawing/2010/main" val="0"/>
              </a:ext>
            </a:extLst>
          </a:blip>
          <a:stretch>
            <a:fillRect/>
          </a:stretch>
        </p:blipFill>
        <p:spPr>
          <a:xfrm>
            <a:off x="6519333" y="2054291"/>
            <a:ext cx="3098800" cy="3098800"/>
          </a:xfrm>
          <a:prstGeom prst="rect">
            <a:avLst/>
          </a:prstGeom>
        </p:spPr>
      </p:pic>
      <p:sp>
        <p:nvSpPr>
          <p:cNvPr id="6" name="TextBox 5"/>
          <p:cNvSpPr txBox="1"/>
          <p:nvPr/>
        </p:nvSpPr>
        <p:spPr>
          <a:xfrm>
            <a:off x="9747407" y="2013770"/>
            <a:ext cx="2362817" cy="313932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ChatGPT‘s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dynamic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black</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horse</a:t>
            </a:r>
            <a:r>
              <a:rPr lang="de-D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movement of the dust is dynamic in-deed, but difficult to realise in the real world. If the horse braked in this way, it would immediately have to fall forwards in a very blatant way.</a:t>
            </a:r>
          </a:p>
        </p:txBody>
      </p:sp>
      <p:sp>
        <p:nvSpPr>
          <p:cNvPr id="2" name="Textfeld 1"/>
          <p:cNvSpPr txBox="1"/>
          <p:nvPr/>
        </p:nvSpPr>
        <p:spPr>
          <a:xfrm>
            <a:off x="6527492" y="1739149"/>
            <a:ext cx="79745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320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#27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UNPLAB-BrMeth_Ch-9[</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TheFour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749FFA8-B9E0-4EDC-AF6E-82F5868C9882}"/>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0275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srcRect/>
          <a:stretch>
            <a:fillRect/>
          </a:stretch>
        </p:blipFill>
        <p:spPr bwMode="auto">
          <a:xfrm>
            <a:off x="73142" y="667495"/>
            <a:ext cx="6325076" cy="1330166"/>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Textfeld 3"/>
          <p:cNvSpPr txBox="1">
            <a:spLocks noChangeArrowheads="1"/>
          </p:cNvSpPr>
          <p:nvPr/>
        </p:nvSpPr>
        <p:spPr bwMode="auto">
          <a:xfrm>
            <a:off x="27380" y="2086065"/>
            <a:ext cx="4447600"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Farm Journal, from </a:t>
            </a:r>
            <a:r>
              <a:rPr lang="en-GB" altLang="de-DE" dirty="0" err="1">
                <a:latin typeface="Arial" panose="020B0604020202020204" pitchFamily="34" charset="0"/>
                <a:cs typeface="Arial" panose="020B0604020202020204" pitchFamily="34" charset="0"/>
              </a:rPr>
              <a:t>AgReliant</a:t>
            </a:r>
            <a:r>
              <a:rPr lang="en-GB" altLang="de-DE" dirty="0">
                <a:latin typeface="Arial" panose="020B0604020202020204" pitchFamily="34" charset="0"/>
                <a:cs typeface="Arial" panose="020B0604020202020204" pitchFamily="34" charset="0"/>
              </a:rPr>
              <a:t> 2004</a:t>
            </a:r>
          </a:p>
        </p:txBody>
      </p:sp>
      <p:sp>
        <p:nvSpPr>
          <p:cNvPr id="9" name="Textfeld 6"/>
          <p:cNvSpPr txBox="1">
            <a:spLocks noChangeArrowheads="1"/>
          </p:cNvSpPr>
          <p:nvPr/>
        </p:nvSpPr>
        <p:spPr bwMode="auto">
          <a:xfrm>
            <a:off x="6447142" y="667277"/>
            <a:ext cx="5663082" cy="646331"/>
          </a:xfrm>
          <a:prstGeom prst="rect">
            <a:avLst/>
          </a:prstGeom>
          <a:solidFill>
            <a:schemeClr val="bg1"/>
          </a:solidFill>
          <a:ln w="19050">
            <a:noFill/>
            <a:miter lim="800000"/>
            <a:headEnd/>
            <a:tailEnd/>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„Dark horse“ means „Unexpected winner“;  „</a:t>
            </a:r>
            <a:r>
              <a:rPr lang="en-GB" altLang="de-DE" i="1" dirty="0" err="1">
                <a:latin typeface="Arial" panose="020B0604020202020204" pitchFamily="34" charset="0"/>
                <a:cs typeface="Arial" panose="020B0604020202020204" pitchFamily="34" charset="0"/>
              </a:rPr>
              <a:t>Aussenseiter</a:t>
            </a:r>
            <a:r>
              <a:rPr lang="en-GB" altLang="de-DE" dirty="0">
                <a:latin typeface="Arial" panose="020B0604020202020204" pitchFamily="34" charset="0"/>
                <a:cs typeface="Arial" panose="020B0604020202020204" pitchFamily="34" charset="0"/>
              </a:rPr>
              <a:t>“ , „</a:t>
            </a:r>
            <a:r>
              <a:rPr lang="en-GB" altLang="de-DE" i="1" dirty="0" err="1">
                <a:latin typeface="Arial" panose="020B0604020202020204" pitchFamily="34" charset="0"/>
                <a:cs typeface="Arial" panose="020B0604020202020204" pitchFamily="34" charset="0"/>
              </a:rPr>
              <a:t>Unbeschriebenes</a:t>
            </a:r>
            <a:r>
              <a:rPr lang="en-GB" altLang="de-DE" i="1" dirty="0">
                <a:latin typeface="Arial" panose="020B0604020202020204" pitchFamily="34" charset="0"/>
                <a:cs typeface="Arial" panose="020B0604020202020204" pitchFamily="34" charset="0"/>
              </a:rPr>
              <a:t> Blatt</a:t>
            </a:r>
            <a:r>
              <a:rPr lang="en-GB" altLang="de-DE" dirty="0">
                <a:latin typeface="Arial" panose="020B0604020202020204" pitchFamily="34" charset="0"/>
                <a:cs typeface="Arial" panose="020B0604020202020204" pitchFamily="34" charset="0"/>
              </a:rPr>
              <a:t>“. </a:t>
            </a:r>
          </a:p>
        </p:txBody>
      </p:sp>
      <p:sp>
        <p:nvSpPr>
          <p:cNvPr id="13" name="TextBox 12"/>
          <p:cNvSpPr txBox="1"/>
          <p:nvPr/>
        </p:nvSpPr>
        <p:spPr>
          <a:xfrm>
            <a:off x="27142" y="31604"/>
            <a:ext cx="1208308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major break-through: Instant-homozygotes from maize crosses for speedy breeding</a:t>
            </a:r>
          </a:p>
        </p:txBody>
      </p:sp>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42" y="3168755"/>
            <a:ext cx="8714467" cy="340268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844044" y="5065335"/>
            <a:ext cx="3266180"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Doubled Haploids: A simple method to improve efficiency of maize breeding – YouTube</a:t>
            </a:r>
          </a:p>
          <a:p>
            <a:r>
              <a:rPr lang="en-GB" dirty="0">
                <a:latin typeface="Arial" panose="020B0604020202020204" pitchFamily="34" charset="0"/>
                <a:cs typeface="Arial" panose="020B0604020202020204" pitchFamily="34" charset="0"/>
              </a:rPr>
              <a:t>https://www.youtube.com/watch?v=V2jOEuZjjrg</a:t>
            </a:r>
            <a:endParaRPr lang="en-GB" dirty="0"/>
          </a:p>
        </p:txBody>
      </p:sp>
      <p:grpSp>
        <p:nvGrpSpPr>
          <p:cNvPr id="12" name="Group 11"/>
          <p:cNvGrpSpPr/>
          <p:nvPr/>
        </p:nvGrpSpPr>
        <p:grpSpPr>
          <a:xfrm>
            <a:off x="2606511" y="2455397"/>
            <a:ext cx="4431364" cy="2054836"/>
            <a:chOff x="2606511" y="2455397"/>
            <a:chExt cx="4431364" cy="2054836"/>
          </a:xfrm>
          <a:effectLst>
            <a:outerShdw blurRad="50800" dist="38100" dir="2700000" algn="tl" rotWithShape="0">
              <a:prstClr val="black">
                <a:alpha val="40000"/>
              </a:prstClr>
            </a:outerShdw>
          </a:effectLst>
        </p:grpSpPr>
        <p:pic>
          <p:nvPicPr>
            <p:cNvPr id="7" name="Picture 6"/>
            <p:cNvPicPr>
              <a:picLocks noChangeAspect="1"/>
            </p:cNvPicPr>
            <p:nvPr/>
          </p:nvPicPr>
          <p:blipFill>
            <a:blip r:embed="rId4"/>
            <a:stretch>
              <a:fillRect/>
            </a:stretch>
          </p:blipFill>
          <p:spPr>
            <a:xfrm>
              <a:off x="2606511" y="2455397"/>
              <a:ext cx="2240584" cy="2054836"/>
            </a:xfrm>
            <a:prstGeom prst="rect">
              <a:avLst/>
            </a:prstGeom>
          </p:spPr>
        </p:pic>
        <p:pic>
          <p:nvPicPr>
            <p:cNvPr id="8" name="Picture 7"/>
            <p:cNvPicPr>
              <a:picLocks noChangeAspect="1"/>
            </p:cNvPicPr>
            <p:nvPr/>
          </p:nvPicPr>
          <p:blipFill>
            <a:blip r:embed="rId5"/>
            <a:stretch>
              <a:fillRect/>
            </a:stretch>
          </p:blipFill>
          <p:spPr>
            <a:xfrm>
              <a:off x="4871085" y="2460280"/>
              <a:ext cx="2166790" cy="2049953"/>
            </a:xfrm>
            <a:prstGeom prst="rect">
              <a:avLst/>
            </a:prstGeom>
          </p:spPr>
        </p:pic>
        <p:pic>
          <p:nvPicPr>
            <p:cNvPr id="10" name="Picture 9"/>
            <p:cNvPicPr>
              <a:picLocks noChangeAspect="1"/>
            </p:cNvPicPr>
            <p:nvPr/>
          </p:nvPicPr>
          <p:blipFill>
            <a:blip r:embed="rId6"/>
            <a:stretch>
              <a:fillRect/>
            </a:stretch>
          </p:blipFill>
          <p:spPr>
            <a:xfrm>
              <a:off x="4871085" y="2455397"/>
              <a:ext cx="430296" cy="412178"/>
            </a:xfrm>
            <a:prstGeom prst="rect">
              <a:avLst/>
            </a:prstGeom>
          </p:spPr>
        </p:pic>
        <p:sp>
          <p:nvSpPr>
            <p:cNvPr id="11" name="Oval 10"/>
            <p:cNvSpPr/>
            <p:nvPr/>
          </p:nvSpPr>
          <p:spPr>
            <a:xfrm>
              <a:off x="2615937" y="2464823"/>
              <a:ext cx="287518" cy="25073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6858001" y="2464823"/>
            <a:ext cx="525222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Preferentially inducers with clear, dominant expressions of monogenic traits (</a:t>
            </a:r>
            <a:r>
              <a:rPr lang="en-GB" dirty="0">
                <a:solidFill>
                  <a:srgbClr val="C00000"/>
                </a:solidFill>
                <a:latin typeface="Arial" panose="020B0604020202020204" pitchFamily="34" charset="0"/>
                <a:cs typeface="Arial" panose="020B0604020202020204" pitchFamily="34" charset="0"/>
              </a:rPr>
              <a:t>root colour</a:t>
            </a:r>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tassel colour</a:t>
            </a:r>
            <a:r>
              <a:rPr lang="en-GB" dirty="0">
                <a:latin typeface="Arial" panose="020B0604020202020204" pitchFamily="34" charset="0"/>
                <a:cs typeface="Arial" panose="020B0604020202020204" pitchFamily="34" charset="0"/>
              </a:rPr>
              <a:t>) are employed to filter against the ‘true’ crosses with inducers (identify the haploids) </a:t>
            </a:r>
            <a:endParaRPr lang="en-GB"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216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21</a:t>
            </a:fld>
            <a:endParaRPr lang="en-US"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53295" y="872835"/>
            <a:ext cx="11425382" cy="433965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DH-Techniques </a:t>
            </a:r>
            <a:r>
              <a:rPr lang="en-GB" sz="2800" i="1" dirty="0">
                <a:latin typeface="Arial" panose="020B0604020202020204" pitchFamily="34" charset="0"/>
                <a:cs typeface="Arial" panose="020B0604020202020204" pitchFamily="34" charset="0"/>
              </a:rPr>
              <a:t>in </a:t>
            </a:r>
            <a:r>
              <a:rPr lang="en-GB" sz="2800" i="1" dirty="0">
                <a:solidFill>
                  <a:srgbClr val="0000FF"/>
                </a:solidFill>
                <a:latin typeface="Arial" panose="020B0604020202020204" pitchFamily="34" charset="0"/>
                <a:cs typeface="Arial" panose="020B0604020202020204" pitchFamily="34" charset="0"/>
              </a:rPr>
              <a:t>vitro</a:t>
            </a:r>
            <a:r>
              <a:rPr lang="en-GB" sz="2800" i="1"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(petri dish, tissue culture)</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800" dirty="0">
                <a:solidFill>
                  <a:schemeClr val="tx1">
                    <a:lumMod val="50000"/>
                    <a:lumOff val="50000"/>
                  </a:schemeClr>
                </a:solidFill>
                <a:latin typeface="Arial" panose="020B0604020202020204" pitchFamily="34" charset="0"/>
                <a:cs typeface="Arial" panose="020B0604020202020204" pitchFamily="34" charset="0"/>
              </a:rPr>
              <a:t>Anther- or </a:t>
            </a:r>
            <a:r>
              <a:rPr lang="en-GB" sz="2800" dirty="0">
                <a:latin typeface="Arial" panose="020B0604020202020204" pitchFamily="34" charset="0"/>
                <a:cs typeface="Arial" panose="020B0604020202020204" pitchFamily="34" charset="0"/>
              </a:rPr>
              <a:t>microspore culture (e.g. in rapeseed, barley)</a:t>
            </a:r>
          </a:p>
          <a:p>
            <a:r>
              <a:rPr lang="en-GB" sz="2800" dirty="0">
                <a:latin typeface="Arial" panose="020B0604020202020204" pitchFamily="34" charset="0"/>
                <a:cs typeface="Arial" panose="020B0604020202020204" pitchFamily="34" charset="0"/>
              </a:rPr>
              <a:t>Gynogenesis induction (</a:t>
            </a:r>
            <a:r>
              <a:rPr lang="en-GB" sz="2800" i="1" dirty="0">
                <a:latin typeface="Arial" panose="020B0604020202020204" pitchFamily="34" charset="0"/>
                <a:cs typeface="Arial" panose="020B0604020202020204" pitchFamily="34" charset="0"/>
              </a:rPr>
              <a:t>via</a:t>
            </a:r>
            <a:r>
              <a:rPr lang="en-GB" sz="2800" dirty="0">
                <a:latin typeface="Arial" panose="020B0604020202020204" pitchFamily="34" charset="0"/>
                <a:cs typeface="Arial" panose="020B0604020202020204" pitchFamily="34" charset="0"/>
              </a:rPr>
              <a:t> female gametes, i.e. culture of isolated unfertilized ovules; e.g. sugar beet)</a:t>
            </a:r>
          </a:p>
          <a:p>
            <a:endParaRPr lang="de-DE" sz="2800" dirty="0">
              <a:latin typeface="Arial" panose="020B0604020202020204" pitchFamily="34" charset="0"/>
              <a:cs typeface="Arial" panose="020B0604020202020204" pitchFamily="34" charset="0"/>
            </a:endParaRP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DH Techniques </a:t>
            </a:r>
            <a:r>
              <a:rPr lang="en-GB" sz="2800" i="1" dirty="0">
                <a:latin typeface="Arial" panose="020B0604020202020204" pitchFamily="34" charset="0"/>
                <a:cs typeface="Arial" panose="020B0604020202020204" pitchFamily="34" charset="0"/>
              </a:rPr>
              <a:t>in </a:t>
            </a:r>
            <a:r>
              <a:rPr lang="en-GB" sz="2800" i="1" dirty="0">
                <a:solidFill>
                  <a:srgbClr val="0000FF"/>
                </a:solidFill>
                <a:latin typeface="Arial" panose="020B0604020202020204" pitchFamily="34" charset="0"/>
                <a:cs typeface="Arial" panose="020B0604020202020204" pitchFamily="34" charset="0"/>
              </a:rPr>
              <a:t>vivo</a:t>
            </a:r>
            <a:r>
              <a:rPr lang="en-GB" sz="2800" i="1"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(more acceptable for organic breeders)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Pollination with related species (barley, wheat) </a:t>
            </a:r>
          </a:p>
          <a:p>
            <a:r>
              <a:rPr lang="en-GB" sz="2800" dirty="0">
                <a:latin typeface="Arial" panose="020B0604020202020204" pitchFamily="34" charset="0"/>
                <a:cs typeface="Arial" panose="020B0604020202020204" pitchFamily="34" charset="0"/>
              </a:rPr>
              <a:t>Pollination with inducer line (maize)</a:t>
            </a:r>
          </a:p>
        </p:txBody>
      </p:sp>
      <p:sp>
        <p:nvSpPr>
          <p:cNvPr id="5" name="Right Triangle 4">
            <a:extLst>
              <a:ext uri="{FF2B5EF4-FFF2-40B4-BE49-F238E27FC236}">
                <a16:creationId xmlns:a16="http://schemas.microsoft.com/office/drawing/2014/main" id="{9E5956F0-C99A-4F9A-A139-F68FC1FE740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42815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Rectangle 580"/>
          <p:cNvSpPr/>
          <p:nvPr/>
        </p:nvSpPr>
        <p:spPr>
          <a:xfrm>
            <a:off x="3083442" y="39672"/>
            <a:ext cx="8803758" cy="674030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639550" y="635542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a:latin typeface="Arial" panose="020B0604020202020204" pitchFamily="34" charset="0"/>
                <a:cs typeface="Arial" panose="020B0604020202020204" pitchFamily="34" charset="0"/>
              </a:rPr>
              <a:pPr algn="ctr"/>
              <a:t>22</a:t>
            </a:fld>
            <a:endParaRPr lang="en-US" dirty="0">
              <a:latin typeface="Arial" panose="020B0604020202020204" pitchFamily="34" charset="0"/>
              <a:cs typeface="Arial" panose="020B0604020202020204" pitchFamily="34" charset="0"/>
            </a:endParaRPr>
          </a:p>
        </p:txBody>
      </p:sp>
      <p:sp>
        <p:nvSpPr>
          <p:cNvPr id="3" name="Foliennummernplatzhalter 3"/>
          <p:cNvSpPr>
            <a:spLocks noGrp="1"/>
          </p:cNvSpPr>
          <p:nvPr>
            <p:ph type="sldNum" sz="quarter" idx="10"/>
          </p:nvPr>
        </p:nvSpPr>
        <p:spPr>
          <a:xfrm>
            <a:off x="9347200" y="6235989"/>
            <a:ext cx="2133600" cy="476250"/>
          </a:xfrm>
          <a:noFill/>
          <a:ln>
            <a:miter lim="800000"/>
            <a:headEnd/>
            <a:tailEnd/>
          </a:ln>
        </p:spPr>
        <p:txBody>
          <a:bodyPr/>
          <a:lstStyle/>
          <a:p>
            <a:fld id="{8C9F5AFB-8C88-4C8A-A410-624F9F2756FC}" type="slidenum">
              <a:rPr lang="de-DE" altLang="de-DE" sz="1800" smtClean="0">
                <a:latin typeface="Arial" panose="020B0604020202020204" pitchFamily="34" charset="0"/>
                <a:cs typeface="Arial" panose="020B0604020202020204" pitchFamily="34" charset="0"/>
              </a:rPr>
              <a:pPr/>
              <a:t>22</a:t>
            </a:fld>
            <a:endParaRPr lang="de-DE" altLang="de-DE" sz="180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9417050" y="1767177"/>
            <a:ext cx="1905000" cy="655637"/>
          </a:xfrm>
          <a:prstGeom prst="rect">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 name="AutoShape 3"/>
          <p:cNvSpPr>
            <a:spLocks noChangeArrowheads="1"/>
          </p:cNvSpPr>
          <p:nvPr/>
        </p:nvSpPr>
        <p:spPr bwMode="auto">
          <a:xfrm rot="5400000">
            <a:off x="10712450" y="183702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6" name="AutoShape 4"/>
          <p:cNvSpPr>
            <a:spLocks noChangeArrowheads="1"/>
          </p:cNvSpPr>
          <p:nvPr/>
        </p:nvSpPr>
        <p:spPr bwMode="auto">
          <a:xfrm rot="5400000">
            <a:off x="10560050" y="183702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7" name="AutoShape 5"/>
          <p:cNvSpPr>
            <a:spLocks noChangeArrowheads="1"/>
          </p:cNvSpPr>
          <p:nvPr/>
        </p:nvSpPr>
        <p:spPr bwMode="auto">
          <a:xfrm rot="5400000">
            <a:off x="10407650" y="1837027"/>
            <a:ext cx="58738"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 name="AutoShape 6"/>
          <p:cNvSpPr>
            <a:spLocks noChangeArrowheads="1"/>
          </p:cNvSpPr>
          <p:nvPr/>
        </p:nvSpPr>
        <p:spPr bwMode="auto">
          <a:xfrm rot="5400000">
            <a:off x="10255250" y="183702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9" name="AutoShape 7"/>
          <p:cNvSpPr>
            <a:spLocks noChangeArrowheads="1"/>
          </p:cNvSpPr>
          <p:nvPr/>
        </p:nvSpPr>
        <p:spPr bwMode="auto">
          <a:xfrm rot="5400000">
            <a:off x="10104438" y="1838614"/>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0" name="AutoShape 8"/>
          <p:cNvSpPr>
            <a:spLocks noChangeArrowheads="1"/>
          </p:cNvSpPr>
          <p:nvPr/>
        </p:nvSpPr>
        <p:spPr bwMode="auto">
          <a:xfrm rot="5400000">
            <a:off x="9950450" y="1837027"/>
            <a:ext cx="58738"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1" name="AutoShape 9"/>
          <p:cNvSpPr>
            <a:spLocks noChangeArrowheads="1"/>
          </p:cNvSpPr>
          <p:nvPr/>
        </p:nvSpPr>
        <p:spPr bwMode="auto">
          <a:xfrm rot="5400000">
            <a:off x="9798050" y="183702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 name="AutoShape 10"/>
          <p:cNvSpPr>
            <a:spLocks noChangeArrowheads="1"/>
          </p:cNvSpPr>
          <p:nvPr/>
        </p:nvSpPr>
        <p:spPr bwMode="auto">
          <a:xfrm rot="5400000">
            <a:off x="9645650" y="183702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3" name="AutoShape 11"/>
          <p:cNvSpPr>
            <a:spLocks noChangeArrowheads="1"/>
          </p:cNvSpPr>
          <p:nvPr/>
        </p:nvSpPr>
        <p:spPr bwMode="auto">
          <a:xfrm rot="5400000">
            <a:off x="9493250" y="183702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4" name="AutoShape 12"/>
          <p:cNvSpPr>
            <a:spLocks noChangeArrowheads="1"/>
          </p:cNvSpPr>
          <p:nvPr/>
        </p:nvSpPr>
        <p:spPr bwMode="auto">
          <a:xfrm rot="5400000">
            <a:off x="10866438" y="1838614"/>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5" name="AutoShape 13"/>
          <p:cNvSpPr>
            <a:spLocks noChangeArrowheads="1"/>
          </p:cNvSpPr>
          <p:nvPr/>
        </p:nvSpPr>
        <p:spPr bwMode="auto">
          <a:xfrm rot="5400000">
            <a:off x="11018838" y="1838614"/>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 name="AutoShape 14"/>
          <p:cNvSpPr>
            <a:spLocks noChangeArrowheads="1"/>
          </p:cNvSpPr>
          <p:nvPr/>
        </p:nvSpPr>
        <p:spPr bwMode="auto">
          <a:xfrm rot="5400000">
            <a:off x="11171238" y="1838614"/>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7" name="AutoShape 15"/>
          <p:cNvSpPr>
            <a:spLocks noChangeArrowheads="1"/>
          </p:cNvSpPr>
          <p:nvPr/>
        </p:nvSpPr>
        <p:spPr bwMode="auto">
          <a:xfrm rot="5400000">
            <a:off x="107124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8" name="AutoShape 16"/>
          <p:cNvSpPr>
            <a:spLocks noChangeArrowheads="1"/>
          </p:cNvSpPr>
          <p:nvPr/>
        </p:nvSpPr>
        <p:spPr bwMode="auto">
          <a:xfrm rot="5400000">
            <a:off x="105600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 name="AutoShape 17"/>
          <p:cNvSpPr>
            <a:spLocks noChangeArrowheads="1"/>
          </p:cNvSpPr>
          <p:nvPr/>
        </p:nvSpPr>
        <p:spPr bwMode="auto">
          <a:xfrm rot="5400000">
            <a:off x="104076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 name="AutoShape 18"/>
          <p:cNvSpPr>
            <a:spLocks noChangeArrowheads="1"/>
          </p:cNvSpPr>
          <p:nvPr/>
        </p:nvSpPr>
        <p:spPr bwMode="auto">
          <a:xfrm rot="5400000">
            <a:off x="102552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 name="AutoShape 19"/>
          <p:cNvSpPr>
            <a:spLocks noChangeArrowheads="1"/>
          </p:cNvSpPr>
          <p:nvPr/>
        </p:nvSpPr>
        <p:spPr bwMode="auto">
          <a:xfrm rot="5400000">
            <a:off x="10104438" y="1984664"/>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 name="AutoShape 20"/>
          <p:cNvSpPr>
            <a:spLocks noChangeArrowheads="1"/>
          </p:cNvSpPr>
          <p:nvPr/>
        </p:nvSpPr>
        <p:spPr bwMode="auto">
          <a:xfrm rot="5400000">
            <a:off x="99504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 name="AutoShape 21"/>
          <p:cNvSpPr>
            <a:spLocks noChangeArrowheads="1"/>
          </p:cNvSpPr>
          <p:nvPr/>
        </p:nvSpPr>
        <p:spPr bwMode="auto">
          <a:xfrm rot="5400000">
            <a:off x="97980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 name="AutoShape 22"/>
          <p:cNvSpPr>
            <a:spLocks noChangeArrowheads="1"/>
          </p:cNvSpPr>
          <p:nvPr/>
        </p:nvSpPr>
        <p:spPr bwMode="auto">
          <a:xfrm rot="5400000">
            <a:off x="96456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5" name="AutoShape 23"/>
          <p:cNvSpPr>
            <a:spLocks noChangeArrowheads="1"/>
          </p:cNvSpPr>
          <p:nvPr/>
        </p:nvSpPr>
        <p:spPr bwMode="auto">
          <a:xfrm rot="5400000">
            <a:off x="9493250" y="1983077"/>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 name="AutoShape 24"/>
          <p:cNvSpPr>
            <a:spLocks noChangeArrowheads="1"/>
          </p:cNvSpPr>
          <p:nvPr/>
        </p:nvSpPr>
        <p:spPr bwMode="auto">
          <a:xfrm rot="5400000">
            <a:off x="10866438" y="1984664"/>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 name="AutoShape 25"/>
          <p:cNvSpPr>
            <a:spLocks noChangeArrowheads="1"/>
          </p:cNvSpPr>
          <p:nvPr/>
        </p:nvSpPr>
        <p:spPr bwMode="auto">
          <a:xfrm rot="5400000">
            <a:off x="11018838" y="1984664"/>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8" name="AutoShape 26"/>
          <p:cNvSpPr>
            <a:spLocks noChangeArrowheads="1"/>
          </p:cNvSpPr>
          <p:nvPr/>
        </p:nvSpPr>
        <p:spPr bwMode="auto">
          <a:xfrm rot="5400000">
            <a:off x="11171238" y="1984664"/>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 name="AutoShape 27"/>
          <p:cNvSpPr>
            <a:spLocks noChangeArrowheads="1"/>
          </p:cNvSpPr>
          <p:nvPr/>
        </p:nvSpPr>
        <p:spPr bwMode="auto">
          <a:xfrm rot="5400000">
            <a:off x="10711656" y="212833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 name="AutoShape 28"/>
          <p:cNvSpPr>
            <a:spLocks noChangeArrowheads="1"/>
          </p:cNvSpPr>
          <p:nvPr/>
        </p:nvSpPr>
        <p:spPr bwMode="auto">
          <a:xfrm rot="5400000">
            <a:off x="10559256" y="212833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 name="AutoShape 29"/>
          <p:cNvSpPr>
            <a:spLocks noChangeArrowheads="1"/>
          </p:cNvSpPr>
          <p:nvPr/>
        </p:nvSpPr>
        <p:spPr bwMode="auto">
          <a:xfrm rot="5400000">
            <a:off x="10406856" y="212833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 name="AutoShape 30"/>
          <p:cNvSpPr>
            <a:spLocks noChangeArrowheads="1"/>
          </p:cNvSpPr>
          <p:nvPr/>
        </p:nvSpPr>
        <p:spPr bwMode="auto">
          <a:xfrm rot="5400000">
            <a:off x="10254456" y="212833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 name="AutoShape 31"/>
          <p:cNvSpPr>
            <a:spLocks noChangeArrowheads="1"/>
          </p:cNvSpPr>
          <p:nvPr/>
        </p:nvSpPr>
        <p:spPr bwMode="auto">
          <a:xfrm rot="5400000">
            <a:off x="10103644" y="212992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 name="AutoShape 32"/>
          <p:cNvSpPr>
            <a:spLocks noChangeArrowheads="1"/>
          </p:cNvSpPr>
          <p:nvPr/>
        </p:nvSpPr>
        <p:spPr bwMode="auto">
          <a:xfrm rot="5400000">
            <a:off x="9949656" y="212833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5" name="AutoShape 33"/>
          <p:cNvSpPr>
            <a:spLocks noChangeArrowheads="1"/>
          </p:cNvSpPr>
          <p:nvPr/>
        </p:nvSpPr>
        <p:spPr bwMode="auto">
          <a:xfrm rot="5400000">
            <a:off x="9797256" y="212833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6" name="AutoShape 34"/>
          <p:cNvSpPr>
            <a:spLocks noChangeArrowheads="1"/>
          </p:cNvSpPr>
          <p:nvPr/>
        </p:nvSpPr>
        <p:spPr bwMode="auto">
          <a:xfrm rot="5400000">
            <a:off x="9644856" y="212833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 name="AutoShape 35"/>
          <p:cNvSpPr>
            <a:spLocks noChangeArrowheads="1"/>
          </p:cNvSpPr>
          <p:nvPr/>
        </p:nvSpPr>
        <p:spPr bwMode="auto">
          <a:xfrm rot="5400000">
            <a:off x="9492456" y="212833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 name="AutoShape 36"/>
          <p:cNvSpPr>
            <a:spLocks noChangeArrowheads="1"/>
          </p:cNvSpPr>
          <p:nvPr/>
        </p:nvSpPr>
        <p:spPr bwMode="auto">
          <a:xfrm rot="5400000">
            <a:off x="10865644" y="212992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9" name="AutoShape 37"/>
          <p:cNvSpPr>
            <a:spLocks noChangeArrowheads="1"/>
          </p:cNvSpPr>
          <p:nvPr/>
        </p:nvSpPr>
        <p:spPr bwMode="auto">
          <a:xfrm rot="5400000">
            <a:off x="11018044" y="212992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 name="AutoShape 38"/>
          <p:cNvSpPr>
            <a:spLocks noChangeArrowheads="1"/>
          </p:cNvSpPr>
          <p:nvPr/>
        </p:nvSpPr>
        <p:spPr bwMode="auto">
          <a:xfrm rot="5400000">
            <a:off x="11170444" y="212992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 name="AutoShape 39"/>
          <p:cNvSpPr>
            <a:spLocks noChangeArrowheads="1"/>
          </p:cNvSpPr>
          <p:nvPr/>
        </p:nvSpPr>
        <p:spPr bwMode="auto">
          <a:xfrm rot="5400000">
            <a:off x="10711656" y="227438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 name="AutoShape 40"/>
          <p:cNvSpPr>
            <a:spLocks noChangeArrowheads="1"/>
          </p:cNvSpPr>
          <p:nvPr/>
        </p:nvSpPr>
        <p:spPr bwMode="auto">
          <a:xfrm rot="5400000">
            <a:off x="10559256" y="227438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 name="AutoShape 41"/>
          <p:cNvSpPr>
            <a:spLocks noChangeArrowheads="1"/>
          </p:cNvSpPr>
          <p:nvPr/>
        </p:nvSpPr>
        <p:spPr bwMode="auto">
          <a:xfrm rot="5400000">
            <a:off x="10406856" y="227438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 name="AutoShape 42"/>
          <p:cNvSpPr>
            <a:spLocks noChangeArrowheads="1"/>
          </p:cNvSpPr>
          <p:nvPr/>
        </p:nvSpPr>
        <p:spPr bwMode="auto">
          <a:xfrm rot="5400000">
            <a:off x="10254456" y="227438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5" name="AutoShape 43"/>
          <p:cNvSpPr>
            <a:spLocks noChangeArrowheads="1"/>
          </p:cNvSpPr>
          <p:nvPr/>
        </p:nvSpPr>
        <p:spPr bwMode="auto">
          <a:xfrm rot="5400000">
            <a:off x="10103644" y="227597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 name="AutoShape 44"/>
          <p:cNvSpPr>
            <a:spLocks noChangeArrowheads="1"/>
          </p:cNvSpPr>
          <p:nvPr/>
        </p:nvSpPr>
        <p:spPr bwMode="auto">
          <a:xfrm rot="5400000">
            <a:off x="9949656" y="227438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 name="AutoShape 45"/>
          <p:cNvSpPr>
            <a:spLocks noChangeArrowheads="1"/>
          </p:cNvSpPr>
          <p:nvPr/>
        </p:nvSpPr>
        <p:spPr bwMode="auto">
          <a:xfrm rot="5400000">
            <a:off x="9797256" y="227438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 name="AutoShape 46"/>
          <p:cNvSpPr>
            <a:spLocks noChangeArrowheads="1"/>
          </p:cNvSpPr>
          <p:nvPr/>
        </p:nvSpPr>
        <p:spPr bwMode="auto">
          <a:xfrm rot="5400000">
            <a:off x="9644856" y="2274384"/>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 name="AutoShape 47"/>
          <p:cNvSpPr>
            <a:spLocks noChangeArrowheads="1"/>
          </p:cNvSpPr>
          <p:nvPr/>
        </p:nvSpPr>
        <p:spPr bwMode="auto">
          <a:xfrm rot="5400000">
            <a:off x="9492456" y="2274384"/>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 name="AutoShape 48"/>
          <p:cNvSpPr>
            <a:spLocks noChangeArrowheads="1"/>
          </p:cNvSpPr>
          <p:nvPr/>
        </p:nvSpPr>
        <p:spPr bwMode="auto">
          <a:xfrm rot="5400000">
            <a:off x="10865644" y="227597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1" name="AutoShape 49"/>
          <p:cNvSpPr>
            <a:spLocks noChangeArrowheads="1"/>
          </p:cNvSpPr>
          <p:nvPr/>
        </p:nvSpPr>
        <p:spPr bwMode="auto">
          <a:xfrm rot="5400000">
            <a:off x="11018044" y="227597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2" name="AutoShape 50"/>
          <p:cNvSpPr>
            <a:spLocks noChangeArrowheads="1"/>
          </p:cNvSpPr>
          <p:nvPr/>
        </p:nvSpPr>
        <p:spPr bwMode="auto">
          <a:xfrm rot="5400000">
            <a:off x="11170444" y="227597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53" name="AutoShape 51"/>
          <p:cNvCxnSpPr>
            <a:cxnSpLocks noChangeShapeType="1"/>
          </p:cNvCxnSpPr>
          <p:nvPr/>
        </p:nvCxnSpPr>
        <p:spPr bwMode="auto">
          <a:xfrm rot="16200000" flipH="1">
            <a:off x="8968582" y="3645983"/>
            <a:ext cx="654050" cy="52387"/>
          </a:xfrm>
          <a:prstGeom prst="bentConnector3">
            <a:avLst>
              <a:gd name="adj1" fmla="val 50000"/>
            </a:avLst>
          </a:prstGeom>
          <a:noFill/>
          <a:ln w="9525">
            <a:solidFill>
              <a:schemeClr val="tx1"/>
            </a:solidFill>
            <a:miter lim="800000"/>
            <a:headEnd/>
            <a:tailEnd/>
          </a:ln>
        </p:spPr>
      </p:cxnSp>
      <p:cxnSp>
        <p:nvCxnSpPr>
          <p:cNvPr id="54" name="AutoShape 52"/>
          <p:cNvCxnSpPr>
            <a:cxnSpLocks noChangeShapeType="1"/>
            <a:endCxn id="69" idx="0"/>
          </p:cNvCxnSpPr>
          <p:nvPr/>
        </p:nvCxnSpPr>
        <p:spPr bwMode="auto">
          <a:xfrm rot="5400000">
            <a:off x="10097294" y="3742820"/>
            <a:ext cx="452438" cy="53975"/>
          </a:xfrm>
          <a:prstGeom prst="bentConnector3">
            <a:avLst>
              <a:gd name="adj1" fmla="val 49824"/>
            </a:avLst>
          </a:prstGeom>
          <a:noFill/>
          <a:ln w="9525">
            <a:solidFill>
              <a:schemeClr val="tx1"/>
            </a:solidFill>
            <a:miter lim="800000"/>
            <a:headEnd/>
            <a:tailEnd/>
          </a:ln>
        </p:spPr>
      </p:cxnSp>
      <p:sp>
        <p:nvSpPr>
          <p:cNvPr id="55" name="Rectangle 53"/>
          <p:cNvSpPr>
            <a:spLocks noChangeArrowheads="1"/>
          </p:cNvSpPr>
          <p:nvPr/>
        </p:nvSpPr>
        <p:spPr bwMode="auto">
          <a:xfrm>
            <a:off x="9159875" y="5094577"/>
            <a:ext cx="381000" cy="568325"/>
          </a:xfrm>
          <a:prstGeom prst="rect">
            <a:avLst/>
          </a:prstGeom>
          <a:solidFill>
            <a:srgbClr val="333333"/>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 name="Rectangle 54"/>
          <p:cNvSpPr>
            <a:spLocks noChangeArrowheads="1"/>
          </p:cNvSpPr>
          <p:nvPr/>
        </p:nvSpPr>
        <p:spPr bwMode="auto">
          <a:xfrm>
            <a:off x="9261475" y="5142202"/>
            <a:ext cx="381000" cy="569912"/>
          </a:xfrm>
          <a:prstGeom prst="rect">
            <a:avLst/>
          </a:prstGeom>
          <a:solidFill>
            <a:srgbClr val="1C1C1C"/>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 name="Rectangle 55"/>
          <p:cNvSpPr>
            <a:spLocks noChangeArrowheads="1"/>
          </p:cNvSpPr>
          <p:nvPr/>
        </p:nvSpPr>
        <p:spPr bwMode="auto">
          <a:xfrm>
            <a:off x="9388475" y="5189827"/>
            <a:ext cx="381000" cy="568325"/>
          </a:xfrm>
          <a:prstGeom prst="rect">
            <a:avLst/>
          </a:prstGeom>
          <a:solidFill>
            <a:srgbClr val="000000"/>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8" name="Line 56"/>
          <p:cNvSpPr>
            <a:spLocks noChangeShapeType="1"/>
          </p:cNvSpPr>
          <p:nvPr/>
        </p:nvSpPr>
        <p:spPr bwMode="auto">
          <a:xfrm>
            <a:off x="9312275" y="4810414"/>
            <a:ext cx="0" cy="284163"/>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59" name="Rectangle 57"/>
          <p:cNvSpPr>
            <a:spLocks noChangeArrowheads="1"/>
          </p:cNvSpPr>
          <p:nvPr/>
        </p:nvSpPr>
        <p:spPr bwMode="auto">
          <a:xfrm>
            <a:off x="10131425" y="5124739"/>
            <a:ext cx="381000" cy="568325"/>
          </a:xfrm>
          <a:prstGeom prst="rect">
            <a:avLst/>
          </a:prstGeom>
          <a:solidFill>
            <a:srgbClr val="333333"/>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60" name="Rectangle 58"/>
          <p:cNvSpPr>
            <a:spLocks noChangeArrowheads="1"/>
          </p:cNvSpPr>
          <p:nvPr/>
        </p:nvSpPr>
        <p:spPr bwMode="auto">
          <a:xfrm>
            <a:off x="10233025" y="5172364"/>
            <a:ext cx="381000" cy="569913"/>
          </a:xfrm>
          <a:prstGeom prst="rect">
            <a:avLst/>
          </a:prstGeom>
          <a:solidFill>
            <a:srgbClr val="1C1C1C"/>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61" name="Rectangle 59"/>
          <p:cNvSpPr>
            <a:spLocks noChangeArrowheads="1"/>
          </p:cNvSpPr>
          <p:nvPr/>
        </p:nvSpPr>
        <p:spPr bwMode="auto">
          <a:xfrm>
            <a:off x="10360025" y="5219989"/>
            <a:ext cx="381000" cy="568325"/>
          </a:xfrm>
          <a:prstGeom prst="rect">
            <a:avLst/>
          </a:prstGeom>
          <a:solidFill>
            <a:srgbClr val="000000"/>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62" name="Line 60"/>
          <p:cNvSpPr>
            <a:spLocks noChangeShapeType="1"/>
          </p:cNvSpPr>
          <p:nvPr/>
        </p:nvSpPr>
        <p:spPr bwMode="auto">
          <a:xfrm>
            <a:off x="10279063" y="4804064"/>
            <a:ext cx="4762" cy="3206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63" name="Rectangle 61" descr="Diagonal weit nach oben"/>
          <p:cNvSpPr>
            <a:spLocks noChangeArrowheads="1"/>
          </p:cNvSpPr>
          <p:nvPr/>
        </p:nvSpPr>
        <p:spPr bwMode="auto">
          <a:xfrm>
            <a:off x="9166225" y="6156614"/>
            <a:ext cx="2209800"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64" name="Line 62"/>
          <p:cNvSpPr>
            <a:spLocks noChangeShapeType="1"/>
          </p:cNvSpPr>
          <p:nvPr/>
        </p:nvSpPr>
        <p:spPr bwMode="auto">
          <a:xfrm flipH="1">
            <a:off x="10385425" y="5799427"/>
            <a:ext cx="4763" cy="36512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cxnSp>
        <p:nvCxnSpPr>
          <p:cNvPr id="65" name="AutoShape 63"/>
          <p:cNvCxnSpPr>
            <a:cxnSpLocks noChangeShapeType="1"/>
          </p:cNvCxnSpPr>
          <p:nvPr/>
        </p:nvCxnSpPr>
        <p:spPr bwMode="auto">
          <a:xfrm rot="5400000">
            <a:off x="9093994" y="2517271"/>
            <a:ext cx="787400" cy="68262"/>
          </a:xfrm>
          <a:prstGeom prst="bentConnector3">
            <a:avLst>
              <a:gd name="adj1" fmla="val 58870"/>
            </a:avLst>
          </a:prstGeom>
          <a:noFill/>
          <a:ln w="9525">
            <a:solidFill>
              <a:schemeClr val="tx1"/>
            </a:solidFill>
            <a:miter lim="800000"/>
            <a:headEnd/>
            <a:tailEnd/>
          </a:ln>
        </p:spPr>
      </p:cxnSp>
      <p:cxnSp>
        <p:nvCxnSpPr>
          <p:cNvPr id="66" name="AutoShape 64"/>
          <p:cNvCxnSpPr>
            <a:cxnSpLocks noChangeShapeType="1"/>
          </p:cNvCxnSpPr>
          <p:nvPr/>
        </p:nvCxnSpPr>
        <p:spPr bwMode="auto">
          <a:xfrm rot="5400000">
            <a:off x="9326562" y="2579977"/>
            <a:ext cx="620713" cy="71438"/>
          </a:xfrm>
          <a:prstGeom prst="bentConnector3">
            <a:avLst>
              <a:gd name="adj1" fmla="val 49870"/>
            </a:avLst>
          </a:prstGeom>
          <a:noFill/>
          <a:ln w="9525">
            <a:solidFill>
              <a:schemeClr val="tx1"/>
            </a:solidFill>
            <a:miter lim="800000"/>
            <a:headEnd/>
            <a:tailEnd/>
          </a:ln>
        </p:spPr>
      </p:cxnSp>
      <p:cxnSp>
        <p:nvCxnSpPr>
          <p:cNvPr id="67" name="AutoShape 65"/>
          <p:cNvCxnSpPr>
            <a:cxnSpLocks noChangeShapeType="1"/>
          </p:cNvCxnSpPr>
          <p:nvPr/>
        </p:nvCxnSpPr>
        <p:spPr bwMode="auto">
          <a:xfrm rot="16200000" flipH="1">
            <a:off x="10788651" y="2516476"/>
            <a:ext cx="760412" cy="42863"/>
          </a:xfrm>
          <a:prstGeom prst="bentConnector3">
            <a:avLst>
              <a:gd name="adj1" fmla="val 61167"/>
            </a:avLst>
          </a:prstGeom>
          <a:noFill/>
          <a:ln w="9525">
            <a:solidFill>
              <a:schemeClr val="tx1"/>
            </a:solidFill>
            <a:miter lim="800000"/>
            <a:headEnd/>
            <a:tailEnd/>
          </a:ln>
        </p:spPr>
      </p:cxnSp>
      <p:cxnSp>
        <p:nvCxnSpPr>
          <p:cNvPr id="68" name="AutoShape 66"/>
          <p:cNvCxnSpPr>
            <a:cxnSpLocks noChangeShapeType="1"/>
          </p:cNvCxnSpPr>
          <p:nvPr/>
        </p:nvCxnSpPr>
        <p:spPr bwMode="auto">
          <a:xfrm rot="16200000" flipH="1">
            <a:off x="9322594" y="2509333"/>
            <a:ext cx="792162" cy="82550"/>
          </a:xfrm>
          <a:prstGeom prst="bentConnector3">
            <a:avLst>
              <a:gd name="adj1" fmla="val 199"/>
            </a:avLst>
          </a:prstGeom>
          <a:noFill/>
          <a:ln w="9525">
            <a:solidFill>
              <a:schemeClr val="tx1"/>
            </a:solidFill>
            <a:miter lim="800000"/>
            <a:headEnd/>
            <a:tailEnd/>
          </a:ln>
        </p:spPr>
      </p:cxnSp>
      <p:sp>
        <p:nvSpPr>
          <p:cNvPr id="69" name="Rectangle 67"/>
          <p:cNvSpPr>
            <a:spLocks noChangeArrowheads="1"/>
          </p:cNvSpPr>
          <p:nvPr/>
        </p:nvSpPr>
        <p:spPr bwMode="auto">
          <a:xfrm>
            <a:off x="10163175" y="3996027"/>
            <a:ext cx="266700" cy="795337"/>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70" name="AutoShape 68"/>
          <p:cNvCxnSpPr>
            <a:cxnSpLocks noChangeShapeType="1"/>
          </p:cNvCxnSpPr>
          <p:nvPr/>
        </p:nvCxnSpPr>
        <p:spPr bwMode="auto">
          <a:xfrm rot="5400000">
            <a:off x="10094913" y="2602201"/>
            <a:ext cx="649288" cy="49213"/>
          </a:xfrm>
          <a:prstGeom prst="bentConnector3">
            <a:avLst>
              <a:gd name="adj1" fmla="val 49880"/>
            </a:avLst>
          </a:prstGeom>
          <a:noFill/>
          <a:ln w="9525">
            <a:solidFill>
              <a:schemeClr val="tx1"/>
            </a:solidFill>
            <a:miter lim="800000"/>
            <a:headEnd/>
            <a:tailEnd/>
          </a:ln>
        </p:spPr>
      </p:cxnSp>
      <p:cxnSp>
        <p:nvCxnSpPr>
          <p:cNvPr id="71" name="AutoShape 69"/>
          <p:cNvCxnSpPr>
            <a:cxnSpLocks noChangeShapeType="1"/>
          </p:cNvCxnSpPr>
          <p:nvPr/>
        </p:nvCxnSpPr>
        <p:spPr bwMode="auto">
          <a:xfrm rot="16200000" flipH="1">
            <a:off x="9952831" y="2344233"/>
            <a:ext cx="1082675" cy="122238"/>
          </a:xfrm>
          <a:prstGeom prst="bentConnector3">
            <a:avLst>
              <a:gd name="adj1" fmla="val 7181"/>
            </a:avLst>
          </a:prstGeom>
          <a:noFill/>
          <a:ln w="9525">
            <a:solidFill>
              <a:schemeClr val="tx1"/>
            </a:solidFill>
            <a:miter lim="800000"/>
            <a:headEnd/>
            <a:tailEnd/>
          </a:ln>
        </p:spPr>
      </p:cxnSp>
      <p:cxnSp>
        <p:nvCxnSpPr>
          <p:cNvPr id="72" name="AutoShape 70"/>
          <p:cNvCxnSpPr>
            <a:cxnSpLocks noChangeShapeType="1"/>
          </p:cNvCxnSpPr>
          <p:nvPr/>
        </p:nvCxnSpPr>
        <p:spPr bwMode="auto">
          <a:xfrm rot="16200000" flipH="1">
            <a:off x="10260012" y="2494252"/>
            <a:ext cx="777875" cy="114300"/>
          </a:xfrm>
          <a:prstGeom prst="bentConnector3">
            <a:avLst>
              <a:gd name="adj1" fmla="val 9181"/>
            </a:avLst>
          </a:prstGeom>
          <a:noFill/>
          <a:ln w="9525">
            <a:solidFill>
              <a:schemeClr val="tx1"/>
            </a:solidFill>
            <a:miter lim="800000"/>
            <a:headEnd/>
            <a:tailEnd/>
          </a:ln>
        </p:spPr>
      </p:cxnSp>
      <p:cxnSp>
        <p:nvCxnSpPr>
          <p:cNvPr id="73" name="AutoShape 71"/>
          <p:cNvCxnSpPr>
            <a:cxnSpLocks noChangeShapeType="1"/>
            <a:stCxn id="27" idx="2"/>
          </p:cNvCxnSpPr>
          <p:nvPr/>
        </p:nvCxnSpPr>
        <p:spPr bwMode="auto">
          <a:xfrm rot="16200000" flipH="1" flipV="1">
            <a:off x="10543382" y="2453770"/>
            <a:ext cx="992188" cy="22225"/>
          </a:xfrm>
          <a:prstGeom prst="bentConnector5">
            <a:avLst>
              <a:gd name="adj1" fmla="val 1759"/>
              <a:gd name="adj2" fmla="val -307144"/>
              <a:gd name="adj3" fmla="val 65917"/>
            </a:avLst>
          </a:prstGeom>
          <a:noFill/>
          <a:ln w="9525">
            <a:solidFill>
              <a:schemeClr val="tx1"/>
            </a:solidFill>
            <a:miter lim="800000"/>
            <a:headEnd/>
            <a:tailEnd/>
          </a:ln>
        </p:spPr>
      </p:cxnSp>
      <p:cxnSp>
        <p:nvCxnSpPr>
          <p:cNvPr id="74" name="AutoShape 72"/>
          <p:cNvCxnSpPr>
            <a:cxnSpLocks noChangeShapeType="1"/>
            <a:stCxn id="183" idx="0"/>
            <a:endCxn id="98" idx="2"/>
          </p:cNvCxnSpPr>
          <p:nvPr/>
        </p:nvCxnSpPr>
        <p:spPr bwMode="auto">
          <a:xfrm rot="5400000" flipH="1">
            <a:off x="9571831" y="3734883"/>
            <a:ext cx="417513" cy="130175"/>
          </a:xfrm>
          <a:prstGeom prst="bentConnector3">
            <a:avLst>
              <a:gd name="adj1" fmla="val 52472"/>
            </a:avLst>
          </a:prstGeom>
          <a:noFill/>
          <a:ln w="9525">
            <a:solidFill>
              <a:schemeClr val="tx1"/>
            </a:solidFill>
            <a:miter lim="800000"/>
            <a:headEnd/>
            <a:tailEnd/>
          </a:ln>
        </p:spPr>
      </p:cxnSp>
      <p:grpSp>
        <p:nvGrpSpPr>
          <p:cNvPr id="75" name="Group 73"/>
          <p:cNvGrpSpPr>
            <a:grpSpLocks/>
          </p:cNvGrpSpPr>
          <p:nvPr/>
        </p:nvGrpSpPr>
        <p:grpSpPr bwMode="auto">
          <a:xfrm>
            <a:off x="9374188" y="2933989"/>
            <a:ext cx="77787" cy="641350"/>
            <a:chOff x="405" y="1853"/>
            <a:chExt cx="49" cy="404"/>
          </a:xfrm>
        </p:grpSpPr>
        <p:grpSp>
          <p:nvGrpSpPr>
            <p:cNvPr id="76" name="Group 74"/>
            <p:cNvGrpSpPr>
              <a:grpSpLocks/>
            </p:cNvGrpSpPr>
            <p:nvPr/>
          </p:nvGrpSpPr>
          <p:grpSpPr bwMode="auto">
            <a:xfrm>
              <a:off x="405" y="1853"/>
              <a:ext cx="39" cy="404"/>
              <a:chOff x="405" y="1853"/>
              <a:chExt cx="39" cy="404"/>
            </a:xfrm>
          </p:grpSpPr>
          <p:sp>
            <p:nvSpPr>
              <p:cNvPr id="78" name="AutoShape 75"/>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79" name="AutoShape 76"/>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0" name="AutoShape 77"/>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1" name="AutoShape 78"/>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2" name="AutoShape 79"/>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77" name="Line 8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83" name="Group 81"/>
          <p:cNvGrpSpPr>
            <a:grpSpLocks/>
          </p:cNvGrpSpPr>
          <p:nvPr/>
        </p:nvGrpSpPr>
        <p:grpSpPr bwMode="auto">
          <a:xfrm>
            <a:off x="9523413" y="2935577"/>
            <a:ext cx="77787" cy="641350"/>
            <a:chOff x="405" y="1853"/>
            <a:chExt cx="49" cy="404"/>
          </a:xfrm>
        </p:grpSpPr>
        <p:grpSp>
          <p:nvGrpSpPr>
            <p:cNvPr id="84" name="Group 82"/>
            <p:cNvGrpSpPr>
              <a:grpSpLocks/>
            </p:cNvGrpSpPr>
            <p:nvPr/>
          </p:nvGrpSpPr>
          <p:grpSpPr bwMode="auto">
            <a:xfrm>
              <a:off x="405" y="1853"/>
              <a:ext cx="39" cy="404"/>
              <a:chOff x="405" y="1853"/>
              <a:chExt cx="39" cy="404"/>
            </a:xfrm>
          </p:grpSpPr>
          <p:sp>
            <p:nvSpPr>
              <p:cNvPr id="86" name="AutoShape 83"/>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7" name="AutoShape 84"/>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8" name="AutoShape 85"/>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89" name="AutoShape 86"/>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90" name="AutoShape 87"/>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85" name="Line 8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91" name="Group 89"/>
          <p:cNvGrpSpPr>
            <a:grpSpLocks/>
          </p:cNvGrpSpPr>
          <p:nvPr/>
        </p:nvGrpSpPr>
        <p:grpSpPr bwMode="auto">
          <a:xfrm>
            <a:off x="9683750" y="2930814"/>
            <a:ext cx="77788" cy="641350"/>
            <a:chOff x="405" y="1853"/>
            <a:chExt cx="49" cy="404"/>
          </a:xfrm>
        </p:grpSpPr>
        <p:grpSp>
          <p:nvGrpSpPr>
            <p:cNvPr id="92" name="Group 90"/>
            <p:cNvGrpSpPr>
              <a:grpSpLocks/>
            </p:cNvGrpSpPr>
            <p:nvPr/>
          </p:nvGrpSpPr>
          <p:grpSpPr bwMode="auto">
            <a:xfrm>
              <a:off x="405" y="1853"/>
              <a:ext cx="39" cy="404"/>
              <a:chOff x="405" y="1853"/>
              <a:chExt cx="39" cy="404"/>
            </a:xfrm>
          </p:grpSpPr>
          <p:sp>
            <p:nvSpPr>
              <p:cNvPr id="94" name="AutoShape 91"/>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95" name="AutoShape 92"/>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96" name="AutoShape 93"/>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97" name="AutoShape 94"/>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98" name="AutoShape 95"/>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93" name="Line 9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99" name="Group 97"/>
          <p:cNvGrpSpPr>
            <a:grpSpLocks/>
          </p:cNvGrpSpPr>
          <p:nvPr/>
        </p:nvGrpSpPr>
        <p:grpSpPr bwMode="auto">
          <a:xfrm>
            <a:off x="9845675" y="2937164"/>
            <a:ext cx="77788" cy="641350"/>
            <a:chOff x="405" y="1853"/>
            <a:chExt cx="49" cy="404"/>
          </a:xfrm>
        </p:grpSpPr>
        <p:grpSp>
          <p:nvGrpSpPr>
            <p:cNvPr id="100" name="Group 98"/>
            <p:cNvGrpSpPr>
              <a:grpSpLocks/>
            </p:cNvGrpSpPr>
            <p:nvPr/>
          </p:nvGrpSpPr>
          <p:grpSpPr bwMode="auto">
            <a:xfrm>
              <a:off x="405" y="1853"/>
              <a:ext cx="39" cy="404"/>
              <a:chOff x="405" y="1853"/>
              <a:chExt cx="39" cy="404"/>
            </a:xfrm>
          </p:grpSpPr>
          <p:sp>
            <p:nvSpPr>
              <p:cNvPr id="102" name="AutoShape 99"/>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03" name="AutoShape 100"/>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04" name="AutoShape 101"/>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05" name="AutoShape 102"/>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06" name="AutoShape 103"/>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01" name="Line 10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07" name="Group 105"/>
          <p:cNvGrpSpPr>
            <a:grpSpLocks/>
          </p:cNvGrpSpPr>
          <p:nvPr/>
        </p:nvGrpSpPr>
        <p:grpSpPr bwMode="auto">
          <a:xfrm>
            <a:off x="9991725" y="2933989"/>
            <a:ext cx="77788" cy="641350"/>
            <a:chOff x="405" y="1853"/>
            <a:chExt cx="49" cy="404"/>
          </a:xfrm>
        </p:grpSpPr>
        <p:grpSp>
          <p:nvGrpSpPr>
            <p:cNvPr id="108" name="Group 106"/>
            <p:cNvGrpSpPr>
              <a:grpSpLocks/>
            </p:cNvGrpSpPr>
            <p:nvPr/>
          </p:nvGrpSpPr>
          <p:grpSpPr bwMode="auto">
            <a:xfrm>
              <a:off x="405" y="1853"/>
              <a:ext cx="39" cy="404"/>
              <a:chOff x="405" y="1853"/>
              <a:chExt cx="39" cy="404"/>
            </a:xfrm>
          </p:grpSpPr>
          <p:sp>
            <p:nvSpPr>
              <p:cNvPr id="110" name="AutoShape 107"/>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11" name="AutoShape 108"/>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12" name="AutoShape 109"/>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13" name="AutoShape 110"/>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14" name="AutoShape 111"/>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09" name="Line 11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15" name="Group 113"/>
          <p:cNvGrpSpPr>
            <a:grpSpLocks/>
          </p:cNvGrpSpPr>
          <p:nvPr/>
        </p:nvGrpSpPr>
        <p:grpSpPr bwMode="auto">
          <a:xfrm>
            <a:off x="10153650" y="2930814"/>
            <a:ext cx="77788" cy="641350"/>
            <a:chOff x="405" y="1853"/>
            <a:chExt cx="49" cy="404"/>
          </a:xfrm>
        </p:grpSpPr>
        <p:grpSp>
          <p:nvGrpSpPr>
            <p:cNvPr id="116" name="Group 114"/>
            <p:cNvGrpSpPr>
              <a:grpSpLocks/>
            </p:cNvGrpSpPr>
            <p:nvPr/>
          </p:nvGrpSpPr>
          <p:grpSpPr bwMode="auto">
            <a:xfrm>
              <a:off x="405" y="1853"/>
              <a:ext cx="39" cy="404"/>
              <a:chOff x="405" y="1853"/>
              <a:chExt cx="39" cy="404"/>
            </a:xfrm>
          </p:grpSpPr>
          <p:sp>
            <p:nvSpPr>
              <p:cNvPr id="118" name="AutoShape 115"/>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19" name="AutoShape 116"/>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0" name="AutoShape 117"/>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1" name="AutoShape 118"/>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2" name="AutoShape 119"/>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17" name="Line 12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23" name="Group 121"/>
          <p:cNvGrpSpPr>
            <a:grpSpLocks/>
          </p:cNvGrpSpPr>
          <p:nvPr/>
        </p:nvGrpSpPr>
        <p:grpSpPr bwMode="auto">
          <a:xfrm>
            <a:off x="10320338" y="2930814"/>
            <a:ext cx="77787" cy="641350"/>
            <a:chOff x="405" y="1853"/>
            <a:chExt cx="49" cy="404"/>
          </a:xfrm>
        </p:grpSpPr>
        <p:grpSp>
          <p:nvGrpSpPr>
            <p:cNvPr id="124" name="Group 122"/>
            <p:cNvGrpSpPr>
              <a:grpSpLocks/>
            </p:cNvGrpSpPr>
            <p:nvPr/>
          </p:nvGrpSpPr>
          <p:grpSpPr bwMode="auto">
            <a:xfrm>
              <a:off x="405" y="1853"/>
              <a:ext cx="39" cy="404"/>
              <a:chOff x="405" y="1853"/>
              <a:chExt cx="39" cy="404"/>
            </a:xfrm>
          </p:grpSpPr>
          <p:sp>
            <p:nvSpPr>
              <p:cNvPr id="126" name="AutoShape 123"/>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7" name="AutoShape 124"/>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8" name="AutoShape 125"/>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29" name="AutoShape 126"/>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30" name="AutoShape 127"/>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25" name="Line 12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31" name="Group 129"/>
          <p:cNvGrpSpPr>
            <a:grpSpLocks/>
          </p:cNvGrpSpPr>
          <p:nvPr/>
        </p:nvGrpSpPr>
        <p:grpSpPr bwMode="auto">
          <a:xfrm>
            <a:off x="10482263" y="2932402"/>
            <a:ext cx="77787" cy="641350"/>
            <a:chOff x="405" y="1853"/>
            <a:chExt cx="49" cy="404"/>
          </a:xfrm>
        </p:grpSpPr>
        <p:grpSp>
          <p:nvGrpSpPr>
            <p:cNvPr id="132" name="Group 130"/>
            <p:cNvGrpSpPr>
              <a:grpSpLocks/>
            </p:cNvGrpSpPr>
            <p:nvPr/>
          </p:nvGrpSpPr>
          <p:grpSpPr bwMode="auto">
            <a:xfrm>
              <a:off x="405" y="1853"/>
              <a:ext cx="39" cy="404"/>
              <a:chOff x="405" y="1853"/>
              <a:chExt cx="39" cy="404"/>
            </a:xfrm>
          </p:grpSpPr>
          <p:sp>
            <p:nvSpPr>
              <p:cNvPr id="134" name="AutoShape 131"/>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35" name="AutoShape 132"/>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36" name="AutoShape 133"/>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37" name="AutoShape 134"/>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38" name="AutoShape 135"/>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33" name="Line 13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39" name="Group 137"/>
          <p:cNvGrpSpPr>
            <a:grpSpLocks/>
          </p:cNvGrpSpPr>
          <p:nvPr/>
        </p:nvGrpSpPr>
        <p:grpSpPr bwMode="auto">
          <a:xfrm>
            <a:off x="10801350" y="2930814"/>
            <a:ext cx="77788" cy="641350"/>
            <a:chOff x="405" y="1853"/>
            <a:chExt cx="49" cy="404"/>
          </a:xfrm>
        </p:grpSpPr>
        <p:grpSp>
          <p:nvGrpSpPr>
            <p:cNvPr id="140" name="Group 138"/>
            <p:cNvGrpSpPr>
              <a:grpSpLocks/>
            </p:cNvGrpSpPr>
            <p:nvPr/>
          </p:nvGrpSpPr>
          <p:grpSpPr bwMode="auto">
            <a:xfrm>
              <a:off x="405" y="1853"/>
              <a:ext cx="39" cy="404"/>
              <a:chOff x="405" y="1853"/>
              <a:chExt cx="39" cy="404"/>
            </a:xfrm>
          </p:grpSpPr>
          <p:sp>
            <p:nvSpPr>
              <p:cNvPr id="142" name="AutoShape 139"/>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43" name="AutoShape 140"/>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44" name="AutoShape 141"/>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45" name="AutoShape 142"/>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46" name="AutoShape 143"/>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41" name="Line 14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47" name="Group 145"/>
          <p:cNvGrpSpPr>
            <a:grpSpLocks/>
          </p:cNvGrpSpPr>
          <p:nvPr/>
        </p:nvGrpSpPr>
        <p:grpSpPr bwMode="auto">
          <a:xfrm>
            <a:off x="10952163" y="2937164"/>
            <a:ext cx="77787" cy="641350"/>
            <a:chOff x="405" y="1853"/>
            <a:chExt cx="49" cy="404"/>
          </a:xfrm>
        </p:grpSpPr>
        <p:grpSp>
          <p:nvGrpSpPr>
            <p:cNvPr id="148" name="Group 146"/>
            <p:cNvGrpSpPr>
              <a:grpSpLocks/>
            </p:cNvGrpSpPr>
            <p:nvPr/>
          </p:nvGrpSpPr>
          <p:grpSpPr bwMode="auto">
            <a:xfrm>
              <a:off x="405" y="1853"/>
              <a:ext cx="39" cy="404"/>
              <a:chOff x="405" y="1853"/>
              <a:chExt cx="39" cy="404"/>
            </a:xfrm>
          </p:grpSpPr>
          <p:sp>
            <p:nvSpPr>
              <p:cNvPr id="150" name="AutoShape 147"/>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51" name="AutoShape 148"/>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52" name="AutoShape 149"/>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53" name="AutoShape 150"/>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54" name="AutoShape 151"/>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49" name="Line 15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55" name="Group 153"/>
          <p:cNvGrpSpPr>
            <a:grpSpLocks/>
          </p:cNvGrpSpPr>
          <p:nvPr/>
        </p:nvGrpSpPr>
        <p:grpSpPr bwMode="auto">
          <a:xfrm>
            <a:off x="10637838" y="2930814"/>
            <a:ext cx="77787" cy="641350"/>
            <a:chOff x="405" y="1853"/>
            <a:chExt cx="49" cy="404"/>
          </a:xfrm>
        </p:grpSpPr>
        <p:grpSp>
          <p:nvGrpSpPr>
            <p:cNvPr id="156" name="Group 154"/>
            <p:cNvGrpSpPr>
              <a:grpSpLocks/>
            </p:cNvGrpSpPr>
            <p:nvPr/>
          </p:nvGrpSpPr>
          <p:grpSpPr bwMode="auto">
            <a:xfrm>
              <a:off x="405" y="1853"/>
              <a:ext cx="39" cy="404"/>
              <a:chOff x="405" y="1853"/>
              <a:chExt cx="39" cy="404"/>
            </a:xfrm>
          </p:grpSpPr>
          <p:sp>
            <p:nvSpPr>
              <p:cNvPr id="158" name="AutoShape 155"/>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59" name="AutoShape 156"/>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0" name="AutoShape 157"/>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1" name="AutoShape 158"/>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2" name="AutoShape 159"/>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57" name="Line 16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grpSp>
        <p:nvGrpSpPr>
          <p:cNvPr id="163" name="Group 161"/>
          <p:cNvGrpSpPr>
            <a:grpSpLocks/>
          </p:cNvGrpSpPr>
          <p:nvPr/>
        </p:nvGrpSpPr>
        <p:grpSpPr bwMode="auto">
          <a:xfrm>
            <a:off x="11114088" y="2932402"/>
            <a:ext cx="77787" cy="641350"/>
            <a:chOff x="405" y="1853"/>
            <a:chExt cx="49" cy="404"/>
          </a:xfrm>
        </p:grpSpPr>
        <p:grpSp>
          <p:nvGrpSpPr>
            <p:cNvPr id="164" name="Group 162"/>
            <p:cNvGrpSpPr>
              <a:grpSpLocks/>
            </p:cNvGrpSpPr>
            <p:nvPr/>
          </p:nvGrpSpPr>
          <p:grpSpPr bwMode="auto">
            <a:xfrm>
              <a:off x="405" y="1853"/>
              <a:ext cx="39" cy="404"/>
              <a:chOff x="405" y="1853"/>
              <a:chExt cx="39" cy="404"/>
            </a:xfrm>
          </p:grpSpPr>
          <p:sp>
            <p:nvSpPr>
              <p:cNvPr id="166" name="AutoShape 163"/>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7" name="AutoShape 164"/>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8" name="AutoShape 165"/>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69" name="AutoShape 166"/>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70" name="AutoShape 167"/>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sp>
          <p:nvSpPr>
            <p:cNvPr id="165" name="Line 16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grpSp>
      <p:cxnSp>
        <p:nvCxnSpPr>
          <p:cNvPr id="171" name="AutoShape 169"/>
          <p:cNvCxnSpPr>
            <a:cxnSpLocks noChangeShapeType="1"/>
          </p:cNvCxnSpPr>
          <p:nvPr/>
        </p:nvCxnSpPr>
        <p:spPr bwMode="auto">
          <a:xfrm rot="16200000" flipH="1">
            <a:off x="9477375" y="2510127"/>
            <a:ext cx="798513" cy="96837"/>
          </a:xfrm>
          <a:prstGeom prst="bentConnector3">
            <a:avLst>
              <a:gd name="adj1" fmla="val 9144"/>
            </a:avLst>
          </a:prstGeom>
          <a:noFill/>
          <a:ln w="9525">
            <a:solidFill>
              <a:schemeClr val="tx1"/>
            </a:solidFill>
            <a:miter lim="800000"/>
            <a:headEnd/>
            <a:tailEnd/>
          </a:ln>
        </p:spPr>
      </p:cxnSp>
      <p:cxnSp>
        <p:nvCxnSpPr>
          <p:cNvPr id="172" name="AutoShape 170"/>
          <p:cNvCxnSpPr>
            <a:cxnSpLocks noChangeShapeType="1"/>
          </p:cNvCxnSpPr>
          <p:nvPr/>
        </p:nvCxnSpPr>
        <p:spPr bwMode="auto">
          <a:xfrm rot="16200000" flipH="1">
            <a:off x="9474994" y="2366458"/>
            <a:ext cx="1103313" cy="92075"/>
          </a:xfrm>
          <a:prstGeom prst="bentConnector3">
            <a:avLst>
              <a:gd name="adj1" fmla="val 6042"/>
            </a:avLst>
          </a:prstGeom>
          <a:noFill/>
          <a:ln w="9525">
            <a:solidFill>
              <a:schemeClr val="tx1"/>
            </a:solidFill>
            <a:miter lim="800000"/>
            <a:headEnd/>
            <a:tailEnd/>
          </a:ln>
        </p:spPr>
      </p:cxnSp>
      <p:cxnSp>
        <p:nvCxnSpPr>
          <p:cNvPr id="173" name="AutoShape 171"/>
          <p:cNvCxnSpPr>
            <a:cxnSpLocks noChangeShapeType="1"/>
          </p:cNvCxnSpPr>
          <p:nvPr/>
        </p:nvCxnSpPr>
        <p:spPr bwMode="auto">
          <a:xfrm rot="16200000" flipH="1">
            <a:off x="9717088" y="2435514"/>
            <a:ext cx="933450" cy="95250"/>
          </a:xfrm>
          <a:prstGeom prst="bentConnector3">
            <a:avLst>
              <a:gd name="adj1" fmla="val 6972"/>
            </a:avLst>
          </a:prstGeom>
          <a:noFill/>
          <a:ln w="9525">
            <a:solidFill>
              <a:schemeClr val="tx1"/>
            </a:solidFill>
            <a:miter lim="800000"/>
            <a:headEnd/>
            <a:tailEnd/>
          </a:ln>
        </p:spPr>
      </p:cxnSp>
      <p:cxnSp>
        <p:nvCxnSpPr>
          <p:cNvPr id="174" name="AutoShape 172"/>
          <p:cNvCxnSpPr>
            <a:cxnSpLocks noChangeShapeType="1"/>
          </p:cNvCxnSpPr>
          <p:nvPr/>
        </p:nvCxnSpPr>
        <p:spPr bwMode="auto">
          <a:xfrm rot="16200000" flipH="1">
            <a:off x="10498138" y="2554577"/>
            <a:ext cx="622300" cy="139700"/>
          </a:xfrm>
          <a:prstGeom prst="bentConnector3">
            <a:avLst>
              <a:gd name="adj1" fmla="val 50509"/>
            </a:avLst>
          </a:prstGeom>
          <a:noFill/>
          <a:ln w="9525">
            <a:solidFill>
              <a:schemeClr val="tx1"/>
            </a:solidFill>
            <a:miter lim="800000"/>
            <a:headEnd/>
            <a:tailEnd/>
          </a:ln>
        </p:spPr>
      </p:cxnSp>
      <p:sp>
        <p:nvSpPr>
          <p:cNvPr id="175" name="AutoShape 173"/>
          <p:cNvSpPr>
            <a:spLocks noChangeAspect="1" noChangeArrowheads="1"/>
          </p:cNvSpPr>
          <p:nvPr/>
        </p:nvSpPr>
        <p:spPr bwMode="auto">
          <a:xfrm>
            <a:off x="9517063" y="428914"/>
            <a:ext cx="122237"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76" name="AutoShape 174"/>
          <p:cNvSpPr>
            <a:spLocks noChangeAspect="1" noChangeArrowheads="1"/>
          </p:cNvSpPr>
          <p:nvPr/>
        </p:nvSpPr>
        <p:spPr bwMode="auto">
          <a:xfrm>
            <a:off x="11117263" y="428914"/>
            <a:ext cx="122237"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77" name="AutoShape 175"/>
          <p:cNvSpPr>
            <a:spLocks noChangeArrowheads="1"/>
          </p:cNvSpPr>
          <p:nvPr/>
        </p:nvSpPr>
        <p:spPr bwMode="auto">
          <a:xfrm rot="2714443">
            <a:off x="10263188" y="316201"/>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78" name="AutoShape 176"/>
          <p:cNvSpPr>
            <a:spLocks noChangeAspect="1" noChangeArrowheads="1"/>
          </p:cNvSpPr>
          <p:nvPr/>
        </p:nvSpPr>
        <p:spPr bwMode="auto">
          <a:xfrm>
            <a:off x="10375900" y="971839"/>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79" name="Line 177"/>
          <p:cNvSpPr>
            <a:spLocks noChangeShapeType="1"/>
          </p:cNvSpPr>
          <p:nvPr/>
        </p:nvSpPr>
        <p:spPr bwMode="auto">
          <a:xfrm>
            <a:off x="10425113" y="540039"/>
            <a:ext cx="7937" cy="423863"/>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180" name="Line 178"/>
          <p:cNvSpPr>
            <a:spLocks noChangeShapeType="1"/>
          </p:cNvSpPr>
          <p:nvPr/>
        </p:nvSpPr>
        <p:spPr bwMode="auto">
          <a:xfrm>
            <a:off x="10429875" y="1114714"/>
            <a:ext cx="4763" cy="642938"/>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cxnSp>
        <p:nvCxnSpPr>
          <p:cNvPr id="181" name="AutoShape 179"/>
          <p:cNvCxnSpPr>
            <a:cxnSpLocks noChangeShapeType="1"/>
            <a:endCxn id="79" idx="2"/>
          </p:cNvCxnSpPr>
          <p:nvPr/>
        </p:nvCxnSpPr>
        <p:spPr bwMode="auto">
          <a:xfrm rot="16200000">
            <a:off x="9192420" y="3187195"/>
            <a:ext cx="239712" cy="85725"/>
          </a:xfrm>
          <a:prstGeom prst="bentConnector2">
            <a:avLst/>
          </a:prstGeom>
          <a:noFill/>
          <a:ln w="9525">
            <a:solidFill>
              <a:schemeClr val="tx1"/>
            </a:solidFill>
            <a:miter lim="800000"/>
            <a:headEnd/>
            <a:tailEnd/>
          </a:ln>
        </p:spPr>
      </p:cxnSp>
      <p:sp>
        <p:nvSpPr>
          <p:cNvPr id="182" name="Rectangle 180"/>
          <p:cNvSpPr>
            <a:spLocks noChangeArrowheads="1"/>
          </p:cNvSpPr>
          <p:nvPr/>
        </p:nvSpPr>
        <p:spPr bwMode="auto">
          <a:xfrm>
            <a:off x="9188450" y="3999202"/>
            <a:ext cx="266700" cy="798512"/>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83" name="Rectangle 181"/>
          <p:cNvSpPr>
            <a:spLocks noChangeArrowheads="1"/>
          </p:cNvSpPr>
          <p:nvPr/>
        </p:nvSpPr>
        <p:spPr bwMode="auto">
          <a:xfrm>
            <a:off x="9712325" y="4008727"/>
            <a:ext cx="266700" cy="798512"/>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84" name="Rectangle 182"/>
          <p:cNvSpPr>
            <a:spLocks noChangeArrowheads="1"/>
          </p:cNvSpPr>
          <p:nvPr/>
        </p:nvSpPr>
        <p:spPr bwMode="auto">
          <a:xfrm>
            <a:off x="11007725" y="4008727"/>
            <a:ext cx="266700" cy="798512"/>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185" name="AutoShape 183"/>
          <p:cNvCxnSpPr>
            <a:cxnSpLocks noChangeShapeType="1"/>
            <a:stCxn id="170" idx="2"/>
          </p:cNvCxnSpPr>
          <p:nvPr/>
        </p:nvCxnSpPr>
        <p:spPr bwMode="auto">
          <a:xfrm rot="16200000" flipH="1">
            <a:off x="10941050" y="3797590"/>
            <a:ext cx="415925" cy="6350"/>
          </a:xfrm>
          <a:prstGeom prst="bentConnector3">
            <a:avLst>
              <a:gd name="adj1" fmla="val 47708"/>
            </a:avLst>
          </a:prstGeom>
          <a:noFill/>
          <a:ln w="9525">
            <a:solidFill>
              <a:schemeClr val="tx1"/>
            </a:solidFill>
            <a:miter lim="800000"/>
            <a:headEnd/>
            <a:tailEnd/>
          </a:ln>
        </p:spPr>
      </p:cxnSp>
      <p:sp>
        <p:nvSpPr>
          <p:cNvPr id="186" name="Text Box 184"/>
          <p:cNvSpPr txBox="1">
            <a:spLocks noChangeArrowheads="1"/>
          </p:cNvSpPr>
          <p:nvPr/>
        </p:nvSpPr>
        <p:spPr bwMode="auto">
          <a:xfrm>
            <a:off x="10101263" y="1906877"/>
            <a:ext cx="649287" cy="366712"/>
          </a:xfrm>
          <a:prstGeom prst="rect">
            <a:avLst/>
          </a:prstGeom>
          <a:solidFill>
            <a:schemeClr val="bg1"/>
          </a:solidFill>
          <a:ln w="9525">
            <a:noFill/>
            <a:miter lim="800000"/>
            <a:headEnd/>
            <a:tailEnd/>
          </a:ln>
        </p:spPr>
        <p:txBody>
          <a:bodyPr>
            <a:spAutoFit/>
          </a:bodyPr>
          <a:lstStyle/>
          <a:p>
            <a:pPr>
              <a:spcBef>
                <a:spcPct val="50000"/>
              </a:spcBef>
            </a:pPr>
            <a:r>
              <a:rPr lang="de-DE" altLang="de-DE">
                <a:latin typeface="Arial" panose="020B0604020202020204" pitchFamily="34" charset="0"/>
                <a:cs typeface="Arial" panose="020B0604020202020204" pitchFamily="34" charset="0"/>
              </a:rPr>
              <a:t>F</a:t>
            </a:r>
            <a:r>
              <a:rPr lang="de-DE" altLang="de-DE" baseline="-25000">
                <a:latin typeface="Arial" panose="020B0604020202020204" pitchFamily="34" charset="0"/>
                <a:cs typeface="Arial" panose="020B0604020202020204" pitchFamily="34" charset="0"/>
              </a:rPr>
              <a:t>2</a:t>
            </a:r>
          </a:p>
        </p:txBody>
      </p:sp>
      <p:sp>
        <p:nvSpPr>
          <p:cNvPr id="187" name="Text Box 185"/>
          <p:cNvSpPr txBox="1">
            <a:spLocks noChangeArrowheads="1"/>
          </p:cNvSpPr>
          <p:nvPr/>
        </p:nvSpPr>
        <p:spPr bwMode="auto">
          <a:xfrm>
            <a:off x="9053654" y="6228052"/>
            <a:ext cx="2473325" cy="369332"/>
          </a:xfrm>
          <a:prstGeom prst="rect">
            <a:avLst/>
          </a:prstGeom>
          <a:solidFill>
            <a:schemeClr val="bg1"/>
          </a:solidFill>
          <a:ln w="9525">
            <a:noFill/>
            <a:miter lim="800000"/>
            <a:headEnd/>
            <a:tailEnd/>
          </a:ln>
        </p:spPr>
        <p:txBody>
          <a:bodyPr wrap="square">
            <a:spAutoFit/>
          </a:bodyPr>
          <a:lstStyle/>
          <a:p>
            <a:pPr algn="ctr">
              <a:spcBef>
                <a:spcPct val="50000"/>
              </a:spcBef>
            </a:pPr>
            <a:r>
              <a:rPr lang="de-DE" altLang="de-DE">
                <a:latin typeface="Arial" panose="020B0604020202020204" pitchFamily="34" charset="0"/>
                <a:cs typeface="Arial" panose="020B0604020202020204" pitchFamily="34" charset="0"/>
              </a:rPr>
              <a:t>Rather homozygous</a:t>
            </a:r>
          </a:p>
        </p:txBody>
      </p:sp>
      <p:sp>
        <p:nvSpPr>
          <p:cNvPr id="286" name="Rectangle 284"/>
          <p:cNvSpPr>
            <a:spLocks noChangeArrowheads="1"/>
          </p:cNvSpPr>
          <p:nvPr/>
        </p:nvSpPr>
        <p:spPr bwMode="auto">
          <a:xfrm>
            <a:off x="3829050" y="1163927"/>
            <a:ext cx="1223963" cy="431800"/>
          </a:xfrm>
          <a:prstGeom prst="rect">
            <a:avLst/>
          </a:prstGeom>
          <a:solidFill>
            <a:schemeClr val="bg1"/>
          </a:solidFill>
          <a:ln w="1905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87" name="Text Box 285"/>
          <p:cNvSpPr txBox="1">
            <a:spLocks noChangeArrowheads="1"/>
          </p:cNvSpPr>
          <p:nvPr/>
        </p:nvSpPr>
        <p:spPr bwMode="auto">
          <a:xfrm>
            <a:off x="3417816" y="1194593"/>
            <a:ext cx="2024856" cy="369332"/>
          </a:xfrm>
          <a:prstGeom prst="rect">
            <a:avLst/>
          </a:prstGeom>
          <a:solidFill>
            <a:srgbClr val="FFFFFF">
              <a:alpha val="76078"/>
            </a:srgbClr>
          </a:solidFill>
          <a:ln w="9525">
            <a:noFill/>
            <a:miter lim="800000"/>
            <a:headEnd/>
            <a:tailEnd/>
          </a:ln>
        </p:spPr>
        <p:txBody>
          <a:bodyPr wrap="square">
            <a:spAutoFit/>
          </a:bodyPr>
          <a:lstStyle/>
          <a:p>
            <a:pPr>
              <a:spcBef>
                <a:spcPct val="50000"/>
              </a:spcBef>
            </a:pPr>
            <a:r>
              <a:rPr lang="de-DE" altLang="de-DE" dirty="0" err="1">
                <a:latin typeface="Arial" panose="020B0604020202020204" pitchFamily="34" charset="0"/>
                <a:cs typeface="Arial" panose="020B0604020202020204" pitchFamily="34" charset="0"/>
              </a:rPr>
              <a:t>Petridish</a:t>
            </a:r>
            <a:r>
              <a:rPr lang="de-DE" altLang="de-DE" dirty="0">
                <a:latin typeface="Arial" panose="020B0604020202020204" pitchFamily="34" charset="0"/>
                <a:cs typeface="Arial" panose="020B0604020202020204" pitchFamily="34" charset="0"/>
              </a:rPr>
              <a:t> / </a:t>
            </a:r>
            <a:r>
              <a:rPr lang="de-DE" altLang="de-DE" dirty="0" err="1">
                <a:latin typeface="Arial" panose="020B0604020202020204" pitchFamily="34" charset="0"/>
                <a:cs typeface="Arial" panose="020B0604020202020204" pitchFamily="34" charset="0"/>
              </a:rPr>
              <a:t>Inducer</a:t>
            </a:r>
            <a:endParaRPr lang="de-DE" altLang="de-DE" dirty="0">
              <a:latin typeface="Arial" panose="020B0604020202020204" pitchFamily="34" charset="0"/>
              <a:cs typeface="Arial" panose="020B0604020202020204" pitchFamily="34" charset="0"/>
            </a:endParaRPr>
          </a:p>
        </p:txBody>
      </p:sp>
      <p:sp>
        <p:nvSpPr>
          <p:cNvPr id="288" name="Text Box 286"/>
          <p:cNvSpPr txBox="1">
            <a:spLocks noChangeArrowheads="1"/>
          </p:cNvSpPr>
          <p:nvPr/>
        </p:nvSpPr>
        <p:spPr bwMode="auto">
          <a:xfrm>
            <a:off x="3981450" y="1906877"/>
            <a:ext cx="649288" cy="366712"/>
          </a:xfrm>
          <a:prstGeom prst="rect">
            <a:avLst/>
          </a:prstGeom>
          <a:solidFill>
            <a:schemeClr val="bg1"/>
          </a:solidFill>
          <a:ln w="9525">
            <a:noFill/>
            <a:miter lim="800000"/>
            <a:headEnd/>
            <a:tailEnd/>
          </a:ln>
        </p:spPr>
        <p:txBody>
          <a:bodyPr>
            <a:spAutoFit/>
          </a:bodyPr>
          <a:lstStyle/>
          <a:p>
            <a:pPr>
              <a:spcBef>
                <a:spcPct val="50000"/>
              </a:spcBef>
            </a:pPr>
            <a:r>
              <a:rPr lang="de-DE" altLang="de-DE">
                <a:latin typeface="Arial" panose="020B0604020202020204" pitchFamily="34" charset="0"/>
                <a:cs typeface="Arial" panose="020B0604020202020204" pitchFamily="34" charset="0"/>
              </a:rPr>
              <a:t>DHs</a:t>
            </a:r>
          </a:p>
        </p:txBody>
      </p:sp>
      <p:grpSp>
        <p:nvGrpSpPr>
          <p:cNvPr id="290" name="Group 288"/>
          <p:cNvGrpSpPr>
            <a:grpSpLocks/>
          </p:cNvGrpSpPr>
          <p:nvPr/>
        </p:nvGrpSpPr>
        <p:grpSpPr bwMode="auto">
          <a:xfrm>
            <a:off x="5964238" y="324139"/>
            <a:ext cx="2770187" cy="6407150"/>
            <a:chOff x="294" y="346"/>
            <a:chExt cx="1745" cy="4036"/>
          </a:xfrm>
        </p:grpSpPr>
        <p:grpSp>
          <p:nvGrpSpPr>
            <p:cNvPr id="291" name="Group 289"/>
            <p:cNvGrpSpPr>
              <a:grpSpLocks/>
            </p:cNvGrpSpPr>
            <p:nvPr/>
          </p:nvGrpSpPr>
          <p:grpSpPr bwMode="auto">
            <a:xfrm>
              <a:off x="294" y="935"/>
              <a:ext cx="1745" cy="675"/>
              <a:chOff x="3742" y="799"/>
              <a:chExt cx="1745" cy="675"/>
            </a:xfrm>
          </p:grpSpPr>
          <p:sp>
            <p:nvSpPr>
              <p:cNvPr id="389" name="Oval 290"/>
              <p:cNvSpPr>
                <a:spLocks noChangeAspect="1" noChangeArrowheads="1"/>
              </p:cNvSpPr>
              <p:nvPr/>
            </p:nvSpPr>
            <p:spPr bwMode="auto">
              <a:xfrm>
                <a:off x="4607" y="1297"/>
                <a:ext cx="5" cy="5"/>
              </a:xfrm>
              <a:prstGeom prst="ellipse">
                <a:avLst/>
              </a:prstGeom>
              <a:solidFill>
                <a:schemeClr val="accent1"/>
              </a:solidFill>
              <a:ln w="9525">
                <a:solidFill>
                  <a:srgbClr val="B2B2B2"/>
                </a:solidFill>
                <a:round/>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390" name="AutoShape 291"/>
              <p:cNvCxnSpPr>
                <a:cxnSpLocks noChangeShapeType="1"/>
                <a:stCxn id="562" idx="2"/>
                <a:endCxn id="389" idx="6"/>
              </p:cNvCxnSpPr>
              <p:nvPr/>
            </p:nvCxnSpPr>
            <p:spPr bwMode="auto">
              <a:xfrm>
                <a:off x="4052" y="1047"/>
                <a:ext cx="560" cy="253"/>
              </a:xfrm>
              <a:prstGeom prst="straightConnector1">
                <a:avLst/>
              </a:prstGeom>
              <a:noFill/>
              <a:ln w="6350">
                <a:solidFill>
                  <a:srgbClr val="B2B2B2"/>
                </a:solidFill>
                <a:round/>
                <a:headEnd/>
                <a:tailEnd type="none" w="sm" len="lg"/>
              </a:ln>
            </p:spPr>
          </p:cxnSp>
          <p:cxnSp>
            <p:nvCxnSpPr>
              <p:cNvPr id="391" name="AutoShape 292"/>
              <p:cNvCxnSpPr>
                <a:cxnSpLocks noChangeShapeType="1"/>
                <a:stCxn id="560" idx="2"/>
                <a:endCxn id="389" idx="5"/>
              </p:cNvCxnSpPr>
              <p:nvPr/>
            </p:nvCxnSpPr>
            <p:spPr bwMode="auto">
              <a:xfrm>
                <a:off x="4244" y="1047"/>
                <a:ext cx="367" cy="254"/>
              </a:xfrm>
              <a:prstGeom prst="straightConnector1">
                <a:avLst/>
              </a:prstGeom>
              <a:noFill/>
              <a:ln w="6350">
                <a:solidFill>
                  <a:srgbClr val="B2B2B2"/>
                </a:solidFill>
                <a:round/>
                <a:headEnd/>
                <a:tailEnd type="none" w="sm" len="lg"/>
              </a:ln>
            </p:spPr>
          </p:cxnSp>
          <p:cxnSp>
            <p:nvCxnSpPr>
              <p:cNvPr id="392" name="AutoShape 293"/>
              <p:cNvCxnSpPr>
                <a:cxnSpLocks noChangeShapeType="1"/>
                <a:stCxn id="552" idx="2"/>
                <a:endCxn id="389" idx="6"/>
              </p:cNvCxnSpPr>
              <p:nvPr/>
            </p:nvCxnSpPr>
            <p:spPr bwMode="auto">
              <a:xfrm flipH="1">
                <a:off x="4612" y="981"/>
                <a:ext cx="427" cy="319"/>
              </a:xfrm>
              <a:prstGeom prst="straightConnector1">
                <a:avLst/>
              </a:prstGeom>
              <a:noFill/>
              <a:ln w="6350">
                <a:solidFill>
                  <a:srgbClr val="B2B2B2"/>
                </a:solidFill>
                <a:round/>
                <a:headEnd/>
                <a:tailEnd type="none" w="sm" len="lg"/>
              </a:ln>
            </p:spPr>
          </p:cxnSp>
          <p:grpSp>
            <p:nvGrpSpPr>
              <p:cNvPr id="393" name="Group 294"/>
              <p:cNvGrpSpPr>
                <a:grpSpLocks/>
              </p:cNvGrpSpPr>
              <p:nvPr/>
            </p:nvGrpSpPr>
            <p:grpSpPr bwMode="auto">
              <a:xfrm>
                <a:off x="4010" y="799"/>
                <a:ext cx="1200" cy="499"/>
                <a:chOff x="432" y="1118"/>
                <a:chExt cx="1200" cy="499"/>
              </a:xfrm>
            </p:grpSpPr>
            <p:grpSp>
              <p:nvGrpSpPr>
                <p:cNvPr id="519" name="Group 295"/>
                <p:cNvGrpSpPr>
                  <a:grpSpLocks/>
                </p:cNvGrpSpPr>
                <p:nvPr/>
              </p:nvGrpSpPr>
              <p:grpSpPr bwMode="auto">
                <a:xfrm>
                  <a:off x="432" y="1118"/>
                  <a:ext cx="1200" cy="413"/>
                  <a:chOff x="432" y="1118"/>
                  <a:chExt cx="1200" cy="413"/>
                </a:xfrm>
              </p:grpSpPr>
              <p:sp>
                <p:nvSpPr>
                  <p:cNvPr id="529" name="Rectangle 296"/>
                  <p:cNvSpPr>
                    <a:spLocks noChangeArrowheads="1"/>
                  </p:cNvSpPr>
                  <p:nvPr/>
                </p:nvSpPr>
                <p:spPr bwMode="auto">
                  <a:xfrm>
                    <a:off x="432" y="1118"/>
                    <a:ext cx="1200" cy="413"/>
                  </a:xfrm>
                  <a:prstGeom prst="rect">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0" name="AutoShape 297"/>
                  <p:cNvSpPr>
                    <a:spLocks noChangeArrowheads="1"/>
                  </p:cNvSpPr>
                  <p:nvPr/>
                </p:nvSpPr>
                <p:spPr bwMode="auto">
                  <a:xfrm rot="5400000">
                    <a:off x="1248" y="1162"/>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1" name="AutoShape 298"/>
                  <p:cNvSpPr>
                    <a:spLocks noChangeArrowheads="1"/>
                  </p:cNvSpPr>
                  <p:nvPr/>
                </p:nvSpPr>
                <p:spPr bwMode="auto">
                  <a:xfrm rot="5400000">
                    <a:off x="1152" y="1162"/>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2" name="AutoShape 299"/>
                  <p:cNvSpPr>
                    <a:spLocks noChangeArrowheads="1"/>
                  </p:cNvSpPr>
                  <p:nvPr/>
                </p:nvSpPr>
                <p:spPr bwMode="auto">
                  <a:xfrm rot="5400000">
                    <a:off x="1056" y="1162"/>
                    <a:ext cx="37"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3" name="AutoShape 300"/>
                  <p:cNvSpPr>
                    <a:spLocks noChangeArrowheads="1"/>
                  </p:cNvSpPr>
                  <p:nvPr/>
                </p:nvSpPr>
                <p:spPr bwMode="auto">
                  <a:xfrm rot="5400000">
                    <a:off x="960" y="1162"/>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4" name="AutoShape 301"/>
                  <p:cNvSpPr>
                    <a:spLocks noChangeArrowheads="1"/>
                  </p:cNvSpPr>
                  <p:nvPr/>
                </p:nvSpPr>
                <p:spPr bwMode="auto">
                  <a:xfrm rot="5400000">
                    <a:off x="865" y="1163"/>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5" name="AutoShape 302"/>
                  <p:cNvSpPr>
                    <a:spLocks noChangeArrowheads="1"/>
                  </p:cNvSpPr>
                  <p:nvPr/>
                </p:nvSpPr>
                <p:spPr bwMode="auto">
                  <a:xfrm rot="5400000">
                    <a:off x="768" y="1162"/>
                    <a:ext cx="37"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6" name="AutoShape 303"/>
                  <p:cNvSpPr>
                    <a:spLocks noChangeArrowheads="1"/>
                  </p:cNvSpPr>
                  <p:nvPr/>
                </p:nvSpPr>
                <p:spPr bwMode="auto">
                  <a:xfrm rot="5400000">
                    <a:off x="672" y="1162"/>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7" name="AutoShape 304"/>
                  <p:cNvSpPr>
                    <a:spLocks noChangeArrowheads="1"/>
                  </p:cNvSpPr>
                  <p:nvPr/>
                </p:nvSpPr>
                <p:spPr bwMode="auto">
                  <a:xfrm rot="5400000">
                    <a:off x="576" y="1162"/>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8" name="AutoShape 305"/>
                  <p:cNvSpPr>
                    <a:spLocks noChangeArrowheads="1"/>
                  </p:cNvSpPr>
                  <p:nvPr/>
                </p:nvSpPr>
                <p:spPr bwMode="auto">
                  <a:xfrm rot="5400000">
                    <a:off x="480" y="1162"/>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39" name="AutoShape 306"/>
                  <p:cNvSpPr>
                    <a:spLocks noChangeArrowheads="1"/>
                  </p:cNvSpPr>
                  <p:nvPr/>
                </p:nvSpPr>
                <p:spPr bwMode="auto">
                  <a:xfrm rot="5400000">
                    <a:off x="1345" y="1163"/>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0" name="AutoShape 307"/>
                  <p:cNvSpPr>
                    <a:spLocks noChangeArrowheads="1"/>
                  </p:cNvSpPr>
                  <p:nvPr/>
                </p:nvSpPr>
                <p:spPr bwMode="auto">
                  <a:xfrm rot="5400000">
                    <a:off x="1441" y="1163"/>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1" name="AutoShape 308"/>
                  <p:cNvSpPr>
                    <a:spLocks noChangeArrowheads="1"/>
                  </p:cNvSpPr>
                  <p:nvPr/>
                </p:nvSpPr>
                <p:spPr bwMode="auto">
                  <a:xfrm rot="5400000">
                    <a:off x="1537" y="1163"/>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2" name="AutoShape 309"/>
                  <p:cNvSpPr>
                    <a:spLocks noChangeArrowheads="1"/>
                  </p:cNvSpPr>
                  <p:nvPr/>
                </p:nvSpPr>
                <p:spPr bwMode="auto">
                  <a:xfrm rot="5400000">
                    <a:off x="1248"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3" name="AutoShape 310"/>
                  <p:cNvSpPr>
                    <a:spLocks noChangeArrowheads="1"/>
                  </p:cNvSpPr>
                  <p:nvPr/>
                </p:nvSpPr>
                <p:spPr bwMode="auto">
                  <a:xfrm rot="5400000">
                    <a:off x="1152"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4" name="AutoShape 311"/>
                  <p:cNvSpPr>
                    <a:spLocks noChangeArrowheads="1"/>
                  </p:cNvSpPr>
                  <p:nvPr/>
                </p:nvSpPr>
                <p:spPr bwMode="auto">
                  <a:xfrm rot="5400000">
                    <a:off x="1056"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5" name="AutoShape 312"/>
                  <p:cNvSpPr>
                    <a:spLocks noChangeArrowheads="1"/>
                  </p:cNvSpPr>
                  <p:nvPr/>
                </p:nvSpPr>
                <p:spPr bwMode="auto">
                  <a:xfrm rot="5400000">
                    <a:off x="960"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6" name="AutoShape 313"/>
                  <p:cNvSpPr>
                    <a:spLocks noChangeArrowheads="1"/>
                  </p:cNvSpPr>
                  <p:nvPr/>
                </p:nvSpPr>
                <p:spPr bwMode="auto">
                  <a:xfrm rot="5400000">
                    <a:off x="865" y="1255"/>
                    <a:ext cx="37"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7" name="AutoShape 314"/>
                  <p:cNvSpPr>
                    <a:spLocks noChangeArrowheads="1"/>
                  </p:cNvSpPr>
                  <p:nvPr/>
                </p:nvSpPr>
                <p:spPr bwMode="auto">
                  <a:xfrm rot="5400000">
                    <a:off x="768"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8" name="AutoShape 315"/>
                  <p:cNvSpPr>
                    <a:spLocks noChangeArrowheads="1"/>
                  </p:cNvSpPr>
                  <p:nvPr/>
                </p:nvSpPr>
                <p:spPr bwMode="auto">
                  <a:xfrm rot="5400000">
                    <a:off x="672"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49" name="AutoShape 316"/>
                  <p:cNvSpPr>
                    <a:spLocks noChangeArrowheads="1"/>
                  </p:cNvSpPr>
                  <p:nvPr/>
                </p:nvSpPr>
                <p:spPr bwMode="auto">
                  <a:xfrm rot="5400000">
                    <a:off x="576"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0" name="AutoShape 317"/>
                  <p:cNvSpPr>
                    <a:spLocks noChangeArrowheads="1"/>
                  </p:cNvSpPr>
                  <p:nvPr/>
                </p:nvSpPr>
                <p:spPr bwMode="auto">
                  <a:xfrm rot="5400000">
                    <a:off x="480" y="1254"/>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1" name="AutoShape 318"/>
                  <p:cNvSpPr>
                    <a:spLocks noChangeArrowheads="1"/>
                  </p:cNvSpPr>
                  <p:nvPr/>
                </p:nvSpPr>
                <p:spPr bwMode="auto">
                  <a:xfrm rot="5400000">
                    <a:off x="1345" y="1255"/>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2" name="AutoShape 319"/>
                  <p:cNvSpPr>
                    <a:spLocks noChangeArrowheads="1"/>
                  </p:cNvSpPr>
                  <p:nvPr/>
                </p:nvSpPr>
                <p:spPr bwMode="auto">
                  <a:xfrm rot="5400000">
                    <a:off x="1441" y="1255"/>
                    <a:ext cx="37"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3" name="AutoShape 320"/>
                  <p:cNvSpPr>
                    <a:spLocks noChangeArrowheads="1"/>
                  </p:cNvSpPr>
                  <p:nvPr/>
                </p:nvSpPr>
                <p:spPr bwMode="auto">
                  <a:xfrm rot="5400000">
                    <a:off x="1537" y="1255"/>
                    <a:ext cx="37"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4" name="AutoShape 321"/>
                  <p:cNvSpPr>
                    <a:spLocks noChangeArrowheads="1"/>
                  </p:cNvSpPr>
                  <p:nvPr/>
                </p:nvSpPr>
                <p:spPr bwMode="auto">
                  <a:xfrm rot="5400000">
                    <a:off x="1248" y="1345"/>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5" name="AutoShape 322"/>
                  <p:cNvSpPr>
                    <a:spLocks noChangeArrowheads="1"/>
                  </p:cNvSpPr>
                  <p:nvPr/>
                </p:nvSpPr>
                <p:spPr bwMode="auto">
                  <a:xfrm rot="5400000">
                    <a:off x="1152" y="1345"/>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6" name="AutoShape 323"/>
                  <p:cNvSpPr>
                    <a:spLocks noChangeArrowheads="1"/>
                  </p:cNvSpPr>
                  <p:nvPr/>
                </p:nvSpPr>
                <p:spPr bwMode="auto">
                  <a:xfrm rot="5400000">
                    <a:off x="1056" y="1345"/>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7" name="AutoShape 324"/>
                  <p:cNvSpPr>
                    <a:spLocks noChangeArrowheads="1"/>
                  </p:cNvSpPr>
                  <p:nvPr/>
                </p:nvSpPr>
                <p:spPr bwMode="auto">
                  <a:xfrm rot="5400000">
                    <a:off x="960" y="1345"/>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8" name="AutoShape 325"/>
                  <p:cNvSpPr>
                    <a:spLocks noChangeArrowheads="1"/>
                  </p:cNvSpPr>
                  <p:nvPr/>
                </p:nvSpPr>
                <p:spPr bwMode="auto">
                  <a:xfrm rot="5400000">
                    <a:off x="865" y="1346"/>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59" name="AutoShape 326"/>
                  <p:cNvSpPr>
                    <a:spLocks noChangeArrowheads="1"/>
                  </p:cNvSpPr>
                  <p:nvPr/>
                </p:nvSpPr>
                <p:spPr bwMode="auto">
                  <a:xfrm rot="5400000">
                    <a:off x="768" y="1345"/>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0" name="AutoShape 327"/>
                  <p:cNvSpPr>
                    <a:spLocks noChangeArrowheads="1"/>
                  </p:cNvSpPr>
                  <p:nvPr/>
                </p:nvSpPr>
                <p:spPr bwMode="auto">
                  <a:xfrm rot="5400000">
                    <a:off x="672" y="1345"/>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1" name="AutoShape 328"/>
                  <p:cNvSpPr>
                    <a:spLocks noChangeArrowheads="1"/>
                  </p:cNvSpPr>
                  <p:nvPr/>
                </p:nvSpPr>
                <p:spPr bwMode="auto">
                  <a:xfrm rot="5400000">
                    <a:off x="576" y="1345"/>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2" name="AutoShape 329"/>
                  <p:cNvSpPr>
                    <a:spLocks noChangeArrowheads="1"/>
                  </p:cNvSpPr>
                  <p:nvPr/>
                </p:nvSpPr>
                <p:spPr bwMode="auto">
                  <a:xfrm rot="5400000">
                    <a:off x="480" y="1345"/>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3" name="AutoShape 330"/>
                  <p:cNvSpPr>
                    <a:spLocks noChangeArrowheads="1"/>
                  </p:cNvSpPr>
                  <p:nvPr/>
                </p:nvSpPr>
                <p:spPr bwMode="auto">
                  <a:xfrm rot="5400000">
                    <a:off x="1345" y="1346"/>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4" name="AutoShape 331"/>
                  <p:cNvSpPr>
                    <a:spLocks noChangeArrowheads="1"/>
                  </p:cNvSpPr>
                  <p:nvPr/>
                </p:nvSpPr>
                <p:spPr bwMode="auto">
                  <a:xfrm rot="5400000">
                    <a:off x="1441" y="1346"/>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5" name="AutoShape 332"/>
                  <p:cNvSpPr>
                    <a:spLocks noChangeArrowheads="1"/>
                  </p:cNvSpPr>
                  <p:nvPr/>
                </p:nvSpPr>
                <p:spPr bwMode="auto">
                  <a:xfrm rot="5400000">
                    <a:off x="1537" y="1346"/>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6" name="AutoShape 333"/>
                  <p:cNvSpPr>
                    <a:spLocks noChangeArrowheads="1"/>
                  </p:cNvSpPr>
                  <p:nvPr/>
                </p:nvSpPr>
                <p:spPr bwMode="auto">
                  <a:xfrm rot="5400000">
                    <a:off x="1248" y="1437"/>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7" name="AutoShape 334"/>
                  <p:cNvSpPr>
                    <a:spLocks noChangeArrowheads="1"/>
                  </p:cNvSpPr>
                  <p:nvPr/>
                </p:nvSpPr>
                <p:spPr bwMode="auto">
                  <a:xfrm rot="5400000">
                    <a:off x="1152" y="1437"/>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8" name="AutoShape 335"/>
                  <p:cNvSpPr>
                    <a:spLocks noChangeArrowheads="1"/>
                  </p:cNvSpPr>
                  <p:nvPr/>
                </p:nvSpPr>
                <p:spPr bwMode="auto">
                  <a:xfrm rot="5400000">
                    <a:off x="1056" y="1437"/>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69" name="AutoShape 336"/>
                  <p:cNvSpPr>
                    <a:spLocks noChangeArrowheads="1"/>
                  </p:cNvSpPr>
                  <p:nvPr/>
                </p:nvSpPr>
                <p:spPr bwMode="auto">
                  <a:xfrm rot="5400000">
                    <a:off x="960" y="1437"/>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0" name="AutoShape 337"/>
                  <p:cNvSpPr>
                    <a:spLocks noChangeArrowheads="1"/>
                  </p:cNvSpPr>
                  <p:nvPr/>
                </p:nvSpPr>
                <p:spPr bwMode="auto">
                  <a:xfrm rot="5400000">
                    <a:off x="865" y="1438"/>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1" name="AutoShape 338"/>
                  <p:cNvSpPr>
                    <a:spLocks noChangeArrowheads="1"/>
                  </p:cNvSpPr>
                  <p:nvPr/>
                </p:nvSpPr>
                <p:spPr bwMode="auto">
                  <a:xfrm rot="5400000">
                    <a:off x="768" y="1437"/>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2" name="AutoShape 339"/>
                  <p:cNvSpPr>
                    <a:spLocks noChangeArrowheads="1"/>
                  </p:cNvSpPr>
                  <p:nvPr/>
                </p:nvSpPr>
                <p:spPr bwMode="auto">
                  <a:xfrm rot="5400000">
                    <a:off x="672" y="1437"/>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3" name="AutoShape 340"/>
                  <p:cNvSpPr>
                    <a:spLocks noChangeArrowheads="1"/>
                  </p:cNvSpPr>
                  <p:nvPr/>
                </p:nvSpPr>
                <p:spPr bwMode="auto">
                  <a:xfrm rot="5400000">
                    <a:off x="576" y="1437"/>
                    <a:ext cx="38" cy="39"/>
                  </a:xfrm>
                  <a:prstGeom prst="octagon">
                    <a:avLst>
                      <a:gd name="adj" fmla="val 29287"/>
                    </a:avLst>
                  </a:prstGeom>
                  <a:solidFill>
                    <a:srgbClr val="000000"/>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4" name="AutoShape 341"/>
                  <p:cNvSpPr>
                    <a:spLocks noChangeArrowheads="1"/>
                  </p:cNvSpPr>
                  <p:nvPr/>
                </p:nvSpPr>
                <p:spPr bwMode="auto">
                  <a:xfrm rot="5400000">
                    <a:off x="480" y="1437"/>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5" name="AutoShape 342"/>
                  <p:cNvSpPr>
                    <a:spLocks noChangeArrowheads="1"/>
                  </p:cNvSpPr>
                  <p:nvPr/>
                </p:nvSpPr>
                <p:spPr bwMode="auto">
                  <a:xfrm rot="5400000">
                    <a:off x="1345" y="1438"/>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6" name="AutoShape 343"/>
                  <p:cNvSpPr>
                    <a:spLocks noChangeArrowheads="1"/>
                  </p:cNvSpPr>
                  <p:nvPr/>
                </p:nvSpPr>
                <p:spPr bwMode="auto">
                  <a:xfrm rot="5400000">
                    <a:off x="1441" y="1438"/>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77" name="AutoShape 344"/>
                  <p:cNvSpPr>
                    <a:spLocks noChangeArrowheads="1"/>
                  </p:cNvSpPr>
                  <p:nvPr/>
                </p:nvSpPr>
                <p:spPr bwMode="auto">
                  <a:xfrm rot="5400000">
                    <a:off x="1537" y="1438"/>
                    <a:ext cx="38" cy="39"/>
                  </a:xfrm>
                  <a:prstGeom prst="octagon">
                    <a:avLst>
                      <a:gd name="adj" fmla="val 29287"/>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grpSp>
            <p:cxnSp>
              <p:nvCxnSpPr>
                <p:cNvPr id="520" name="AutoShape 345"/>
                <p:cNvCxnSpPr>
                  <a:cxnSpLocks noChangeShapeType="1"/>
                  <a:stCxn id="573" idx="2"/>
                  <a:endCxn id="389" idx="0"/>
                </p:cNvCxnSpPr>
                <p:nvPr/>
              </p:nvCxnSpPr>
              <p:spPr bwMode="auto">
                <a:xfrm>
                  <a:off x="570" y="1458"/>
                  <a:ext cx="462" cy="158"/>
                </a:xfrm>
                <a:prstGeom prst="straightConnector1">
                  <a:avLst/>
                </a:prstGeom>
                <a:noFill/>
                <a:ln w="6350">
                  <a:solidFill>
                    <a:srgbClr val="B2B2B2"/>
                  </a:solidFill>
                  <a:round/>
                  <a:headEnd/>
                  <a:tailEnd type="none" w="sm" len="lg"/>
                </a:ln>
              </p:spPr>
            </p:cxnSp>
            <p:cxnSp>
              <p:nvCxnSpPr>
                <p:cNvPr id="521" name="AutoShape 346"/>
                <p:cNvCxnSpPr>
                  <a:cxnSpLocks noChangeShapeType="1"/>
                  <a:stCxn id="568" idx="2"/>
                  <a:endCxn id="389" idx="0"/>
                </p:cNvCxnSpPr>
                <p:nvPr/>
              </p:nvCxnSpPr>
              <p:spPr bwMode="auto">
                <a:xfrm flipH="1">
                  <a:off x="1032" y="1483"/>
                  <a:ext cx="43" cy="133"/>
                </a:xfrm>
                <a:prstGeom prst="straightConnector1">
                  <a:avLst/>
                </a:prstGeom>
                <a:noFill/>
                <a:ln w="6350">
                  <a:solidFill>
                    <a:srgbClr val="B2B2B2"/>
                  </a:solidFill>
                  <a:round/>
                  <a:headEnd/>
                  <a:tailEnd type="none" w="sm" len="lg"/>
                </a:ln>
              </p:spPr>
            </p:cxnSp>
            <p:cxnSp>
              <p:nvCxnSpPr>
                <p:cNvPr id="522" name="AutoShape 347"/>
                <p:cNvCxnSpPr>
                  <a:cxnSpLocks noChangeShapeType="1"/>
                  <a:stCxn id="561" idx="2"/>
                  <a:endCxn id="389" idx="7"/>
                </p:cNvCxnSpPr>
                <p:nvPr/>
              </p:nvCxnSpPr>
              <p:spPr bwMode="auto">
                <a:xfrm>
                  <a:off x="570" y="1366"/>
                  <a:ext cx="463" cy="251"/>
                </a:xfrm>
                <a:prstGeom prst="straightConnector1">
                  <a:avLst/>
                </a:prstGeom>
                <a:noFill/>
                <a:ln w="6350">
                  <a:solidFill>
                    <a:srgbClr val="B2B2B2"/>
                  </a:solidFill>
                  <a:round/>
                  <a:headEnd/>
                  <a:tailEnd type="none" w="sm" len="lg"/>
                </a:ln>
              </p:spPr>
            </p:cxnSp>
            <p:cxnSp>
              <p:nvCxnSpPr>
                <p:cNvPr id="523" name="AutoShape 348"/>
                <p:cNvCxnSpPr>
                  <a:cxnSpLocks noChangeShapeType="1"/>
                  <a:stCxn id="535" idx="2"/>
                  <a:endCxn id="389" idx="7"/>
                </p:cNvCxnSpPr>
                <p:nvPr/>
              </p:nvCxnSpPr>
              <p:spPr bwMode="auto">
                <a:xfrm>
                  <a:off x="788" y="1207"/>
                  <a:ext cx="245" cy="410"/>
                </a:xfrm>
                <a:prstGeom prst="straightConnector1">
                  <a:avLst/>
                </a:prstGeom>
                <a:noFill/>
                <a:ln w="6350">
                  <a:solidFill>
                    <a:srgbClr val="B2B2B2"/>
                  </a:solidFill>
                  <a:round/>
                  <a:headEnd/>
                  <a:tailEnd type="none" w="sm" len="lg"/>
                </a:ln>
              </p:spPr>
            </p:cxnSp>
            <p:cxnSp>
              <p:nvCxnSpPr>
                <p:cNvPr id="524" name="AutoShape 349"/>
                <p:cNvCxnSpPr>
                  <a:cxnSpLocks noChangeShapeType="1"/>
                  <a:stCxn id="546" idx="2"/>
                  <a:endCxn id="389" idx="7"/>
                </p:cNvCxnSpPr>
                <p:nvPr/>
              </p:nvCxnSpPr>
              <p:spPr bwMode="auto">
                <a:xfrm>
                  <a:off x="885" y="1300"/>
                  <a:ext cx="148" cy="317"/>
                </a:xfrm>
                <a:prstGeom prst="straightConnector1">
                  <a:avLst/>
                </a:prstGeom>
                <a:noFill/>
                <a:ln w="6350">
                  <a:solidFill>
                    <a:srgbClr val="B2B2B2"/>
                  </a:solidFill>
                  <a:round/>
                  <a:headEnd/>
                  <a:tailEnd type="none" w="sm" len="lg"/>
                </a:ln>
              </p:spPr>
            </p:cxnSp>
            <p:cxnSp>
              <p:nvCxnSpPr>
                <p:cNvPr id="525" name="AutoShape 350"/>
                <p:cNvCxnSpPr>
                  <a:cxnSpLocks noChangeShapeType="1"/>
                  <a:stCxn id="532" idx="2"/>
                  <a:endCxn id="389" idx="7"/>
                </p:cNvCxnSpPr>
                <p:nvPr/>
              </p:nvCxnSpPr>
              <p:spPr bwMode="auto">
                <a:xfrm flipH="1">
                  <a:off x="1033" y="1207"/>
                  <a:ext cx="43" cy="410"/>
                </a:xfrm>
                <a:prstGeom prst="straightConnector1">
                  <a:avLst/>
                </a:prstGeom>
                <a:noFill/>
                <a:ln w="6350">
                  <a:solidFill>
                    <a:srgbClr val="B2B2B2"/>
                  </a:solidFill>
                  <a:round/>
                  <a:headEnd/>
                  <a:tailEnd type="none" w="sm" len="lg"/>
                </a:ln>
              </p:spPr>
            </p:cxnSp>
            <p:cxnSp>
              <p:nvCxnSpPr>
                <p:cNvPr id="526" name="AutoShape 351"/>
                <p:cNvCxnSpPr>
                  <a:cxnSpLocks noChangeShapeType="1"/>
                  <a:stCxn id="555" idx="2"/>
                  <a:endCxn id="389" idx="7"/>
                </p:cNvCxnSpPr>
                <p:nvPr/>
              </p:nvCxnSpPr>
              <p:spPr bwMode="auto">
                <a:xfrm flipH="1">
                  <a:off x="1033" y="1391"/>
                  <a:ext cx="138" cy="226"/>
                </a:xfrm>
                <a:prstGeom prst="straightConnector1">
                  <a:avLst/>
                </a:prstGeom>
                <a:noFill/>
                <a:ln w="6350">
                  <a:solidFill>
                    <a:srgbClr val="B2B2B2"/>
                  </a:solidFill>
                  <a:round/>
                  <a:headEnd/>
                  <a:tailEnd type="none" w="sm" len="lg"/>
                </a:ln>
              </p:spPr>
            </p:cxnSp>
            <p:cxnSp>
              <p:nvCxnSpPr>
                <p:cNvPr id="527" name="AutoShape 352"/>
                <p:cNvCxnSpPr>
                  <a:cxnSpLocks noChangeShapeType="1"/>
                  <a:stCxn id="566" idx="2"/>
                  <a:endCxn id="389" idx="0"/>
                </p:cNvCxnSpPr>
                <p:nvPr/>
              </p:nvCxnSpPr>
              <p:spPr bwMode="auto">
                <a:xfrm flipH="1">
                  <a:off x="1032" y="1483"/>
                  <a:ext cx="235" cy="133"/>
                </a:xfrm>
                <a:prstGeom prst="straightConnector1">
                  <a:avLst/>
                </a:prstGeom>
                <a:noFill/>
                <a:ln w="6350">
                  <a:solidFill>
                    <a:srgbClr val="B2B2B2"/>
                  </a:solidFill>
                  <a:round/>
                  <a:headEnd/>
                  <a:tailEnd type="none" w="sm" len="lg"/>
                </a:ln>
              </p:spPr>
            </p:cxnSp>
            <p:cxnSp>
              <p:nvCxnSpPr>
                <p:cNvPr id="528" name="AutoShape 353"/>
                <p:cNvCxnSpPr>
                  <a:cxnSpLocks noChangeShapeType="1"/>
                  <a:stCxn id="565" idx="2"/>
                  <a:endCxn id="389" idx="0"/>
                </p:cNvCxnSpPr>
                <p:nvPr/>
              </p:nvCxnSpPr>
              <p:spPr bwMode="auto">
                <a:xfrm flipH="1">
                  <a:off x="1032" y="1392"/>
                  <a:ext cx="524" cy="224"/>
                </a:xfrm>
                <a:prstGeom prst="straightConnector1">
                  <a:avLst/>
                </a:prstGeom>
                <a:noFill/>
                <a:ln w="6350">
                  <a:solidFill>
                    <a:srgbClr val="B2B2B2"/>
                  </a:solidFill>
                  <a:round/>
                  <a:headEnd/>
                  <a:tailEnd type="none" w="sm" len="lg"/>
                </a:ln>
              </p:spPr>
            </p:cxnSp>
          </p:grpSp>
          <p:grpSp>
            <p:nvGrpSpPr>
              <p:cNvPr id="394" name="Group 354"/>
              <p:cNvGrpSpPr>
                <a:grpSpLocks/>
              </p:cNvGrpSpPr>
              <p:nvPr/>
            </p:nvGrpSpPr>
            <p:grpSpPr bwMode="auto">
              <a:xfrm>
                <a:off x="4287" y="883"/>
                <a:ext cx="1200" cy="502"/>
                <a:chOff x="432" y="1728"/>
                <a:chExt cx="1200" cy="502"/>
              </a:xfrm>
            </p:grpSpPr>
            <p:sp>
              <p:nvSpPr>
                <p:cNvPr id="458" name="Rectangle 355"/>
                <p:cNvSpPr>
                  <a:spLocks noChangeArrowheads="1"/>
                </p:cNvSpPr>
                <p:nvPr/>
              </p:nvSpPr>
              <p:spPr bwMode="auto">
                <a:xfrm>
                  <a:off x="432" y="1728"/>
                  <a:ext cx="1200" cy="413"/>
                </a:xfrm>
                <a:prstGeom prst="rect">
                  <a:avLst/>
                </a:prstGeom>
                <a:solidFill>
                  <a:schemeClr val="bg1"/>
                </a:solidFill>
                <a:ln w="19050" algn="ctr">
                  <a:solidFill>
                    <a:srgbClr val="B2B2B2"/>
                  </a:solidFill>
                  <a:miter lim="800000"/>
                  <a:headEnd/>
                  <a:tailEnd type="none" w="sm" len="lg"/>
                </a:ln>
              </p:spPr>
              <p:txBody>
                <a:bodyPr/>
                <a:lstStyle/>
                <a:p>
                  <a:endParaRPr lang="de-DE" altLang="de-DE">
                    <a:latin typeface="Arial" panose="020B0604020202020204" pitchFamily="34" charset="0"/>
                    <a:cs typeface="Arial" panose="020B0604020202020204" pitchFamily="34" charset="0"/>
                  </a:endParaRPr>
                </a:p>
              </p:txBody>
            </p:sp>
            <p:sp>
              <p:nvSpPr>
                <p:cNvPr id="459" name="AutoShape 356"/>
                <p:cNvSpPr>
                  <a:spLocks noChangeArrowheads="1"/>
                </p:cNvSpPr>
                <p:nvPr/>
              </p:nvSpPr>
              <p:spPr bwMode="auto">
                <a:xfrm rot="5400000">
                  <a:off x="1248" y="1772"/>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0" name="AutoShape 357"/>
                <p:cNvSpPr>
                  <a:spLocks noChangeArrowheads="1"/>
                </p:cNvSpPr>
                <p:nvPr/>
              </p:nvSpPr>
              <p:spPr bwMode="auto">
                <a:xfrm rot="5400000">
                  <a:off x="1152" y="1772"/>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1" name="AutoShape 358"/>
                <p:cNvSpPr>
                  <a:spLocks noChangeArrowheads="1"/>
                </p:cNvSpPr>
                <p:nvPr/>
              </p:nvSpPr>
              <p:spPr bwMode="auto">
                <a:xfrm rot="5400000">
                  <a:off x="1056" y="1772"/>
                  <a:ext cx="37" cy="39"/>
                </a:xfrm>
                <a:prstGeom prst="octagon">
                  <a:avLst>
                    <a:gd name="adj" fmla="val 29287"/>
                  </a:avLst>
                </a:prstGeom>
                <a:solidFill>
                  <a:srgbClr val="000000"/>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2" name="AutoShape 359"/>
                <p:cNvSpPr>
                  <a:spLocks noChangeArrowheads="1"/>
                </p:cNvSpPr>
                <p:nvPr/>
              </p:nvSpPr>
              <p:spPr bwMode="auto">
                <a:xfrm rot="5400000">
                  <a:off x="960" y="1772"/>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3" name="AutoShape 360"/>
                <p:cNvSpPr>
                  <a:spLocks noChangeArrowheads="1"/>
                </p:cNvSpPr>
                <p:nvPr/>
              </p:nvSpPr>
              <p:spPr bwMode="auto">
                <a:xfrm rot="5400000">
                  <a:off x="865" y="1773"/>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4" name="AutoShape 361"/>
                <p:cNvSpPr>
                  <a:spLocks noChangeArrowheads="1"/>
                </p:cNvSpPr>
                <p:nvPr/>
              </p:nvSpPr>
              <p:spPr bwMode="auto">
                <a:xfrm rot="5400000">
                  <a:off x="768" y="1772"/>
                  <a:ext cx="37"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5" name="AutoShape 362"/>
                <p:cNvSpPr>
                  <a:spLocks noChangeArrowheads="1"/>
                </p:cNvSpPr>
                <p:nvPr/>
              </p:nvSpPr>
              <p:spPr bwMode="auto">
                <a:xfrm rot="5400000">
                  <a:off x="672" y="1772"/>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6" name="AutoShape 363"/>
                <p:cNvSpPr>
                  <a:spLocks noChangeArrowheads="1"/>
                </p:cNvSpPr>
                <p:nvPr/>
              </p:nvSpPr>
              <p:spPr bwMode="auto">
                <a:xfrm rot="5400000">
                  <a:off x="576" y="1772"/>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7" name="AutoShape 364"/>
                <p:cNvSpPr>
                  <a:spLocks noChangeArrowheads="1"/>
                </p:cNvSpPr>
                <p:nvPr/>
              </p:nvSpPr>
              <p:spPr bwMode="auto">
                <a:xfrm rot="5400000">
                  <a:off x="480" y="1772"/>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8" name="AutoShape 365"/>
                <p:cNvSpPr>
                  <a:spLocks noChangeArrowheads="1"/>
                </p:cNvSpPr>
                <p:nvPr/>
              </p:nvSpPr>
              <p:spPr bwMode="auto">
                <a:xfrm rot="5400000">
                  <a:off x="1345" y="1773"/>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69" name="AutoShape 366"/>
                <p:cNvSpPr>
                  <a:spLocks noChangeArrowheads="1"/>
                </p:cNvSpPr>
                <p:nvPr/>
              </p:nvSpPr>
              <p:spPr bwMode="auto">
                <a:xfrm rot="5400000">
                  <a:off x="1441" y="1773"/>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0" name="AutoShape 367"/>
                <p:cNvSpPr>
                  <a:spLocks noChangeArrowheads="1"/>
                </p:cNvSpPr>
                <p:nvPr/>
              </p:nvSpPr>
              <p:spPr bwMode="auto">
                <a:xfrm rot="5400000">
                  <a:off x="1537" y="1773"/>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1" name="AutoShape 368"/>
                <p:cNvSpPr>
                  <a:spLocks noChangeArrowheads="1"/>
                </p:cNvSpPr>
                <p:nvPr/>
              </p:nvSpPr>
              <p:spPr bwMode="auto">
                <a:xfrm rot="5400000">
                  <a:off x="1248"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2" name="AutoShape 369"/>
                <p:cNvSpPr>
                  <a:spLocks noChangeArrowheads="1"/>
                </p:cNvSpPr>
                <p:nvPr/>
              </p:nvSpPr>
              <p:spPr bwMode="auto">
                <a:xfrm rot="5400000">
                  <a:off x="1152"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3" name="AutoShape 370"/>
                <p:cNvSpPr>
                  <a:spLocks noChangeArrowheads="1"/>
                </p:cNvSpPr>
                <p:nvPr/>
              </p:nvSpPr>
              <p:spPr bwMode="auto">
                <a:xfrm rot="5400000">
                  <a:off x="1056"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4" name="AutoShape 371"/>
                <p:cNvSpPr>
                  <a:spLocks noChangeArrowheads="1"/>
                </p:cNvSpPr>
                <p:nvPr/>
              </p:nvSpPr>
              <p:spPr bwMode="auto">
                <a:xfrm rot="5400000">
                  <a:off x="960"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5" name="AutoShape 372"/>
                <p:cNvSpPr>
                  <a:spLocks noChangeArrowheads="1"/>
                </p:cNvSpPr>
                <p:nvPr/>
              </p:nvSpPr>
              <p:spPr bwMode="auto">
                <a:xfrm rot="5400000">
                  <a:off x="865" y="1865"/>
                  <a:ext cx="37"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6" name="AutoShape 373"/>
                <p:cNvSpPr>
                  <a:spLocks noChangeArrowheads="1"/>
                </p:cNvSpPr>
                <p:nvPr/>
              </p:nvSpPr>
              <p:spPr bwMode="auto">
                <a:xfrm rot="5400000">
                  <a:off x="768" y="1864"/>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7" name="AutoShape 374"/>
                <p:cNvSpPr>
                  <a:spLocks noChangeArrowheads="1"/>
                </p:cNvSpPr>
                <p:nvPr/>
              </p:nvSpPr>
              <p:spPr bwMode="auto">
                <a:xfrm rot="5400000">
                  <a:off x="672"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8" name="AutoShape 375"/>
                <p:cNvSpPr>
                  <a:spLocks noChangeArrowheads="1"/>
                </p:cNvSpPr>
                <p:nvPr/>
              </p:nvSpPr>
              <p:spPr bwMode="auto">
                <a:xfrm rot="5400000">
                  <a:off x="576"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79" name="AutoShape 376"/>
                <p:cNvSpPr>
                  <a:spLocks noChangeArrowheads="1"/>
                </p:cNvSpPr>
                <p:nvPr/>
              </p:nvSpPr>
              <p:spPr bwMode="auto">
                <a:xfrm rot="5400000">
                  <a:off x="480" y="1864"/>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0" name="AutoShape 377"/>
                <p:cNvSpPr>
                  <a:spLocks noChangeArrowheads="1"/>
                </p:cNvSpPr>
                <p:nvPr/>
              </p:nvSpPr>
              <p:spPr bwMode="auto">
                <a:xfrm rot="5400000">
                  <a:off x="1345" y="1865"/>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1" name="AutoShape 378"/>
                <p:cNvSpPr>
                  <a:spLocks noChangeArrowheads="1"/>
                </p:cNvSpPr>
                <p:nvPr/>
              </p:nvSpPr>
              <p:spPr bwMode="auto">
                <a:xfrm rot="5400000">
                  <a:off x="1441" y="1865"/>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2" name="AutoShape 379"/>
                <p:cNvSpPr>
                  <a:spLocks noChangeArrowheads="1"/>
                </p:cNvSpPr>
                <p:nvPr/>
              </p:nvSpPr>
              <p:spPr bwMode="auto">
                <a:xfrm rot="5400000">
                  <a:off x="1537" y="1865"/>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3" name="AutoShape 380"/>
                <p:cNvSpPr>
                  <a:spLocks noChangeArrowheads="1"/>
                </p:cNvSpPr>
                <p:nvPr/>
              </p:nvSpPr>
              <p:spPr bwMode="auto">
                <a:xfrm rot="5400000">
                  <a:off x="1248" y="1955"/>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4" name="AutoShape 381"/>
                <p:cNvSpPr>
                  <a:spLocks noChangeArrowheads="1"/>
                </p:cNvSpPr>
                <p:nvPr/>
              </p:nvSpPr>
              <p:spPr bwMode="auto">
                <a:xfrm rot="5400000">
                  <a:off x="1152" y="1955"/>
                  <a:ext cx="38" cy="39"/>
                </a:xfrm>
                <a:prstGeom prst="octagon">
                  <a:avLst>
                    <a:gd name="adj" fmla="val 29287"/>
                  </a:avLst>
                </a:prstGeom>
                <a:solidFill>
                  <a:srgbClr val="000000"/>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5" name="AutoShape 382"/>
                <p:cNvSpPr>
                  <a:spLocks noChangeArrowheads="1"/>
                </p:cNvSpPr>
                <p:nvPr/>
              </p:nvSpPr>
              <p:spPr bwMode="auto">
                <a:xfrm rot="5400000">
                  <a:off x="1056" y="1955"/>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6" name="AutoShape 383"/>
                <p:cNvSpPr>
                  <a:spLocks noChangeArrowheads="1"/>
                </p:cNvSpPr>
                <p:nvPr/>
              </p:nvSpPr>
              <p:spPr bwMode="auto">
                <a:xfrm rot="5400000">
                  <a:off x="960" y="1955"/>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7" name="AutoShape 384"/>
                <p:cNvSpPr>
                  <a:spLocks noChangeArrowheads="1"/>
                </p:cNvSpPr>
                <p:nvPr/>
              </p:nvSpPr>
              <p:spPr bwMode="auto">
                <a:xfrm rot="5400000">
                  <a:off x="865" y="1956"/>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8" name="AutoShape 385"/>
                <p:cNvSpPr>
                  <a:spLocks noChangeArrowheads="1"/>
                </p:cNvSpPr>
                <p:nvPr/>
              </p:nvSpPr>
              <p:spPr bwMode="auto">
                <a:xfrm rot="5400000">
                  <a:off x="768" y="1955"/>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89" name="AutoShape 386"/>
                <p:cNvSpPr>
                  <a:spLocks noChangeArrowheads="1"/>
                </p:cNvSpPr>
                <p:nvPr/>
              </p:nvSpPr>
              <p:spPr bwMode="auto">
                <a:xfrm rot="5400000">
                  <a:off x="672" y="1955"/>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0" name="AutoShape 387"/>
                <p:cNvSpPr>
                  <a:spLocks noChangeArrowheads="1"/>
                </p:cNvSpPr>
                <p:nvPr/>
              </p:nvSpPr>
              <p:spPr bwMode="auto">
                <a:xfrm rot="5400000">
                  <a:off x="576" y="1955"/>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1" name="AutoShape 388"/>
                <p:cNvSpPr>
                  <a:spLocks noChangeArrowheads="1"/>
                </p:cNvSpPr>
                <p:nvPr/>
              </p:nvSpPr>
              <p:spPr bwMode="auto">
                <a:xfrm rot="5400000">
                  <a:off x="480" y="1955"/>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2" name="AutoShape 389"/>
                <p:cNvSpPr>
                  <a:spLocks noChangeArrowheads="1"/>
                </p:cNvSpPr>
                <p:nvPr/>
              </p:nvSpPr>
              <p:spPr bwMode="auto">
                <a:xfrm rot="5400000">
                  <a:off x="1345" y="1956"/>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3" name="AutoShape 390"/>
                <p:cNvSpPr>
                  <a:spLocks noChangeArrowheads="1"/>
                </p:cNvSpPr>
                <p:nvPr/>
              </p:nvSpPr>
              <p:spPr bwMode="auto">
                <a:xfrm rot="5400000">
                  <a:off x="1441" y="1956"/>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4" name="AutoShape 391"/>
                <p:cNvSpPr>
                  <a:spLocks noChangeArrowheads="1"/>
                </p:cNvSpPr>
                <p:nvPr/>
              </p:nvSpPr>
              <p:spPr bwMode="auto">
                <a:xfrm rot="5400000">
                  <a:off x="1537" y="1956"/>
                  <a:ext cx="38" cy="39"/>
                </a:xfrm>
                <a:prstGeom prst="octagon">
                  <a:avLst>
                    <a:gd name="adj" fmla="val 29287"/>
                  </a:avLst>
                </a:prstGeom>
                <a:solidFill>
                  <a:srgbClr val="000000"/>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5" name="AutoShape 392"/>
                <p:cNvSpPr>
                  <a:spLocks noChangeArrowheads="1"/>
                </p:cNvSpPr>
                <p:nvPr/>
              </p:nvSpPr>
              <p:spPr bwMode="auto">
                <a:xfrm rot="5400000">
                  <a:off x="1248" y="2047"/>
                  <a:ext cx="38" cy="39"/>
                </a:xfrm>
                <a:prstGeom prst="octagon">
                  <a:avLst>
                    <a:gd name="adj" fmla="val 29287"/>
                  </a:avLst>
                </a:prstGeom>
                <a:solidFill>
                  <a:srgbClr val="000000"/>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6" name="AutoShape 393"/>
                <p:cNvSpPr>
                  <a:spLocks noChangeArrowheads="1"/>
                </p:cNvSpPr>
                <p:nvPr/>
              </p:nvSpPr>
              <p:spPr bwMode="auto">
                <a:xfrm rot="5400000">
                  <a:off x="1152" y="2047"/>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7" name="AutoShape 394"/>
                <p:cNvSpPr>
                  <a:spLocks noChangeArrowheads="1"/>
                </p:cNvSpPr>
                <p:nvPr/>
              </p:nvSpPr>
              <p:spPr bwMode="auto">
                <a:xfrm rot="5400000">
                  <a:off x="1056" y="2047"/>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8" name="AutoShape 395"/>
                <p:cNvSpPr>
                  <a:spLocks noChangeArrowheads="1"/>
                </p:cNvSpPr>
                <p:nvPr/>
              </p:nvSpPr>
              <p:spPr bwMode="auto">
                <a:xfrm rot="5400000">
                  <a:off x="960" y="2047"/>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99" name="AutoShape 396"/>
                <p:cNvSpPr>
                  <a:spLocks noChangeArrowheads="1"/>
                </p:cNvSpPr>
                <p:nvPr/>
              </p:nvSpPr>
              <p:spPr bwMode="auto">
                <a:xfrm rot="5400000">
                  <a:off x="865" y="2048"/>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0" name="AutoShape 397"/>
                <p:cNvSpPr>
                  <a:spLocks noChangeArrowheads="1"/>
                </p:cNvSpPr>
                <p:nvPr/>
              </p:nvSpPr>
              <p:spPr bwMode="auto">
                <a:xfrm rot="5400000">
                  <a:off x="768" y="2047"/>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1" name="AutoShape 398"/>
                <p:cNvSpPr>
                  <a:spLocks noChangeArrowheads="1"/>
                </p:cNvSpPr>
                <p:nvPr/>
              </p:nvSpPr>
              <p:spPr bwMode="auto">
                <a:xfrm rot="5400000">
                  <a:off x="672" y="2047"/>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2" name="AutoShape 399"/>
                <p:cNvSpPr>
                  <a:spLocks noChangeArrowheads="1"/>
                </p:cNvSpPr>
                <p:nvPr/>
              </p:nvSpPr>
              <p:spPr bwMode="auto">
                <a:xfrm rot="5400000">
                  <a:off x="576" y="2047"/>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3" name="AutoShape 400"/>
                <p:cNvSpPr>
                  <a:spLocks noChangeArrowheads="1"/>
                </p:cNvSpPr>
                <p:nvPr/>
              </p:nvSpPr>
              <p:spPr bwMode="auto">
                <a:xfrm rot="5400000">
                  <a:off x="480" y="2047"/>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4" name="AutoShape 401"/>
                <p:cNvSpPr>
                  <a:spLocks noChangeArrowheads="1"/>
                </p:cNvSpPr>
                <p:nvPr/>
              </p:nvSpPr>
              <p:spPr bwMode="auto">
                <a:xfrm rot="5400000">
                  <a:off x="1345" y="2048"/>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5" name="AutoShape 402"/>
                <p:cNvSpPr>
                  <a:spLocks noChangeArrowheads="1"/>
                </p:cNvSpPr>
                <p:nvPr/>
              </p:nvSpPr>
              <p:spPr bwMode="auto">
                <a:xfrm rot="5400000">
                  <a:off x="1441" y="2048"/>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6" name="AutoShape 403"/>
                <p:cNvSpPr>
                  <a:spLocks noChangeArrowheads="1"/>
                </p:cNvSpPr>
                <p:nvPr/>
              </p:nvSpPr>
              <p:spPr bwMode="auto">
                <a:xfrm rot="5400000">
                  <a:off x="1537" y="2048"/>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507" name="Oval 404"/>
                <p:cNvSpPr>
                  <a:spLocks noChangeArrowheads="1"/>
                </p:cNvSpPr>
                <p:nvPr/>
              </p:nvSpPr>
              <p:spPr bwMode="auto">
                <a:xfrm>
                  <a:off x="1024" y="2223"/>
                  <a:ext cx="7" cy="7"/>
                </a:xfrm>
                <a:prstGeom prst="ellipse">
                  <a:avLst/>
                </a:prstGeom>
                <a:solidFill>
                  <a:schemeClr val="accent1"/>
                </a:solidFill>
                <a:ln w="9525">
                  <a:solidFill>
                    <a:srgbClr val="B2B2B2"/>
                  </a:solidFill>
                  <a:round/>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508" name="AutoShape 405"/>
                <p:cNvCxnSpPr>
                  <a:cxnSpLocks noChangeShapeType="1"/>
                  <a:stCxn id="494" idx="2"/>
                  <a:endCxn id="507" idx="7"/>
                </p:cNvCxnSpPr>
                <p:nvPr/>
              </p:nvCxnSpPr>
              <p:spPr bwMode="auto">
                <a:xfrm flipH="1">
                  <a:off x="1030" y="2004"/>
                  <a:ext cx="526" cy="220"/>
                </a:xfrm>
                <a:prstGeom prst="straightConnector1">
                  <a:avLst/>
                </a:prstGeom>
                <a:noFill/>
                <a:ln w="6350">
                  <a:solidFill>
                    <a:srgbClr val="B2B2B2"/>
                  </a:solidFill>
                  <a:round/>
                  <a:headEnd/>
                  <a:tailEnd type="none" w="sm" len="lg"/>
                </a:ln>
              </p:spPr>
            </p:cxnSp>
            <p:cxnSp>
              <p:nvCxnSpPr>
                <p:cNvPr id="509" name="AutoShape 406"/>
                <p:cNvCxnSpPr>
                  <a:cxnSpLocks noChangeShapeType="1"/>
                  <a:stCxn id="482" idx="2"/>
                  <a:endCxn id="507" idx="0"/>
                </p:cNvCxnSpPr>
                <p:nvPr/>
              </p:nvCxnSpPr>
              <p:spPr bwMode="auto">
                <a:xfrm flipH="1">
                  <a:off x="1028" y="1912"/>
                  <a:ext cx="529" cy="311"/>
                </a:xfrm>
                <a:prstGeom prst="straightConnector1">
                  <a:avLst/>
                </a:prstGeom>
                <a:noFill/>
                <a:ln w="6350">
                  <a:solidFill>
                    <a:srgbClr val="B2B2B2"/>
                  </a:solidFill>
                  <a:round/>
                  <a:headEnd/>
                  <a:tailEnd type="none" w="sm" len="lg"/>
                </a:ln>
              </p:spPr>
            </p:cxnSp>
            <p:cxnSp>
              <p:nvCxnSpPr>
                <p:cNvPr id="510" name="AutoShape 407"/>
                <p:cNvCxnSpPr>
                  <a:cxnSpLocks noChangeShapeType="1"/>
                  <a:stCxn id="481" idx="2"/>
                  <a:endCxn id="507" idx="5"/>
                </p:cNvCxnSpPr>
                <p:nvPr/>
              </p:nvCxnSpPr>
              <p:spPr bwMode="auto">
                <a:xfrm flipH="1">
                  <a:off x="1030" y="1912"/>
                  <a:ext cx="431" cy="317"/>
                </a:xfrm>
                <a:prstGeom prst="straightConnector1">
                  <a:avLst/>
                </a:prstGeom>
                <a:noFill/>
                <a:ln w="6350">
                  <a:solidFill>
                    <a:srgbClr val="B2B2B2"/>
                  </a:solidFill>
                  <a:round/>
                  <a:headEnd/>
                  <a:tailEnd type="none" w="sm" len="lg"/>
                </a:ln>
              </p:spPr>
            </p:cxnSp>
            <p:cxnSp>
              <p:nvCxnSpPr>
                <p:cNvPr id="511" name="AutoShape 408"/>
                <p:cNvCxnSpPr>
                  <a:cxnSpLocks noChangeShapeType="1"/>
                  <a:stCxn id="470" idx="2"/>
                  <a:endCxn id="507" idx="0"/>
                </p:cNvCxnSpPr>
                <p:nvPr/>
              </p:nvCxnSpPr>
              <p:spPr bwMode="auto">
                <a:xfrm flipH="1">
                  <a:off x="1028" y="1820"/>
                  <a:ext cx="529" cy="403"/>
                </a:xfrm>
                <a:prstGeom prst="straightConnector1">
                  <a:avLst/>
                </a:prstGeom>
                <a:noFill/>
                <a:ln w="6350">
                  <a:solidFill>
                    <a:srgbClr val="B2B2B2"/>
                  </a:solidFill>
                  <a:round/>
                  <a:headEnd/>
                  <a:tailEnd type="none" w="sm" len="lg"/>
                </a:ln>
              </p:spPr>
            </p:cxnSp>
            <p:cxnSp>
              <p:nvCxnSpPr>
                <p:cNvPr id="512" name="AutoShape 409"/>
                <p:cNvCxnSpPr>
                  <a:cxnSpLocks noChangeShapeType="1"/>
                  <a:stCxn id="484" idx="2"/>
                  <a:endCxn id="507" idx="0"/>
                </p:cNvCxnSpPr>
                <p:nvPr/>
              </p:nvCxnSpPr>
              <p:spPr bwMode="auto">
                <a:xfrm flipH="1">
                  <a:off x="1028" y="2003"/>
                  <a:ext cx="143" cy="220"/>
                </a:xfrm>
                <a:prstGeom prst="straightConnector1">
                  <a:avLst/>
                </a:prstGeom>
                <a:noFill/>
                <a:ln w="6350">
                  <a:solidFill>
                    <a:srgbClr val="B2B2B2"/>
                  </a:solidFill>
                  <a:round/>
                  <a:headEnd/>
                  <a:tailEnd type="none" w="sm" len="lg"/>
                </a:ln>
              </p:spPr>
            </p:cxnSp>
            <p:cxnSp>
              <p:nvCxnSpPr>
                <p:cNvPr id="513" name="AutoShape 410"/>
                <p:cNvCxnSpPr>
                  <a:cxnSpLocks noChangeShapeType="1"/>
                  <a:stCxn id="461" idx="2"/>
                  <a:endCxn id="507" idx="7"/>
                </p:cNvCxnSpPr>
                <p:nvPr/>
              </p:nvCxnSpPr>
              <p:spPr bwMode="auto">
                <a:xfrm flipH="1">
                  <a:off x="1030" y="1819"/>
                  <a:ext cx="46" cy="405"/>
                </a:xfrm>
                <a:prstGeom prst="straightConnector1">
                  <a:avLst/>
                </a:prstGeom>
                <a:noFill/>
                <a:ln w="6350">
                  <a:solidFill>
                    <a:srgbClr val="B2B2B2"/>
                  </a:solidFill>
                  <a:round/>
                  <a:headEnd/>
                  <a:tailEnd type="none" w="sm" len="lg"/>
                </a:ln>
              </p:spPr>
            </p:cxnSp>
            <p:cxnSp>
              <p:nvCxnSpPr>
                <p:cNvPr id="514" name="AutoShape 411"/>
                <p:cNvCxnSpPr>
                  <a:cxnSpLocks noChangeShapeType="1"/>
                  <a:stCxn id="476" idx="2"/>
                  <a:endCxn id="507" idx="0"/>
                </p:cNvCxnSpPr>
                <p:nvPr/>
              </p:nvCxnSpPr>
              <p:spPr bwMode="auto">
                <a:xfrm>
                  <a:off x="788" y="1911"/>
                  <a:ext cx="240" cy="312"/>
                </a:xfrm>
                <a:prstGeom prst="straightConnector1">
                  <a:avLst/>
                </a:prstGeom>
                <a:noFill/>
                <a:ln w="6350">
                  <a:solidFill>
                    <a:srgbClr val="B2B2B2"/>
                  </a:solidFill>
                  <a:round/>
                  <a:headEnd/>
                  <a:tailEnd type="none" w="sm" len="lg"/>
                </a:ln>
              </p:spPr>
            </p:cxnSp>
            <p:cxnSp>
              <p:nvCxnSpPr>
                <p:cNvPr id="515" name="AutoShape 412"/>
                <p:cNvCxnSpPr>
                  <a:cxnSpLocks noChangeShapeType="1"/>
                  <a:stCxn id="488" idx="2"/>
                  <a:endCxn id="507" idx="1"/>
                </p:cNvCxnSpPr>
                <p:nvPr/>
              </p:nvCxnSpPr>
              <p:spPr bwMode="auto">
                <a:xfrm>
                  <a:off x="787" y="2003"/>
                  <a:ext cx="238" cy="221"/>
                </a:xfrm>
                <a:prstGeom prst="straightConnector1">
                  <a:avLst/>
                </a:prstGeom>
                <a:noFill/>
                <a:ln w="6350">
                  <a:solidFill>
                    <a:srgbClr val="B2B2B2"/>
                  </a:solidFill>
                  <a:round/>
                  <a:headEnd/>
                  <a:tailEnd type="none" w="sm" len="lg"/>
                </a:ln>
              </p:spPr>
            </p:cxnSp>
            <p:cxnSp>
              <p:nvCxnSpPr>
                <p:cNvPr id="516" name="AutoShape 413"/>
                <p:cNvCxnSpPr>
                  <a:cxnSpLocks noChangeShapeType="1"/>
                  <a:stCxn id="500" idx="2"/>
                  <a:endCxn id="507" idx="5"/>
                </p:cNvCxnSpPr>
                <p:nvPr/>
              </p:nvCxnSpPr>
              <p:spPr bwMode="auto">
                <a:xfrm>
                  <a:off x="787" y="2095"/>
                  <a:ext cx="243" cy="134"/>
                </a:xfrm>
                <a:prstGeom prst="straightConnector1">
                  <a:avLst/>
                </a:prstGeom>
                <a:noFill/>
                <a:ln w="6350">
                  <a:solidFill>
                    <a:srgbClr val="B2B2B2"/>
                  </a:solidFill>
                  <a:round/>
                  <a:headEnd/>
                  <a:tailEnd type="none" w="sm" len="lg"/>
                </a:ln>
              </p:spPr>
            </p:cxnSp>
            <p:cxnSp>
              <p:nvCxnSpPr>
                <p:cNvPr id="517" name="AutoShape 414"/>
                <p:cNvCxnSpPr>
                  <a:cxnSpLocks noChangeShapeType="1"/>
                  <a:stCxn id="501" idx="2"/>
                  <a:endCxn id="507" idx="6"/>
                </p:cNvCxnSpPr>
                <p:nvPr/>
              </p:nvCxnSpPr>
              <p:spPr bwMode="auto">
                <a:xfrm>
                  <a:off x="691" y="2095"/>
                  <a:ext cx="340" cy="132"/>
                </a:xfrm>
                <a:prstGeom prst="straightConnector1">
                  <a:avLst/>
                </a:prstGeom>
                <a:noFill/>
                <a:ln w="6350">
                  <a:solidFill>
                    <a:srgbClr val="B2B2B2"/>
                  </a:solidFill>
                  <a:round/>
                  <a:headEnd/>
                  <a:tailEnd type="none" w="sm" len="lg"/>
                </a:ln>
              </p:spPr>
            </p:cxnSp>
            <p:cxnSp>
              <p:nvCxnSpPr>
                <p:cNvPr id="518" name="AutoShape 415"/>
                <p:cNvCxnSpPr>
                  <a:cxnSpLocks noChangeShapeType="1"/>
                  <a:stCxn id="467" idx="2"/>
                  <a:endCxn id="507" idx="1"/>
                </p:cNvCxnSpPr>
                <p:nvPr/>
              </p:nvCxnSpPr>
              <p:spPr bwMode="auto">
                <a:xfrm>
                  <a:off x="500" y="1819"/>
                  <a:ext cx="525" cy="405"/>
                </a:xfrm>
                <a:prstGeom prst="straightConnector1">
                  <a:avLst/>
                </a:prstGeom>
                <a:noFill/>
                <a:ln w="6350">
                  <a:solidFill>
                    <a:srgbClr val="B2B2B2"/>
                  </a:solidFill>
                  <a:round/>
                  <a:headEnd/>
                  <a:tailEnd type="none" w="sm" len="lg"/>
                </a:ln>
              </p:spPr>
            </p:cxnSp>
          </p:grpSp>
          <p:grpSp>
            <p:nvGrpSpPr>
              <p:cNvPr id="395" name="Group 416"/>
              <p:cNvGrpSpPr>
                <a:grpSpLocks/>
              </p:cNvGrpSpPr>
              <p:nvPr/>
            </p:nvGrpSpPr>
            <p:grpSpPr bwMode="auto">
              <a:xfrm>
                <a:off x="3742" y="973"/>
                <a:ext cx="1200" cy="501"/>
                <a:chOff x="432" y="2352"/>
                <a:chExt cx="1200" cy="501"/>
              </a:xfrm>
            </p:grpSpPr>
            <p:sp>
              <p:nvSpPr>
                <p:cNvPr id="396" name="Rectangle 417"/>
                <p:cNvSpPr>
                  <a:spLocks noChangeArrowheads="1"/>
                </p:cNvSpPr>
                <p:nvPr/>
              </p:nvSpPr>
              <p:spPr bwMode="auto">
                <a:xfrm>
                  <a:off x="432" y="2352"/>
                  <a:ext cx="1200" cy="413"/>
                </a:xfrm>
                <a:prstGeom prst="rect">
                  <a:avLst/>
                </a:prstGeom>
                <a:solidFill>
                  <a:schemeClr val="bg1"/>
                </a:solidFill>
                <a:ln w="1905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97" name="AutoShape 418"/>
                <p:cNvSpPr>
                  <a:spLocks noChangeArrowheads="1"/>
                </p:cNvSpPr>
                <p:nvPr/>
              </p:nvSpPr>
              <p:spPr bwMode="auto">
                <a:xfrm rot="5400000">
                  <a:off x="1248" y="2396"/>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98" name="AutoShape 419"/>
                <p:cNvSpPr>
                  <a:spLocks noChangeArrowheads="1"/>
                </p:cNvSpPr>
                <p:nvPr/>
              </p:nvSpPr>
              <p:spPr bwMode="auto">
                <a:xfrm rot="5400000">
                  <a:off x="1152" y="2396"/>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99" name="AutoShape 420"/>
                <p:cNvSpPr>
                  <a:spLocks noChangeArrowheads="1"/>
                </p:cNvSpPr>
                <p:nvPr/>
              </p:nvSpPr>
              <p:spPr bwMode="auto">
                <a:xfrm rot="5400000">
                  <a:off x="1056" y="2396"/>
                  <a:ext cx="37"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0" name="AutoShape 421"/>
                <p:cNvSpPr>
                  <a:spLocks noChangeArrowheads="1"/>
                </p:cNvSpPr>
                <p:nvPr/>
              </p:nvSpPr>
              <p:spPr bwMode="auto">
                <a:xfrm rot="5400000">
                  <a:off x="960" y="2396"/>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1" name="AutoShape 422"/>
                <p:cNvSpPr>
                  <a:spLocks noChangeArrowheads="1"/>
                </p:cNvSpPr>
                <p:nvPr/>
              </p:nvSpPr>
              <p:spPr bwMode="auto">
                <a:xfrm rot="5400000">
                  <a:off x="865" y="2397"/>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2" name="AutoShape 423"/>
                <p:cNvSpPr>
                  <a:spLocks noChangeArrowheads="1"/>
                </p:cNvSpPr>
                <p:nvPr/>
              </p:nvSpPr>
              <p:spPr bwMode="auto">
                <a:xfrm rot="5400000">
                  <a:off x="768" y="2396"/>
                  <a:ext cx="37"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3" name="AutoShape 424"/>
                <p:cNvSpPr>
                  <a:spLocks noChangeArrowheads="1"/>
                </p:cNvSpPr>
                <p:nvPr/>
              </p:nvSpPr>
              <p:spPr bwMode="auto">
                <a:xfrm rot="5400000">
                  <a:off x="672" y="2396"/>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4" name="AutoShape 425"/>
                <p:cNvSpPr>
                  <a:spLocks noChangeArrowheads="1"/>
                </p:cNvSpPr>
                <p:nvPr/>
              </p:nvSpPr>
              <p:spPr bwMode="auto">
                <a:xfrm rot="5400000">
                  <a:off x="576" y="2396"/>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5" name="AutoShape 426"/>
                <p:cNvSpPr>
                  <a:spLocks noChangeArrowheads="1"/>
                </p:cNvSpPr>
                <p:nvPr/>
              </p:nvSpPr>
              <p:spPr bwMode="auto">
                <a:xfrm rot="5400000">
                  <a:off x="480" y="2396"/>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6" name="AutoShape 427"/>
                <p:cNvSpPr>
                  <a:spLocks noChangeArrowheads="1"/>
                </p:cNvSpPr>
                <p:nvPr/>
              </p:nvSpPr>
              <p:spPr bwMode="auto">
                <a:xfrm rot="5400000">
                  <a:off x="1345" y="2397"/>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7" name="AutoShape 428"/>
                <p:cNvSpPr>
                  <a:spLocks noChangeArrowheads="1"/>
                </p:cNvSpPr>
                <p:nvPr/>
              </p:nvSpPr>
              <p:spPr bwMode="auto">
                <a:xfrm rot="5400000">
                  <a:off x="1441" y="2397"/>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8" name="AutoShape 429"/>
                <p:cNvSpPr>
                  <a:spLocks noChangeArrowheads="1"/>
                </p:cNvSpPr>
                <p:nvPr/>
              </p:nvSpPr>
              <p:spPr bwMode="auto">
                <a:xfrm rot="5400000">
                  <a:off x="1537" y="2397"/>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09" name="AutoShape 430"/>
                <p:cNvSpPr>
                  <a:spLocks noChangeArrowheads="1"/>
                </p:cNvSpPr>
                <p:nvPr/>
              </p:nvSpPr>
              <p:spPr bwMode="auto">
                <a:xfrm rot="5400000">
                  <a:off x="1248" y="2488"/>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0" name="AutoShape 431"/>
                <p:cNvSpPr>
                  <a:spLocks noChangeArrowheads="1"/>
                </p:cNvSpPr>
                <p:nvPr/>
              </p:nvSpPr>
              <p:spPr bwMode="auto">
                <a:xfrm rot="5400000">
                  <a:off x="1152" y="2488"/>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1" name="AutoShape 432"/>
                <p:cNvSpPr>
                  <a:spLocks noChangeArrowheads="1"/>
                </p:cNvSpPr>
                <p:nvPr/>
              </p:nvSpPr>
              <p:spPr bwMode="auto">
                <a:xfrm rot="5400000">
                  <a:off x="1056" y="2488"/>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2" name="AutoShape 433"/>
                <p:cNvSpPr>
                  <a:spLocks noChangeArrowheads="1"/>
                </p:cNvSpPr>
                <p:nvPr/>
              </p:nvSpPr>
              <p:spPr bwMode="auto">
                <a:xfrm rot="5400000">
                  <a:off x="960" y="2488"/>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3" name="AutoShape 434"/>
                <p:cNvSpPr>
                  <a:spLocks noChangeArrowheads="1"/>
                </p:cNvSpPr>
                <p:nvPr/>
              </p:nvSpPr>
              <p:spPr bwMode="auto">
                <a:xfrm rot="5400000">
                  <a:off x="865" y="2489"/>
                  <a:ext cx="37"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4" name="AutoShape 435"/>
                <p:cNvSpPr>
                  <a:spLocks noChangeArrowheads="1"/>
                </p:cNvSpPr>
                <p:nvPr/>
              </p:nvSpPr>
              <p:spPr bwMode="auto">
                <a:xfrm rot="5400000">
                  <a:off x="768" y="2488"/>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5" name="AutoShape 436"/>
                <p:cNvSpPr>
                  <a:spLocks noChangeArrowheads="1"/>
                </p:cNvSpPr>
                <p:nvPr/>
              </p:nvSpPr>
              <p:spPr bwMode="auto">
                <a:xfrm rot="5400000">
                  <a:off x="672" y="2488"/>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6" name="AutoShape 437"/>
                <p:cNvSpPr>
                  <a:spLocks noChangeArrowheads="1"/>
                </p:cNvSpPr>
                <p:nvPr/>
              </p:nvSpPr>
              <p:spPr bwMode="auto">
                <a:xfrm rot="5400000">
                  <a:off x="576" y="2488"/>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7" name="AutoShape 438"/>
                <p:cNvSpPr>
                  <a:spLocks noChangeArrowheads="1"/>
                </p:cNvSpPr>
                <p:nvPr/>
              </p:nvSpPr>
              <p:spPr bwMode="auto">
                <a:xfrm rot="5400000">
                  <a:off x="480" y="2488"/>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8" name="AutoShape 439"/>
                <p:cNvSpPr>
                  <a:spLocks noChangeArrowheads="1"/>
                </p:cNvSpPr>
                <p:nvPr/>
              </p:nvSpPr>
              <p:spPr bwMode="auto">
                <a:xfrm rot="5400000">
                  <a:off x="1345" y="2489"/>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19" name="AutoShape 440"/>
                <p:cNvSpPr>
                  <a:spLocks noChangeArrowheads="1"/>
                </p:cNvSpPr>
                <p:nvPr/>
              </p:nvSpPr>
              <p:spPr bwMode="auto">
                <a:xfrm rot="5400000">
                  <a:off x="1441" y="2489"/>
                  <a:ext cx="37"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0" name="AutoShape 441"/>
                <p:cNvSpPr>
                  <a:spLocks noChangeArrowheads="1"/>
                </p:cNvSpPr>
                <p:nvPr/>
              </p:nvSpPr>
              <p:spPr bwMode="auto">
                <a:xfrm rot="5400000">
                  <a:off x="1537" y="2489"/>
                  <a:ext cx="37"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1" name="AutoShape 442"/>
                <p:cNvSpPr>
                  <a:spLocks noChangeArrowheads="1"/>
                </p:cNvSpPr>
                <p:nvPr/>
              </p:nvSpPr>
              <p:spPr bwMode="auto">
                <a:xfrm rot="5400000">
                  <a:off x="1248" y="2579"/>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2" name="AutoShape 443"/>
                <p:cNvSpPr>
                  <a:spLocks noChangeArrowheads="1"/>
                </p:cNvSpPr>
                <p:nvPr/>
              </p:nvSpPr>
              <p:spPr bwMode="auto">
                <a:xfrm rot="5400000">
                  <a:off x="1152" y="2579"/>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3" name="AutoShape 444"/>
                <p:cNvSpPr>
                  <a:spLocks noChangeArrowheads="1"/>
                </p:cNvSpPr>
                <p:nvPr/>
              </p:nvSpPr>
              <p:spPr bwMode="auto">
                <a:xfrm rot="5400000">
                  <a:off x="1056" y="2579"/>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4" name="AutoShape 445"/>
                <p:cNvSpPr>
                  <a:spLocks noChangeArrowheads="1"/>
                </p:cNvSpPr>
                <p:nvPr/>
              </p:nvSpPr>
              <p:spPr bwMode="auto">
                <a:xfrm rot="5400000">
                  <a:off x="960" y="2579"/>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5" name="AutoShape 446"/>
                <p:cNvSpPr>
                  <a:spLocks noChangeArrowheads="1"/>
                </p:cNvSpPr>
                <p:nvPr/>
              </p:nvSpPr>
              <p:spPr bwMode="auto">
                <a:xfrm rot="5400000">
                  <a:off x="865" y="2580"/>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6" name="AutoShape 447"/>
                <p:cNvSpPr>
                  <a:spLocks noChangeArrowheads="1"/>
                </p:cNvSpPr>
                <p:nvPr/>
              </p:nvSpPr>
              <p:spPr bwMode="auto">
                <a:xfrm rot="5400000">
                  <a:off x="768" y="2579"/>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7" name="AutoShape 448"/>
                <p:cNvSpPr>
                  <a:spLocks noChangeArrowheads="1"/>
                </p:cNvSpPr>
                <p:nvPr/>
              </p:nvSpPr>
              <p:spPr bwMode="auto">
                <a:xfrm rot="5400000">
                  <a:off x="672" y="2579"/>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8" name="AutoShape 449"/>
                <p:cNvSpPr>
                  <a:spLocks noChangeArrowheads="1"/>
                </p:cNvSpPr>
                <p:nvPr/>
              </p:nvSpPr>
              <p:spPr bwMode="auto">
                <a:xfrm rot="5400000">
                  <a:off x="576" y="2579"/>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29" name="AutoShape 450"/>
                <p:cNvSpPr>
                  <a:spLocks noChangeArrowheads="1"/>
                </p:cNvSpPr>
                <p:nvPr/>
              </p:nvSpPr>
              <p:spPr bwMode="auto">
                <a:xfrm rot="5400000">
                  <a:off x="480" y="2579"/>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0" name="AutoShape 451"/>
                <p:cNvSpPr>
                  <a:spLocks noChangeArrowheads="1"/>
                </p:cNvSpPr>
                <p:nvPr/>
              </p:nvSpPr>
              <p:spPr bwMode="auto">
                <a:xfrm rot="5400000">
                  <a:off x="1345" y="2580"/>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1" name="AutoShape 452"/>
                <p:cNvSpPr>
                  <a:spLocks noChangeArrowheads="1"/>
                </p:cNvSpPr>
                <p:nvPr/>
              </p:nvSpPr>
              <p:spPr bwMode="auto">
                <a:xfrm rot="5400000">
                  <a:off x="1441" y="2580"/>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2" name="AutoShape 453"/>
                <p:cNvSpPr>
                  <a:spLocks noChangeArrowheads="1"/>
                </p:cNvSpPr>
                <p:nvPr/>
              </p:nvSpPr>
              <p:spPr bwMode="auto">
                <a:xfrm rot="5400000">
                  <a:off x="1537" y="2580"/>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3" name="AutoShape 454"/>
                <p:cNvSpPr>
                  <a:spLocks noChangeArrowheads="1"/>
                </p:cNvSpPr>
                <p:nvPr/>
              </p:nvSpPr>
              <p:spPr bwMode="auto">
                <a:xfrm rot="5400000">
                  <a:off x="1248" y="2671"/>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4" name="AutoShape 455"/>
                <p:cNvSpPr>
                  <a:spLocks noChangeArrowheads="1"/>
                </p:cNvSpPr>
                <p:nvPr/>
              </p:nvSpPr>
              <p:spPr bwMode="auto">
                <a:xfrm rot="5400000">
                  <a:off x="1152" y="2671"/>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5" name="AutoShape 456"/>
                <p:cNvSpPr>
                  <a:spLocks noChangeArrowheads="1"/>
                </p:cNvSpPr>
                <p:nvPr/>
              </p:nvSpPr>
              <p:spPr bwMode="auto">
                <a:xfrm rot="5400000">
                  <a:off x="1056" y="2671"/>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6" name="AutoShape 457"/>
                <p:cNvSpPr>
                  <a:spLocks noChangeArrowheads="1"/>
                </p:cNvSpPr>
                <p:nvPr/>
              </p:nvSpPr>
              <p:spPr bwMode="auto">
                <a:xfrm rot="5400000">
                  <a:off x="960" y="2671"/>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7" name="AutoShape 458"/>
                <p:cNvSpPr>
                  <a:spLocks noChangeArrowheads="1"/>
                </p:cNvSpPr>
                <p:nvPr/>
              </p:nvSpPr>
              <p:spPr bwMode="auto">
                <a:xfrm rot="5400000">
                  <a:off x="865" y="2672"/>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8" name="AutoShape 459"/>
                <p:cNvSpPr>
                  <a:spLocks noChangeArrowheads="1"/>
                </p:cNvSpPr>
                <p:nvPr/>
              </p:nvSpPr>
              <p:spPr bwMode="auto">
                <a:xfrm rot="5400000">
                  <a:off x="768" y="2671"/>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39" name="AutoShape 460"/>
                <p:cNvSpPr>
                  <a:spLocks noChangeArrowheads="1"/>
                </p:cNvSpPr>
                <p:nvPr/>
              </p:nvSpPr>
              <p:spPr bwMode="auto">
                <a:xfrm rot="5400000">
                  <a:off x="672" y="2671"/>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0" name="AutoShape 461"/>
                <p:cNvSpPr>
                  <a:spLocks noChangeArrowheads="1"/>
                </p:cNvSpPr>
                <p:nvPr/>
              </p:nvSpPr>
              <p:spPr bwMode="auto">
                <a:xfrm rot="5400000">
                  <a:off x="576" y="2671"/>
                  <a:ext cx="38" cy="39"/>
                </a:xfrm>
                <a:prstGeom prst="octagon">
                  <a:avLst>
                    <a:gd name="adj" fmla="val 29287"/>
                  </a:avLst>
                </a:prstGeom>
                <a:no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1" name="AutoShape 462"/>
                <p:cNvSpPr>
                  <a:spLocks noChangeArrowheads="1"/>
                </p:cNvSpPr>
                <p:nvPr/>
              </p:nvSpPr>
              <p:spPr bwMode="auto">
                <a:xfrm rot="5400000">
                  <a:off x="480" y="2671"/>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2" name="AutoShape 463"/>
                <p:cNvSpPr>
                  <a:spLocks noChangeArrowheads="1"/>
                </p:cNvSpPr>
                <p:nvPr/>
              </p:nvSpPr>
              <p:spPr bwMode="auto">
                <a:xfrm rot="5400000">
                  <a:off x="1345" y="2672"/>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3" name="AutoShape 464"/>
                <p:cNvSpPr>
                  <a:spLocks noChangeArrowheads="1"/>
                </p:cNvSpPr>
                <p:nvPr/>
              </p:nvSpPr>
              <p:spPr bwMode="auto">
                <a:xfrm rot="5400000">
                  <a:off x="1441" y="2672"/>
                  <a:ext cx="38" cy="39"/>
                </a:xfrm>
                <a:prstGeom prst="octagon">
                  <a:avLst>
                    <a:gd name="adj" fmla="val 29287"/>
                  </a:avLst>
                </a:prstGeom>
                <a:solidFill>
                  <a:schemeClr val="bg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4" name="AutoShape 465"/>
                <p:cNvSpPr>
                  <a:spLocks noChangeArrowheads="1"/>
                </p:cNvSpPr>
                <p:nvPr/>
              </p:nvSpPr>
              <p:spPr bwMode="auto">
                <a:xfrm rot="5400000">
                  <a:off x="1537" y="2672"/>
                  <a:ext cx="38" cy="39"/>
                </a:xfrm>
                <a:prstGeom prst="octagon">
                  <a:avLst>
                    <a:gd name="adj" fmla="val 29287"/>
                  </a:avLst>
                </a:prstGeom>
                <a:solidFill>
                  <a:schemeClr val="tx1"/>
                </a:solidFill>
                <a:ln w="25400">
                  <a:solidFill>
                    <a:srgbClr val="B2B2B2"/>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445" name="Oval 466"/>
                <p:cNvSpPr>
                  <a:spLocks noChangeArrowheads="1"/>
                </p:cNvSpPr>
                <p:nvPr/>
              </p:nvSpPr>
              <p:spPr bwMode="auto">
                <a:xfrm>
                  <a:off x="1025" y="2846"/>
                  <a:ext cx="7" cy="7"/>
                </a:xfrm>
                <a:prstGeom prst="ellipse">
                  <a:avLst/>
                </a:prstGeom>
                <a:solidFill>
                  <a:schemeClr val="accent1"/>
                </a:solidFill>
                <a:ln w="9525">
                  <a:solidFill>
                    <a:srgbClr val="B2B2B2"/>
                  </a:solidFill>
                  <a:round/>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446" name="AutoShape 467"/>
                <p:cNvCxnSpPr>
                  <a:cxnSpLocks noChangeShapeType="1"/>
                  <a:stCxn id="408" idx="2"/>
                  <a:endCxn id="445" idx="4"/>
                </p:cNvCxnSpPr>
                <p:nvPr/>
              </p:nvCxnSpPr>
              <p:spPr bwMode="auto">
                <a:xfrm flipH="1">
                  <a:off x="1029" y="2444"/>
                  <a:ext cx="528" cy="409"/>
                </a:xfrm>
                <a:prstGeom prst="straightConnector1">
                  <a:avLst/>
                </a:prstGeom>
                <a:noFill/>
                <a:ln w="6350">
                  <a:solidFill>
                    <a:srgbClr val="B2B2B2"/>
                  </a:solidFill>
                  <a:round/>
                  <a:headEnd/>
                  <a:tailEnd type="none" w="sm" len="lg"/>
                </a:ln>
              </p:spPr>
            </p:cxnSp>
            <p:cxnSp>
              <p:nvCxnSpPr>
                <p:cNvPr id="447" name="AutoShape 468"/>
                <p:cNvCxnSpPr>
                  <a:cxnSpLocks noChangeShapeType="1"/>
                  <a:stCxn id="419" idx="2"/>
                  <a:endCxn id="445" idx="7"/>
                </p:cNvCxnSpPr>
                <p:nvPr/>
              </p:nvCxnSpPr>
              <p:spPr bwMode="auto">
                <a:xfrm flipH="1">
                  <a:off x="1031" y="2536"/>
                  <a:ext cx="430" cy="311"/>
                </a:xfrm>
                <a:prstGeom prst="straightConnector1">
                  <a:avLst/>
                </a:prstGeom>
                <a:noFill/>
                <a:ln w="6350">
                  <a:solidFill>
                    <a:srgbClr val="B2B2B2"/>
                  </a:solidFill>
                  <a:round/>
                  <a:headEnd/>
                  <a:tailEnd type="none" w="sm" len="lg"/>
                </a:ln>
              </p:spPr>
            </p:cxnSp>
            <p:cxnSp>
              <p:nvCxnSpPr>
                <p:cNvPr id="448" name="AutoShape 469"/>
                <p:cNvCxnSpPr>
                  <a:cxnSpLocks noChangeShapeType="1"/>
                  <a:stCxn id="431" idx="2"/>
                  <a:endCxn id="445" idx="6"/>
                </p:cNvCxnSpPr>
                <p:nvPr/>
              </p:nvCxnSpPr>
              <p:spPr bwMode="auto">
                <a:xfrm flipH="1">
                  <a:off x="1032" y="2628"/>
                  <a:ext cx="428" cy="222"/>
                </a:xfrm>
                <a:prstGeom prst="straightConnector1">
                  <a:avLst/>
                </a:prstGeom>
                <a:noFill/>
                <a:ln w="6350">
                  <a:solidFill>
                    <a:srgbClr val="B2B2B2"/>
                  </a:solidFill>
                  <a:round/>
                  <a:headEnd/>
                  <a:tailEnd type="none" w="sm" len="lg"/>
                </a:ln>
              </p:spPr>
            </p:cxnSp>
            <p:cxnSp>
              <p:nvCxnSpPr>
                <p:cNvPr id="449" name="AutoShape 470"/>
                <p:cNvCxnSpPr>
                  <a:cxnSpLocks noChangeShapeType="1"/>
                  <a:stCxn id="432" idx="2"/>
                  <a:endCxn id="445" idx="6"/>
                </p:cNvCxnSpPr>
                <p:nvPr/>
              </p:nvCxnSpPr>
              <p:spPr bwMode="auto">
                <a:xfrm flipH="1">
                  <a:off x="1032" y="2628"/>
                  <a:ext cx="524" cy="222"/>
                </a:xfrm>
                <a:prstGeom prst="straightConnector1">
                  <a:avLst/>
                </a:prstGeom>
                <a:noFill/>
                <a:ln w="6350">
                  <a:solidFill>
                    <a:srgbClr val="B2B2B2"/>
                  </a:solidFill>
                  <a:round/>
                  <a:headEnd/>
                  <a:tailEnd type="none" w="sm" len="lg"/>
                </a:ln>
              </p:spPr>
            </p:cxnSp>
            <p:cxnSp>
              <p:nvCxnSpPr>
                <p:cNvPr id="450" name="AutoShape 471"/>
                <p:cNvCxnSpPr>
                  <a:cxnSpLocks noChangeShapeType="1"/>
                  <a:stCxn id="444" idx="2"/>
                  <a:endCxn id="445" idx="5"/>
                </p:cNvCxnSpPr>
                <p:nvPr/>
              </p:nvCxnSpPr>
              <p:spPr bwMode="auto">
                <a:xfrm flipH="1">
                  <a:off x="1031" y="2719"/>
                  <a:ext cx="525" cy="133"/>
                </a:xfrm>
                <a:prstGeom prst="straightConnector1">
                  <a:avLst/>
                </a:prstGeom>
                <a:noFill/>
                <a:ln w="6350">
                  <a:solidFill>
                    <a:srgbClr val="B2B2B2"/>
                  </a:solidFill>
                  <a:round/>
                  <a:headEnd/>
                  <a:tailEnd type="none" w="sm" len="lg"/>
                </a:ln>
              </p:spPr>
            </p:cxnSp>
            <p:cxnSp>
              <p:nvCxnSpPr>
                <p:cNvPr id="451" name="AutoShape 472"/>
                <p:cNvCxnSpPr>
                  <a:cxnSpLocks noChangeShapeType="1"/>
                  <a:stCxn id="410" idx="2"/>
                  <a:endCxn id="445" idx="7"/>
                </p:cNvCxnSpPr>
                <p:nvPr/>
              </p:nvCxnSpPr>
              <p:spPr bwMode="auto">
                <a:xfrm flipH="1">
                  <a:off x="1031" y="2535"/>
                  <a:ext cx="141" cy="312"/>
                </a:xfrm>
                <a:prstGeom prst="straightConnector1">
                  <a:avLst/>
                </a:prstGeom>
                <a:noFill/>
                <a:ln w="6350">
                  <a:solidFill>
                    <a:srgbClr val="B2B2B2"/>
                  </a:solidFill>
                  <a:round/>
                  <a:headEnd/>
                  <a:tailEnd type="none" w="sm" len="lg"/>
                </a:ln>
              </p:spPr>
            </p:cxnSp>
            <p:cxnSp>
              <p:nvCxnSpPr>
                <p:cNvPr id="452" name="AutoShape 473"/>
                <p:cNvCxnSpPr>
                  <a:cxnSpLocks noChangeShapeType="1"/>
                  <a:stCxn id="425" idx="2"/>
                  <a:endCxn id="445" idx="0"/>
                </p:cNvCxnSpPr>
                <p:nvPr/>
              </p:nvCxnSpPr>
              <p:spPr bwMode="auto">
                <a:xfrm>
                  <a:off x="884" y="2628"/>
                  <a:ext cx="145" cy="218"/>
                </a:xfrm>
                <a:prstGeom prst="straightConnector1">
                  <a:avLst/>
                </a:prstGeom>
                <a:noFill/>
                <a:ln w="6350">
                  <a:solidFill>
                    <a:srgbClr val="B2B2B2"/>
                  </a:solidFill>
                  <a:round/>
                  <a:headEnd/>
                  <a:tailEnd type="none" w="sm" len="lg"/>
                </a:ln>
              </p:spPr>
            </p:cxnSp>
            <p:cxnSp>
              <p:nvCxnSpPr>
                <p:cNvPr id="453" name="AutoShape 474"/>
                <p:cNvCxnSpPr>
                  <a:cxnSpLocks noChangeShapeType="1"/>
                  <a:stCxn id="439" idx="2"/>
                  <a:endCxn id="445" idx="4"/>
                </p:cNvCxnSpPr>
                <p:nvPr/>
              </p:nvCxnSpPr>
              <p:spPr bwMode="auto">
                <a:xfrm>
                  <a:off x="691" y="2719"/>
                  <a:ext cx="338" cy="134"/>
                </a:xfrm>
                <a:prstGeom prst="straightConnector1">
                  <a:avLst/>
                </a:prstGeom>
                <a:noFill/>
                <a:ln w="6350">
                  <a:solidFill>
                    <a:srgbClr val="B2B2B2"/>
                  </a:solidFill>
                  <a:round/>
                  <a:headEnd/>
                  <a:tailEnd type="none" w="sm" len="lg"/>
                </a:ln>
              </p:spPr>
            </p:cxnSp>
            <p:cxnSp>
              <p:nvCxnSpPr>
                <p:cNvPr id="454" name="AutoShape 475"/>
                <p:cNvCxnSpPr>
                  <a:cxnSpLocks noChangeShapeType="1"/>
                  <a:stCxn id="428" idx="2"/>
                  <a:endCxn id="445" idx="3"/>
                </p:cNvCxnSpPr>
                <p:nvPr/>
              </p:nvCxnSpPr>
              <p:spPr bwMode="auto">
                <a:xfrm>
                  <a:off x="595" y="2627"/>
                  <a:ext cx="431" cy="225"/>
                </a:xfrm>
                <a:prstGeom prst="straightConnector1">
                  <a:avLst/>
                </a:prstGeom>
                <a:noFill/>
                <a:ln w="6350">
                  <a:solidFill>
                    <a:srgbClr val="B2B2B2"/>
                  </a:solidFill>
                  <a:round/>
                  <a:headEnd/>
                  <a:tailEnd type="none" w="sm" len="lg"/>
                </a:ln>
              </p:spPr>
            </p:cxnSp>
            <p:cxnSp>
              <p:nvCxnSpPr>
                <p:cNvPr id="455" name="AutoShape 476"/>
                <p:cNvCxnSpPr>
                  <a:cxnSpLocks noChangeShapeType="1"/>
                  <a:stCxn id="405" idx="2"/>
                  <a:endCxn id="445" idx="5"/>
                </p:cNvCxnSpPr>
                <p:nvPr/>
              </p:nvCxnSpPr>
              <p:spPr bwMode="auto">
                <a:xfrm>
                  <a:off x="500" y="2443"/>
                  <a:ext cx="531" cy="409"/>
                </a:xfrm>
                <a:prstGeom prst="straightConnector1">
                  <a:avLst/>
                </a:prstGeom>
                <a:noFill/>
                <a:ln w="6350">
                  <a:solidFill>
                    <a:srgbClr val="B2B2B2"/>
                  </a:solidFill>
                  <a:round/>
                  <a:headEnd/>
                  <a:tailEnd type="none" w="sm" len="lg"/>
                </a:ln>
              </p:spPr>
            </p:cxnSp>
            <p:cxnSp>
              <p:nvCxnSpPr>
                <p:cNvPr id="456" name="AutoShape 477"/>
                <p:cNvCxnSpPr>
                  <a:cxnSpLocks noChangeShapeType="1"/>
                  <a:stCxn id="417" idx="2"/>
                  <a:endCxn id="445" idx="6"/>
                </p:cNvCxnSpPr>
                <p:nvPr/>
              </p:nvCxnSpPr>
              <p:spPr bwMode="auto">
                <a:xfrm>
                  <a:off x="500" y="2535"/>
                  <a:ext cx="532" cy="315"/>
                </a:xfrm>
                <a:prstGeom prst="straightConnector1">
                  <a:avLst/>
                </a:prstGeom>
                <a:noFill/>
                <a:ln w="6350">
                  <a:solidFill>
                    <a:srgbClr val="B2B2B2"/>
                  </a:solidFill>
                  <a:round/>
                  <a:headEnd/>
                  <a:tailEnd type="none" w="sm" len="lg"/>
                </a:ln>
              </p:spPr>
            </p:cxnSp>
            <p:cxnSp>
              <p:nvCxnSpPr>
                <p:cNvPr id="457" name="AutoShape 478"/>
                <p:cNvCxnSpPr>
                  <a:cxnSpLocks noChangeShapeType="1"/>
                  <a:stCxn id="429" idx="2"/>
                  <a:endCxn id="445" idx="4"/>
                </p:cNvCxnSpPr>
                <p:nvPr/>
              </p:nvCxnSpPr>
              <p:spPr bwMode="auto">
                <a:xfrm>
                  <a:off x="499" y="2627"/>
                  <a:ext cx="530" cy="226"/>
                </a:xfrm>
                <a:prstGeom prst="straightConnector1">
                  <a:avLst/>
                </a:prstGeom>
                <a:noFill/>
                <a:ln w="6350">
                  <a:solidFill>
                    <a:srgbClr val="B2B2B2"/>
                  </a:solidFill>
                  <a:round/>
                  <a:headEnd/>
                  <a:tailEnd type="none" w="sm" len="lg"/>
                </a:ln>
              </p:spPr>
            </p:cxnSp>
          </p:grpSp>
        </p:grpSp>
        <p:sp>
          <p:nvSpPr>
            <p:cNvPr id="292" name="Rectangle 479"/>
            <p:cNvSpPr>
              <a:spLocks noChangeArrowheads="1"/>
            </p:cNvSpPr>
            <p:nvPr/>
          </p:nvSpPr>
          <p:spPr bwMode="auto">
            <a:xfrm>
              <a:off x="568" y="1254"/>
              <a:ext cx="1200" cy="413"/>
            </a:xfrm>
            <a:prstGeom prst="rect">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3" name="AutoShape 480"/>
            <p:cNvSpPr>
              <a:spLocks noChangeArrowheads="1"/>
            </p:cNvSpPr>
            <p:nvPr/>
          </p:nvSpPr>
          <p:spPr bwMode="auto">
            <a:xfrm rot="5400000">
              <a:off x="1384" y="1298"/>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4" name="AutoShape 481"/>
            <p:cNvSpPr>
              <a:spLocks noChangeArrowheads="1"/>
            </p:cNvSpPr>
            <p:nvPr/>
          </p:nvSpPr>
          <p:spPr bwMode="auto">
            <a:xfrm rot="5400000">
              <a:off x="1288" y="1298"/>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5" name="AutoShape 482"/>
            <p:cNvSpPr>
              <a:spLocks noChangeArrowheads="1"/>
            </p:cNvSpPr>
            <p:nvPr/>
          </p:nvSpPr>
          <p:spPr bwMode="auto">
            <a:xfrm rot="5400000">
              <a:off x="1192" y="1298"/>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6" name="AutoShape 483"/>
            <p:cNvSpPr>
              <a:spLocks noChangeArrowheads="1"/>
            </p:cNvSpPr>
            <p:nvPr/>
          </p:nvSpPr>
          <p:spPr bwMode="auto">
            <a:xfrm rot="5400000">
              <a:off x="1096" y="1298"/>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7" name="AutoShape 484"/>
            <p:cNvSpPr>
              <a:spLocks noChangeArrowheads="1"/>
            </p:cNvSpPr>
            <p:nvPr/>
          </p:nvSpPr>
          <p:spPr bwMode="auto">
            <a:xfrm rot="5400000">
              <a:off x="1001" y="1299"/>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8" name="AutoShape 485"/>
            <p:cNvSpPr>
              <a:spLocks noChangeArrowheads="1"/>
            </p:cNvSpPr>
            <p:nvPr/>
          </p:nvSpPr>
          <p:spPr bwMode="auto">
            <a:xfrm rot="5400000">
              <a:off x="904" y="1298"/>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99" name="AutoShape 486"/>
            <p:cNvSpPr>
              <a:spLocks noChangeArrowheads="1"/>
            </p:cNvSpPr>
            <p:nvPr/>
          </p:nvSpPr>
          <p:spPr bwMode="auto">
            <a:xfrm rot="5400000">
              <a:off x="808" y="1298"/>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0" name="AutoShape 487"/>
            <p:cNvSpPr>
              <a:spLocks noChangeArrowheads="1"/>
            </p:cNvSpPr>
            <p:nvPr/>
          </p:nvSpPr>
          <p:spPr bwMode="auto">
            <a:xfrm rot="5400000">
              <a:off x="712" y="1298"/>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1" name="AutoShape 488"/>
            <p:cNvSpPr>
              <a:spLocks noChangeArrowheads="1"/>
            </p:cNvSpPr>
            <p:nvPr/>
          </p:nvSpPr>
          <p:spPr bwMode="auto">
            <a:xfrm rot="5400000">
              <a:off x="616" y="1298"/>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2" name="AutoShape 489"/>
            <p:cNvSpPr>
              <a:spLocks noChangeArrowheads="1"/>
            </p:cNvSpPr>
            <p:nvPr/>
          </p:nvSpPr>
          <p:spPr bwMode="auto">
            <a:xfrm rot="5400000">
              <a:off x="1481" y="1299"/>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3" name="AutoShape 490"/>
            <p:cNvSpPr>
              <a:spLocks noChangeArrowheads="1"/>
            </p:cNvSpPr>
            <p:nvPr/>
          </p:nvSpPr>
          <p:spPr bwMode="auto">
            <a:xfrm rot="5400000">
              <a:off x="1577" y="1299"/>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4" name="AutoShape 491"/>
            <p:cNvSpPr>
              <a:spLocks noChangeArrowheads="1"/>
            </p:cNvSpPr>
            <p:nvPr/>
          </p:nvSpPr>
          <p:spPr bwMode="auto">
            <a:xfrm rot="5400000">
              <a:off x="1673" y="1299"/>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5" name="AutoShape 492"/>
            <p:cNvSpPr>
              <a:spLocks noChangeArrowheads="1"/>
            </p:cNvSpPr>
            <p:nvPr/>
          </p:nvSpPr>
          <p:spPr bwMode="auto">
            <a:xfrm rot="5400000">
              <a:off x="1384"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6" name="AutoShape 493"/>
            <p:cNvSpPr>
              <a:spLocks noChangeArrowheads="1"/>
            </p:cNvSpPr>
            <p:nvPr/>
          </p:nvSpPr>
          <p:spPr bwMode="auto">
            <a:xfrm rot="5400000">
              <a:off x="1288"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7" name="AutoShape 494"/>
            <p:cNvSpPr>
              <a:spLocks noChangeArrowheads="1"/>
            </p:cNvSpPr>
            <p:nvPr/>
          </p:nvSpPr>
          <p:spPr bwMode="auto">
            <a:xfrm rot="5400000">
              <a:off x="1192"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8" name="AutoShape 495"/>
            <p:cNvSpPr>
              <a:spLocks noChangeArrowheads="1"/>
            </p:cNvSpPr>
            <p:nvPr/>
          </p:nvSpPr>
          <p:spPr bwMode="auto">
            <a:xfrm rot="5400000">
              <a:off x="1096"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09" name="AutoShape 496"/>
            <p:cNvSpPr>
              <a:spLocks noChangeArrowheads="1"/>
            </p:cNvSpPr>
            <p:nvPr/>
          </p:nvSpPr>
          <p:spPr bwMode="auto">
            <a:xfrm rot="5400000">
              <a:off x="1001" y="1391"/>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0" name="AutoShape 497"/>
            <p:cNvSpPr>
              <a:spLocks noChangeArrowheads="1"/>
            </p:cNvSpPr>
            <p:nvPr/>
          </p:nvSpPr>
          <p:spPr bwMode="auto">
            <a:xfrm rot="5400000">
              <a:off x="904"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1" name="AutoShape 498"/>
            <p:cNvSpPr>
              <a:spLocks noChangeArrowheads="1"/>
            </p:cNvSpPr>
            <p:nvPr/>
          </p:nvSpPr>
          <p:spPr bwMode="auto">
            <a:xfrm rot="5400000">
              <a:off x="808"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2" name="AutoShape 499"/>
            <p:cNvSpPr>
              <a:spLocks noChangeArrowheads="1"/>
            </p:cNvSpPr>
            <p:nvPr/>
          </p:nvSpPr>
          <p:spPr bwMode="auto">
            <a:xfrm rot="5400000">
              <a:off x="712"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3" name="AutoShape 500"/>
            <p:cNvSpPr>
              <a:spLocks noChangeArrowheads="1"/>
            </p:cNvSpPr>
            <p:nvPr/>
          </p:nvSpPr>
          <p:spPr bwMode="auto">
            <a:xfrm rot="5400000">
              <a:off x="616" y="1390"/>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4" name="AutoShape 501"/>
            <p:cNvSpPr>
              <a:spLocks noChangeArrowheads="1"/>
            </p:cNvSpPr>
            <p:nvPr/>
          </p:nvSpPr>
          <p:spPr bwMode="auto">
            <a:xfrm rot="5400000">
              <a:off x="1481" y="1391"/>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5" name="AutoShape 502"/>
            <p:cNvSpPr>
              <a:spLocks noChangeArrowheads="1"/>
            </p:cNvSpPr>
            <p:nvPr/>
          </p:nvSpPr>
          <p:spPr bwMode="auto">
            <a:xfrm rot="5400000">
              <a:off x="1577" y="1391"/>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6" name="AutoShape 503"/>
            <p:cNvSpPr>
              <a:spLocks noChangeArrowheads="1"/>
            </p:cNvSpPr>
            <p:nvPr/>
          </p:nvSpPr>
          <p:spPr bwMode="auto">
            <a:xfrm rot="5400000">
              <a:off x="1673" y="1391"/>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7" name="AutoShape 504"/>
            <p:cNvSpPr>
              <a:spLocks noChangeArrowheads="1"/>
            </p:cNvSpPr>
            <p:nvPr/>
          </p:nvSpPr>
          <p:spPr bwMode="auto">
            <a:xfrm rot="5400000">
              <a:off x="1384" y="1481"/>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8" name="AutoShape 505"/>
            <p:cNvSpPr>
              <a:spLocks noChangeArrowheads="1"/>
            </p:cNvSpPr>
            <p:nvPr/>
          </p:nvSpPr>
          <p:spPr bwMode="auto">
            <a:xfrm rot="5400000">
              <a:off x="1288" y="1481"/>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19" name="AutoShape 506"/>
            <p:cNvSpPr>
              <a:spLocks noChangeArrowheads="1"/>
            </p:cNvSpPr>
            <p:nvPr/>
          </p:nvSpPr>
          <p:spPr bwMode="auto">
            <a:xfrm rot="5400000">
              <a:off x="1192" y="1481"/>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0" name="AutoShape 507"/>
            <p:cNvSpPr>
              <a:spLocks noChangeArrowheads="1"/>
            </p:cNvSpPr>
            <p:nvPr/>
          </p:nvSpPr>
          <p:spPr bwMode="auto">
            <a:xfrm rot="5400000">
              <a:off x="1096" y="1481"/>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1" name="AutoShape 508"/>
            <p:cNvSpPr>
              <a:spLocks noChangeArrowheads="1"/>
            </p:cNvSpPr>
            <p:nvPr/>
          </p:nvSpPr>
          <p:spPr bwMode="auto">
            <a:xfrm rot="5400000">
              <a:off x="1001" y="1482"/>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2" name="AutoShape 509"/>
            <p:cNvSpPr>
              <a:spLocks noChangeArrowheads="1"/>
            </p:cNvSpPr>
            <p:nvPr/>
          </p:nvSpPr>
          <p:spPr bwMode="auto">
            <a:xfrm rot="5400000">
              <a:off x="904" y="1481"/>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3" name="AutoShape 510"/>
            <p:cNvSpPr>
              <a:spLocks noChangeArrowheads="1"/>
            </p:cNvSpPr>
            <p:nvPr/>
          </p:nvSpPr>
          <p:spPr bwMode="auto">
            <a:xfrm rot="5400000">
              <a:off x="808" y="1481"/>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4" name="AutoShape 511"/>
            <p:cNvSpPr>
              <a:spLocks noChangeArrowheads="1"/>
            </p:cNvSpPr>
            <p:nvPr/>
          </p:nvSpPr>
          <p:spPr bwMode="auto">
            <a:xfrm rot="5400000">
              <a:off x="712" y="1481"/>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5" name="AutoShape 512"/>
            <p:cNvSpPr>
              <a:spLocks noChangeArrowheads="1"/>
            </p:cNvSpPr>
            <p:nvPr/>
          </p:nvSpPr>
          <p:spPr bwMode="auto">
            <a:xfrm rot="5400000">
              <a:off x="616" y="1481"/>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6" name="AutoShape 513"/>
            <p:cNvSpPr>
              <a:spLocks noChangeArrowheads="1"/>
            </p:cNvSpPr>
            <p:nvPr/>
          </p:nvSpPr>
          <p:spPr bwMode="auto">
            <a:xfrm rot="5400000">
              <a:off x="1481" y="1482"/>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7" name="AutoShape 514"/>
            <p:cNvSpPr>
              <a:spLocks noChangeArrowheads="1"/>
            </p:cNvSpPr>
            <p:nvPr/>
          </p:nvSpPr>
          <p:spPr bwMode="auto">
            <a:xfrm rot="5400000">
              <a:off x="1577" y="1482"/>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8" name="AutoShape 515"/>
            <p:cNvSpPr>
              <a:spLocks noChangeArrowheads="1"/>
            </p:cNvSpPr>
            <p:nvPr/>
          </p:nvSpPr>
          <p:spPr bwMode="auto">
            <a:xfrm rot="5400000">
              <a:off x="1673" y="1482"/>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29" name="AutoShape 516"/>
            <p:cNvSpPr>
              <a:spLocks noChangeArrowheads="1"/>
            </p:cNvSpPr>
            <p:nvPr/>
          </p:nvSpPr>
          <p:spPr bwMode="auto">
            <a:xfrm rot="5400000">
              <a:off x="1384" y="1573"/>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0" name="AutoShape 517"/>
            <p:cNvSpPr>
              <a:spLocks noChangeArrowheads="1"/>
            </p:cNvSpPr>
            <p:nvPr/>
          </p:nvSpPr>
          <p:spPr bwMode="auto">
            <a:xfrm rot="5400000">
              <a:off x="1288" y="157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1" name="AutoShape 518"/>
            <p:cNvSpPr>
              <a:spLocks noChangeArrowheads="1"/>
            </p:cNvSpPr>
            <p:nvPr/>
          </p:nvSpPr>
          <p:spPr bwMode="auto">
            <a:xfrm rot="5400000">
              <a:off x="1192" y="1573"/>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2" name="AutoShape 519"/>
            <p:cNvSpPr>
              <a:spLocks noChangeArrowheads="1"/>
            </p:cNvSpPr>
            <p:nvPr/>
          </p:nvSpPr>
          <p:spPr bwMode="auto">
            <a:xfrm rot="5400000">
              <a:off x="1096" y="157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3" name="AutoShape 520"/>
            <p:cNvSpPr>
              <a:spLocks noChangeArrowheads="1"/>
            </p:cNvSpPr>
            <p:nvPr/>
          </p:nvSpPr>
          <p:spPr bwMode="auto">
            <a:xfrm rot="5400000">
              <a:off x="1001" y="157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4" name="AutoShape 521"/>
            <p:cNvSpPr>
              <a:spLocks noChangeArrowheads="1"/>
            </p:cNvSpPr>
            <p:nvPr/>
          </p:nvSpPr>
          <p:spPr bwMode="auto">
            <a:xfrm rot="5400000">
              <a:off x="904" y="157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5" name="AutoShape 522"/>
            <p:cNvSpPr>
              <a:spLocks noChangeArrowheads="1"/>
            </p:cNvSpPr>
            <p:nvPr/>
          </p:nvSpPr>
          <p:spPr bwMode="auto">
            <a:xfrm rot="5400000">
              <a:off x="808" y="157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6" name="AutoShape 523"/>
            <p:cNvSpPr>
              <a:spLocks noChangeArrowheads="1"/>
            </p:cNvSpPr>
            <p:nvPr/>
          </p:nvSpPr>
          <p:spPr bwMode="auto">
            <a:xfrm rot="5400000">
              <a:off x="712" y="1573"/>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7" name="AutoShape 524"/>
            <p:cNvSpPr>
              <a:spLocks noChangeArrowheads="1"/>
            </p:cNvSpPr>
            <p:nvPr/>
          </p:nvSpPr>
          <p:spPr bwMode="auto">
            <a:xfrm rot="5400000">
              <a:off x="616" y="1573"/>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8" name="AutoShape 525"/>
            <p:cNvSpPr>
              <a:spLocks noChangeArrowheads="1"/>
            </p:cNvSpPr>
            <p:nvPr/>
          </p:nvSpPr>
          <p:spPr bwMode="auto">
            <a:xfrm rot="5400000">
              <a:off x="1481" y="157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39" name="AutoShape 526"/>
            <p:cNvSpPr>
              <a:spLocks noChangeArrowheads="1"/>
            </p:cNvSpPr>
            <p:nvPr/>
          </p:nvSpPr>
          <p:spPr bwMode="auto">
            <a:xfrm rot="5400000">
              <a:off x="1577" y="157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0" name="AutoShape 527"/>
            <p:cNvSpPr>
              <a:spLocks noChangeArrowheads="1"/>
            </p:cNvSpPr>
            <p:nvPr/>
          </p:nvSpPr>
          <p:spPr bwMode="auto">
            <a:xfrm rot="5400000">
              <a:off x="1673" y="1574"/>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341" name="AutoShape 528"/>
            <p:cNvCxnSpPr>
              <a:cxnSpLocks noChangeShapeType="1"/>
              <a:stCxn id="374" idx="2"/>
              <a:endCxn id="369" idx="0"/>
            </p:cNvCxnSpPr>
            <p:nvPr/>
          </p:nvCxnSpPr>
          <p:spPr bwMode="auto">
            <a:xfrm rot="16200000" flipH="1">
              <a:off x="425" y="2419"/>
              <a:ext cx="407" cy="75"/>
            </a:xfrm>
            <a:prstGeom prst="bentConnector3">
              <a:avLst>
                <a:gd name="adj1" fmla="val 49875"/>
              </a:avLst>
            </a:prstGeom>
            <a:noFill/>
            <a:ln w="9525">
              <a:solidFill>
                <a:schemeClr val="tx1"/>
              </a:solidFill>
              <a:miter lim="800000"/>
              <a:headEnd/>
              <a:tailEnd/>
            </a:ln>
          </p:spPr>
        </p:cxnSp>
        <p:cxnSp>
          <p:nvCxnSpPr>
            <p:cNvPr id="342" name="AutoShape 529"/>
            <p:cNvCxnSpPr>
              <a:cxnSpLocks noChangeShapeType="1"/>
              <a:stCxn id="378" idx="2"/>
              <a:endCxn id="354" idx="0"/>
            </p:cNvCxnSpPr>
            <p:nvPr/>
          </p:nvCxnSpPr>
          <p:spPr bwMode="auto">
            <a:xfrm rot="16200000" flipH="1">
              <a:off x="927" y="2305"/>
              <a:ext cx="405" cy="301"/>
            </a:xfrm>
            <a:prstGeom prst="bentConnector3">
              <a:avLst>
                <a:gd name="adj1" fmla="val 46417"/>
              </a:avLst>
            </a:prstGeom>
            <a:noFill/>
            <a:ln w="9525">
              <a:solidFill>
                <a:schemeClr val="tx1"/>
              </a:solidFill>
              <a:miter lim="800000"/>
              <a:headEnd/>
              <a:tailEnd/>
            </a:ln>
          </p:spPr>
        </p:cxnSp>
        <p:sp>
          <p:nvSpPr>
            <p:cNvPr id="343" name="Rectangle 530"/>
            <p:cNvSpPr>
              <a:spLocks noChangeArrowheads="1"/>
            </p:cNvSpPr>
            <p:nvPr/>
          </p:nvSpPr>
          <p:spPr bwMode="auto">
            <a:xfrm>
              <a:off x="614" y="3350"/>
              <a:ext cx="240" cy="358"/>
            </a:xfrm>
            <a:prstGeom prst="rect">
              <a:avLst/>
            </a:prstGeom>
            <a:solidFill>
              <a:srgbClr val="333333"/>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4" name="Rectangle 531"/>
            <p:cNvSpPr>
              <a:spLocks noChangeArrowheads="1"/>
            </p:cNvSpPr>
            <p:nvPr/>
          </p:nvSpPr>
          <p:spPr bwMode="auto">
            <a:xfrm>
              <a:off x="678" y="3380"/>
              <a:ext cx="240" cy="359"/>
            </a:xfrm>
            <a:prstGeom prst="rect">
              <a:avLst/>
            </a:prstGeom>
            <a:solidFill>
              <a:srgbClr val="1C1C1C"/>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5" name="Rectangle 532"/>
            <p:cNvSpPr>
              <a:spLocks noChangeArrowheads="1"/>
            </p:cNvSpPr>
            <p:nvPr/>
          </p:nvSpPr>
          <p:spPr bwMode="auto">
            <a:xfrm>
              <a:off x="758" y="3410"/>
              <a:ext cx="240" cy="358"/>
            </a:xfrm>
            <a:prstGeom prst="rect">
              <a:avLst/>
            </a:prstGeom>
            <a:solidFill>
              <a:srgbClr val="000000"/>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6" name="Rectangle 533"/>
            <p:cNvSpPr>
              <a:spLocks noChangeArrowheads="1"/>
            </p:cNvSpPr>
            <p:nvPr/>
          </p:nvSpPr>
          <p:spPr bwMode="auto">
            <a:xfrm>
              <a:off x="1226" y="3369"/>
              <a:ext cx="240" cy="358"/>
            </a:xfrm>
            <a:prstGeom prst="rect">
              <a:avLst/>
            </a:prstGeom>
            <a:solidFill>
              <a:srgbClr val="333333"/>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7" name="Rectangle 534"/>
            <p:cNvSpPr>
              <a:spLocks noChangeArrowheads="1"/>
            </p:cNvSpPr>
            <p:nvPr/>
          </p:nvSpPr>
          <p:spPr bwMode="auto">
            <a:xfrm>
              <a:off x="1290" y="3399"/>
              <a:ext cx="240" cy="359"/>
            </a:xfrm>
            <a:prstGeom prst="rect">
              <a:avLst/>
            </a:prstGeom>
            <a:solidFill>
              <a:srgbClr val="1C1C1C"/>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8" name="Rectangle 535"/>
            <p:cNvSpPr>
              <a:spLocks noChangeArrowheads="1"/>
            </p:cNvSpPr>
            <p:nvPr/>
          </p:nvSpPr>
          <p:spPr bwMode="auto">
            <a:xfrm>
              <a:off x="1370" y="3429"/>
              <a:ext cx="240" cy="358"/>
            </a:xfrm>
            <a:prstGeom prst="rect">
              <a:avLst/>
            </a:prstGeom>
            <a:solidFill>
              <a:srgbClr val="000000"/>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49" name="Rectangle 536" descr="Diagonal weit nach oben"/>
            <p:cNvSpPr>
              <a:spLocks noChangeArrowheads="1"/>
            </p:cNvSpPr>
            <p:nvPr/>
          </p:nvSpPr>
          <p:spPr bwMode="auto">
            <a:xfrm>
              <a:off x="424" y="4024"/>
              <a:ext cx="1392" cy="358"/>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350" name="AutoShape 537"/>
            <p:cNvCxnSpPr>
              <a:cxnSpLocks noChangeShapeType="1"/>
              <a:endCxn id="374" idx="0"/>
            </p:cNvCxnSpPr>
            <p:nvPr/>
          </p:nvCxnSpPr>
          <p:spPr bwMode="auto">
            <a:xfrm rot="5400000">
              <a:off x="364" y="1727"/>
              <a:ext cx="498" cy="43"/>
            </a:xfrm>
            <a:prstGeom prst="bentConnector3">
              <a:avLst>
                <a:gd name="adj1" fmla="val 50000"/>
              </a:avLst>
            </a:prstGeom>
            <a:noFill/>
            <a:ln w="9525">
              <a:solidFill>
                <a:schemeClr val="tx1"/>
              </a:solidFill>
              <a:miter lim="800000"/>
              <a:headEnd/>
              <a:tailEnd/>
            </a:ln>
          </p:spPr>
        </p:cxnSp>
        <p:cxnSp>
          <p:nvCxnSpPr>
            <p:cNvPr id="351" name="AutoShape 538"/>
            <p:cNvCxnSpPr>
              <a:cxnSpLocks noChangeShapeType="1"/>
              <a:endCxn id="375" idx="0"/>
            </p:cNvCxnSpPr>
            <p:nvPr/>
          </p:nvCxnSpPr>
          <p:spPr bwMode="auto">
            <a:xfrm rot="5400000">
              <a:off x="504" y="1774"/>
              <a:ext cx="405" cy="44"/>
            </a:xfrm>
            <a:prstGeom prst="bentConnector3">
              <a:avLst>
                <a:gd name="adj1" fmla="val 49875"/>
              </a:avLst>
            </a:prstGeom>
            <a:noFill/>
            <a:ln w="9525">
              <a:solidFill>
                <a:schemeClr val="tx1"/>
              </a:solidFill>
              <a:miter lim="800000"/>
              <a:headEnd/>
              <a:tailEnd/>
            </a:ln>
          </p:spPr>
        </p:cxnSp>
        <p:cxnSp>
          <p:nvCxnSpPr>
            <p:cNvPr id="352" name="AutoShape 539"/>
            <p:cNvCxnSpPr>
              <a:cxnSpLocks noChangeShapeType="1"/>
              <a:endCxn id="385" idx="0"/>
            </p:cNvCxnSpPr>
            <p:nvPr/>
          </p:nvCxnSpPr>
          <p:spPr bwMode="auto">
            <a:xfrm rot="16200000" flipH="1">
              <a:off x="1422" y="1736"/>
              <a:ext cx="498" cy="25"/>
            </a:xfrm>
            <a:prstGeom prst="bentConnector3">
              <a:avLst>
                <a:gd name="adj1" fmla="val 50000"/>
              </a:avLst>
            </a:prstGeom>
            <a:noFill/>
            <a:ln w="9525">
              <a:solidFill>
                <a:schemeClr val="tx1"/>
              </a:solidFill>
              <a:miter lim="800000"/>
              <a:headEnd/>
              <a:tailEnd/>
            </a:ln>
          </p:spPr>
        </p:cxnSp>
        <p:cxnSp>
          <p:nvCxnSpPr>
            <p:cNvPr id="353" name="AutoShape 540"/>
            <p:cNvCxnSpPr>
              <a:cxnSpLocks noChangeShapeType="1"/>
              <a:endCxn id="376" idx="0"/>
            </p:cNvCxnSpPr>
            <p:nvPr/>
          </p:nvCxnSpPr>
          <p:spPr bwMode="auto">
            <a:xfrm rot="16200000" flipH="1">
              <a:off x="504" y="1726"/>
              <a:ext cx="500" cy="44"/>
            </a:xfrm>
            <a:prstGeom prst="bentConnector3">
              <a:avLst>
                <a:gd name="adj1" fmla="val 0"/>
              </a:avLst>
            </a:prstGeom>
            <a:noFill/>
            <a:ln w="9525">
              <a:solidFill>
                <a:schemeClr val="tx1"/>
              </a:solidFill>
              <a:miter lim="800000"/>
              <a:headEnd/>
              <a:tailEnd/>
            </a:ln>
          </p:spPr>
        </p:cxnSp>
        <p:sp>
          <p:nvSpPr>
            <p:cNvPr id="354" name="Rectangle 541"/>
            <p:cNvSpPr>
              <a:spLocks noChangeArrowheads="1"/>
            </p:cNvSpPr>
            <p:nvPr/>
          </p:nvSpPr>
          <p:spPr bwMode="auto">
            <a:xfrm>
              <a:off x="1196" y="2658"/>
              <a:ext cx="168" cy="501"/>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355" name="AutoShape 542"/>
            <p:cNvCxnSpPr>
              <a:cxnSpLocks noChangeShapeType="1"/>
              <a:stCxn id="331" idx="2"/>
              <a:endCxn id="380" idx="0"/>
            </p:cNvCxnSpPr>
            <p:nvPr/>
          </p:nvCxnSpPr>
          <p:spPr bwMode="auto">
            <a:xfrm rot="10800000" flipH="1" flipV="1">
              <a:off x="1180" y="1594"/>
              <a:ext cx="4" cy="404"/>
            </a:xfrm>
            <a:prstGeom prst="bentConnector2">
              <a:avLst/>
            </a:prstGeom>
            <a:noFill/>
            <a:ln w="9525">
              <a:solidFill>
                <a:schemeClr val="tx1"/>
              </a:solidFill>
              <a:miter lim="800000"/>
              <a:headEnd/>
              <a:tailEnd/>
            </a:ln>
          </p:spPr>
        </p:cxnSp>
        <p:cxnSp>
          <p:nvCxnSpPr>
            <p:cNvPr id="356" name="AutoShape 543"/>
            <p:cNvCxnSpPr>
              <a:cxnSpLocks noChangeShapeType="1"/>
              <a:endCxn id="381" idx="0"/>
            </p:cNvCxnSpPr>
            <p:nvPr/>
          </p:nvCxnSpPr>
          <p:spPr bwMode="auto">
            <a:xfrm rot="16200000" flipH="1">
              <a:off x="899" y="1624"/>
              <a:ext cx="683" cy="66"/>
            </a:xfrm>
            <a:prstGeom prst="bentConnector3">
              <a:avLst>
                <a:gd name="adj1" fmla="val 60028"/>
              </a:avLst>
            </a:prstGeom>
            <a:noFill/>
            <a:ln w="9525">
              <a:solidFill>
                <a:schemeClr val="tx1"/>
              </a:solidFill>
              <a:miter lim="800000"/>
              <a:headEnd/>
              <a:tailEnd/>
            </a:ln>
          </p:spPr>
        </p:cxnSp>
        <p:cxnSp>
          <p:nvCxnSpPr>
            <p:cNvPr id="357" name="AutoShape 544"/>
            <p:cNvCxnSpPr>
              <a:cxnSpLocks noChangeShapeType="1"/>
              <a:endCxn id="382" idx="0"/>
            </p:cNvCxnSpPr>
            <p:nvPr/>
          </p:nvCxnSpPr>
          <p:spPr bwMode="auto">
            <a:xfrm rot="16200000" flipH="1">
              <a:off x="1096" y="1715"/>
              <a:ext cx="495" cy="72"/>
            </a:xfrm>
            <a:prstGeom prst="bentConnector3">
              <a:avLst>
                <a:gd name="adj1" fmla="val 49694"/>
              </a:avLst>
            </a:prstGeom>
            <a:noFill/>
            <a:ln w="9525">
              <a:solidFill>
                <a:schemeClr val="tx1"/>
              </a:solidFill>
              <a:miter lim="800000"/>
              <a:headEnd/>
              <a:tailEnd/>
            </a:ln>
          </p:spPr>
        </p:cxnSp>
        <p:cxnSp>
          <p:nvCxnSpPr>
            <p:cNvPr id="358" name="AutoShape 545"/>
            <p:cNvCxnSpPr>
              <a:cxnSpLocks noChangeShapeType="1"/>
              <a:stCxn id="315" idx="2"/>
              <a:endCxn id="384" idx="0"/>
            </p:cNvCxnSpPr>
            <p:nvPr/>
          </p:nvCxnSpPr>
          <p:spPr bwMode="auto">
            <a:xfrm rot="-5400000" flipH="1" flipV="1">
              <a:off x="1281" y="1682"/>
              <a:ext cx="617" cy="15"/>
            </a:xfrm>
            <a:prstGeom prst="bentConnector5">
              <a:avLst>
                <a:gd name="adj1" fmla="val 9722"/>
                <a:gd name="adj2" fmla="val 313333"/>
                <a:gd name="adj3" fmla="val 53810"/>
              </a:avLst>
            </a:prstGeom>
            <a:noFill/>
            <a:ln w="9525">
              <a:solidFill>
                <a:schemeClr val="tx1"/>
              </a:solidFill>
              <a:miter lim="800000"/>
              <a:headEnd/>
              <a:tailEnd/>
            </a:ln>
          </p:spPr>
        </p:cxnSp>
        <p:cxnSp>
          <p:nvCxnSpPr>
            <p:cNvPr id="359" name="AutoShape 546"/>
            <p:cNvCxnSpPr>
              <a:cxnSpLocks noChangeShapeType="1"/>
              <a:stCxn id="370" idx="0"/>
              <a:endCxn id="377" idx="2"/>
            </p:cNvCxnSpPr>
            <p:nvPr/>
          </p:nvCxnSpPr>
          <p:spPr bwMode="auto">
            <a:xfrm rot="5400000" flipH="1">
              <a:off x="733" y="2403"/>
              <a:ext cx="413" cy="113"/>
            </a:xfrm>
            <a:prstGeom prst="bentConnector3">
              <a:avLst>
                <a:gd name="adj1" fmla="val 50120"/>
              </a:avLst>
            </a:prstGeom>
            <a:noFill/>
            <a:ln w="9525">
              <a:solidFill>
                <a:schemeClr val="tx1"/>
              </a:solidFill>
              <a:miter lim="800000"/>
              <a:headEnd/>
              <a:tailEnd/>
            </a:ln>
          </p:spPr>
        </p:cxnSp>
        <p:cxnSp>
          <p:nvCxnSpPr>
            <p:cNvPr id="360" name="AutoShape 547"/>
            <p:cNvCxnSpPr>
              <a:cxnSpLocks noChangeShapeType="1"/>
              <a:endCxn id="377" idx="0"/>
            </p:cNvCxnSpPr>
            <p:nvPr/>
          </p:nvCxnSpPr>
          <p:spPr bwMode="auto">
            <a:xfrm rot="16200000" flipH="1">
              <a:off x="606" y="1722"/>
              <a:ext cx="497" cy="56"/>
            </a:xfrm>
            <a:prstGeom prst="bentConnector3">
              <a:avLst>
                <a:gd name="adj1" fmla="val 8648"/>
              </a:avLst>
            </a:prstGeom>
            <a:noFill/>
            <a:ln w="9525">
              <a:solidFill>
                <a:schemeClr val="tx1"/>
              </a:solidFill>
              <a:miter lim="800000"/>
              <a:headEnd/>
              <a:tailEnd/>
            </a:ln>
          </p:spPr>
        </p:cxnSp>
        <p:cxnSp>
          <p:nvCxnSpPr>
            <p:cNvPr id="361" name="AutoShape 548"/>
            <p:cNvCxnSpPr>
              <a:cxnSpLocks noChangeShapeType="1"/>
              <a:endCxn id="378" idx="0"/>
            </p:cNvCxnSpPr>
            <p:nvPr/>
          </p:nvCxnSpPr>
          <p:spPr bwMode="auto">
            <a:xfrm rot="16200000" flipH="1">
              <a:off x="608" y="1628"/>
              <a:ext cx="685" cy="56"/>
            </a:xfrm>
            <a:prstGeom prst="bentConnector3">
              <a:avLst>
                <a:gd name="adj1" fmla="val 6565"/>
              </a:avLst>
            </a:prstGeom>
            <a:noFill/>
            <a:ln w="9525">
              <a:solidFill>
                <a:schemeClr val="tx1"/>
              </a:solidFill>
              <a:miter lim="800000"/>
              <a:headEnd/>
              <a:tailEnd/>
            </a:ln>
          </p:spPr>
        </p:cxnSp>
        <p:cxnSp>
          <p:nvCxnSpPr>
            <p:cNvPr id="362" name="AutoShape 549"/>
            <p:cNvCxnSpPr>
              <a:cxnSpLocks noChangeShapeType="1"/>
              <a:endCxn id="379" idx="0"/>
            </p:cNvCxnSpPr>
            <p:nvPr/>
          </p:nvCxnSpPr>
          <p:spPr bwMode="auto">
            <a:xfrm rot="16200000" flipH="1">
              <a:off x="757" y="1675"/>
              <a:ext cx="585" cy="57"/>
            </a:xfrm>
            <a:prstGeom prst="bentConnector3">
              <a:avLst>
                <a:gd name="adj1" fmla="val 49917"/>
              </a:avLst>
            </a:prstGeom>
            <a:noFill/>
            <a:ln w="9525">
              <a:solidFill>
                <a:schemeClr val="tx1"/>
              </a:solidFill>
              <a:miter lim="800000"/>
              <a:headEnd/>
              <a:tailEnd/>
            </a:ln>
          </p:spPr>
        </p:cxnSp>
        <p:cxnSp>
          <p:nvCxnSpPr>
            <p:cNvPr id="363" name="AutoShape 550"/>
            <p:cNvCxnSpPr>
              <a:cxnSpLocks noChangeShapeType="1"/>
              <a:endCxn id="383" idx="0"/>
            </p:cNvCxnSpPr>
            <p:nvPr/>
          </p:nvCxnSpPr>
          <p:spPr bwMode="auto">
            <a:xfrm rot="16200000" flipH="1">
              <a:off x="1243" y="1756"/>
              <a:ext cx="398" cy="81"/>
            </a:xfrm>
            <a:prstGeom prst="bentConnector3">
              <a:avLst>
                <a:gd name="adj1" fmla="val 50000"/>
              </a:avLst>
            </a:prstGeom>
            <a:noFill/>
            <a:ln w="9525">
              <a:solidFill>
                <a:schemeClr val="tx1"/>
              </a:solidFill>
              <a:miter lim="800000"/>
              <a:headEnd/>
              <a:tailEnd/>
            </a:ln>
          </p:spPr>
        </p:cxnSp>
        <p:sp>
          <p:nvSpPr>
            <p:cNvPr id="364" name="AutoShape 551"/>
            <p:cNvSpPr>
              <a:spLocks noChangeAspect="1" noChangeArrowheads="1"/>
            </p:cNvSpPr>
            <p:nvPr/>
          </p:nvSpPr>
          <p:spPr bwMode="auto">
            <a:xfrm>
              <a:off x="631" y="412"/>
              <a:ext cx="77" cy="74"/>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65" name="AutoShape 552"/>
            <p:cNvSpPr>
              <a:spLocks noChangeAspect="1" noChangeArrowheads="1"/>
            </p:cNvSpPr>
            <p:nvPr/>
          </p:nvSpPr>
          <p:spPr bwMode="auto">
            <a:xfrm>
              <a:off x="1639" y="412"/>
              <a:ext cx="77" cy="74"/>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66" name="AutoShape 553"/>
            <p:cNvSpPr>
              <a:spLocks noChangeArrowheads="1"/>
            </p:cNvSpPr>
            <p:nvPr/>
          </p:nvSpPr>
          <p:spPr bwMode="auto">
            <a:xfrm rot="2714443">
              <a:off x="1101" y="341"/>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67" name="AutoShape 554"/>
            <p:cNvSpPr>
              <a:spLocks noChangeAspect="1" noChangeArrowheads="1"/>
            </p:cNvSpPr>
            <p:nvPr/>
          </p:nvSpPr>
          <p:spPr bwMode="auto">
            <a:xfrm>
              <a:off x="1164" y="743"/>
              <a:ext cx="77" cy="74"/>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68" name="Line 555"/>
            <p:cNvSpPr>
              <a:spLocks noChangeShapeType="1"/>
            </p:cNvSpPr>
            <p:nvPr/>
          </p:nvSpPr>
          <p:spPr bwMode="auto">
            <a:xfrm flipH="1">
              <a:off x="1203" y="485"/>
              <a:ext cx="0" cy="229"/>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369" name="Rectangle 556"/>
            <p:cNvSpPr>
              <a:spLocks noChangeArrowheads="1"/>
            </p:cNvSpPr>
            <p:nvPr/>
          </p:nvSpPr>
          <p:spPr bwMode="auto">
            <a:xfrm>
              <a:off x="582" y="2660"/>
              <a:ext cx="168" cy="503"/>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0" name="Rectangle 557"/>
            <p:cNvSpPr>
              <a:spLocks noChangeArrowheads="1"/>
            </p:cNvSpPr>
            <p:nvPr/>
          </p:nvSpPr>
          <p:spPr bwMode="auto">
            <a:xfrm>
              <a:off x="912" y="2666"/>
              <a:ext cx="168" cy="503"/>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1" name="Rectangle 558"/>
            <p:cNvSpPr>
              <a:spLocks noChangeArrowheads="1"/>
            </p:cNvSpPr>
            <p:nvPr/>
          </p:nvSpPr>
          <p:spPr bwMode="auto">
            <a:xfrm>
              <a:off x="1533" y="2666"/>
              <a:ext cx="168" cy="503"/>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372" name="AutoShape 559"/>
            <p:cNvCxnSpPr>
              <a:cxnSpLocks noChangeShapeType="1"/>
              <a:stCxn id="382" idx="2"/>
              <a:endCxn id="371" idx="0"/>
            </p:cNvCxnSpPr>
            <p:nvPr/>
          </p:nvCxnSpPr>
          <p:spPr bwMode="auto">
            <a:xfrm rot="16200000" flipH="1">
              <a:off x="1292" y="2341"/>
              <a:ext cx="413" cy="237"/>
            </a:xfrm>
            <a:prstGeom prst="bentConnector3">
              <a:avLst>
                <a:gd name="adj1" fmla="val 49880"/>
              </a:avLst>
            </a:prstGeom>
            <a:noFill/>
            <a:ln w="9525">
              <a:solidFill>
                <a:schemeClr val="tx1"/>
              </a:solidFill>
              <a:miter lim="800000"/>
              <a:headEnd/>
              <a:tailEnd/>
            </a:ln>
          </p:spPr>
        </p:cxnSp>
        <p:sp>
          <p:nvSpPr>
            <p:cNvPr id="373" name="Line 560"/>
            <p:cNvSpPr>
              <a:spLocks noChangeShapeType="1"/>
            </p:cNvSpPr>
            <p:nvPr/>
          </p:nvSpPr>
          <p:spPr bwMode="auto">
            <a:xfrm flipH="1">
              <a:off x="1199" y="821"/>
              <a:ext cx="0" cy="109"/>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374" name="Rectangle 561"/>
            <p:cNvSpPr>
              <a:spLocks noChangeArrowheads="1"/>
            </p:cNvSpPr>
            <p:nvPr/>
          </p:nvSpPr>
          <p:spPr bwMode="auto">
            <a:xfrm>
              <a:off x="563" y="1998"/>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5" name="Rectangle 562"/>
            <p:cNvSpPr>
              <a:spLocks noChangeArrowheads="1"/>
            </p:cNvSpPr>
            <p:nvPr/>
          </p:nvSpPr>
          <p:spPr bwMode="auto">
            <a:xfrm>
              <a:off x="657" y="1998"/>
              <a:ext cx="56" cy="255"/>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6" name="Rectangle 563"/>
            <p:cNvSpPr>
              <a:spLocks noChangeArrowheads="1"/>
            </p:cNvSpPr>
            <p:nvPr/>
          </p:nvSpPr>
          <p:spPr bwMode="auto">
            <a:xfrm>
              <a:off x="748" y="1998"/>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7" name="Rectangle 564"/>
            <p:cNvSpPr>
              <a:spLocks noChangeArrowheads="1"/>
            </p:cNvSpPr>
            <p:nvPr/>
          </p:nvSpPr>
          <p:spPr bwMode="auto">
            <a:xfrm>
              <a:off x="855" y="1998"/>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8" name="Rectangle 565"/>
            <p:cNvSpPr>
              <a:spLocks noChangeArrowheads="1"/>
            </p:cNvSpPr>
            <p:nvPr/>
          </p:nvSpPr>
          <p:spPr bwMode="auto">
            <a:xfrm>
              <a:off x="951" y="1998"/>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79" name="Rectangle 566"/>
            <p:cNvSpPr>
              <a:spLocks noChangeArrowheads="1"/>
            </p:cNvSpPr>
            <p:nvPr/>
          </p:nvSpPr>
          <p:spPr bwMode="auto">
            <a:xfrm>
              <a:off x="1050" y="1996"/>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0" name="Rectangle 567"/>
            <p:cNvSpPr>
              <a:spLocks noChangeArrowheads="1"/>
            </p:cNvSpPr>
            <p:nvPr/>
          </p:nvSpPr>
          <p:spPr bwMode="auto">
            <a:xfrm>
              <a:off x="1156" y="1998"/>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1" name="Rectangle 568"/>
            <p:cNvSpPr>
              <a:spLocks noChangeArrowheads="1"/>
            </p:cNvSpPr>
            <p:nvPr/>
          </p:nvSpPr>
          <p:spPr bwMode="auto">
            <a:xfrm>
              <a:off x="1246" y="1998"/>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2" name="Rectangle 569"/>
            <p:cNvSpPr>
              <a:spLocks noChangeArrowheads="1"/>
            </p:cNvSpPr>
            <p:nvPr/>
          </p:nvSpPr>
          <p:spPr bwMode="auto">
            <a:xfrm>
              <a:off x="1352" y="1998"/>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3" name="Rectangle 570"/>
            <p:cNvSpPr>
              <a:spLocks noChangeArrowheads="1"/>
            </p:cNvSpPr>
            <p:nvPr/>
          </p:nvSpPr>
          <p:spPr bwMode="auto">
            <a:xfrm>
              <a:off x="1454" y="1996"/>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4" name="Rectangle 571"/>
            <p:cNvSpPr>
              <a:spLocks noChangeArrowheads="1"/>
            </p:cNvSpPr>
            <p:nvPr/>
          </p:nvSpPr>
          <p:spPr bwMode="auto">
            <a:xfrm>
              <a:off x="1554" y="1998"/>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385" name="Rectangle 572"/>
            <p:cNvSpPr>
              <a:spLocks noChangeArrowheads="1"/>
            </p:cNvSpPr>
            <p:nvPr/>
          </p:nvSpPr>
          <p:spPr bwMode="auto">
            <a:xfrm>
              <a:off x="1655" y="1998"/>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386" name="AutoShape 573"/>
            <p:cNvCxnSpPr>
              <a:cxnSpLocks noChangeShapeType="1"/>
              <a:stCxn id="343" idx="0"/>
              <a:endCxn id="369" idx="2"/>
            </p:cNvCxnSpPr>
            <p:nvPr/>
          </p:nvCxnSpPr>
          <p:spPr bwMode="auto">
            <a:xfrm rot="5400000" flipH="1">
              <a:off x="606" y="3223"/>
              <a:ext cx="187" cy="68"/>
            </a:xfrm>
            <a:prstGeom prst="bentConnector3">
              <a:avLst>
                <a:gd name="adj1" fmla="val 50269"/>
              </a:avLst>
            </a:prstGeom>
            <a:noFill/>
            <a:ln w="9525">
              <a:solidFill>
                <a:schemeClr val="tx1"/>
              </a:solidFill>
              <a:miter lim="800000"/>
              <a:headEnd/>
              <a:tailEnd/>
            </a:ln>
          </p:spPr>
        </p:cxnSp>
        <p:cxnSp>
          <p:nvCxnSpPr>
            <p:cNvPr id="387" name="AutoShape 574"/>
            <p:cNvCxnSpPr>
              <a:cxnSpLocks noChangeShapeType="1"/>
              <a:stCxn id="346" idx="0"/>
              <a:endCxn id="354" idx="2"/>
            </p:cNvCxnSpPr>
            <p:nvPr/>
          </p:nvCxnSpPr>
          <p:spPr bwMode="auto">
            <a:xfrm rot="5400000" flipH="1">
              <a:off x="1208" y="3231"/>
              <a:ext cx="210" cy="66"/>
            </a:xfrm>
            <a:prstGeom prst="bentConnector3">
              <a:avLst>
                <a:gd name="adj1" fmla="val 50000"/>
              </a:avLst>
            </a:prstGeom>
            <a:noFill/>
            <a:ln w="9525">
              <a:solidFill>
                <a:schemeClr val="tx1"/>
              </a:solidFill>
              <a:miter lim="800000"/>
              <a:headEnd/>
              <a:tailEnd/>
            </a:ln>
          </p:spPr>
        </p:cxnSp>
        <p:cxnSp>
          <p:nvCxnSpPr>
            <p:cNvPr id="388" name="AutoShape 575"/>
            <p:cNvCxnSpPr>
              <a:cxnSpLocks noChangeShapeType="1"/>
              <a:stCxn id="349" idx="0"/>
              <a:endCxn id="348" idx="2"/>
            </p:cNvCxnSpPr>
            <p:nvPr/>
          </p:nvCxnSpPr>
          <p:spPr bwMode="auto">
            <a:xfrm rot="-5400000">
              <a:off x="1186" y="3721"/>
              <a:ext cx="237" cy="370"/>
            </a:xfrm>
            <a:prstGeom prst="bentConnector3">
              <a:avLst>
                <a:gd name="adj1" fmla="val 49787"/>
              </a:avLst>
            </a:prstGeom>
            <a:noFill/>
            <a:ln w="9525">
              <a:solidFill>
                <a:schemeClr val="tx1"/>
              </a:solidFill>
              <a:miter lim="800000"/>
              <a:headEnd/>
              <a:tailEnd/>
            </a:ln>
          </p:spPr>
        </p:cxnSp>
      </p:grpSp>
      <p:sp>
        <p:nvSpPr>
          <p:cNvPr id="578" name="Text Box 576"/>
          <p:cNvSpPr txBox="1">
            <a:spLocks noChangeArrowheads="1"/>
          </p:cNvSpPr>
          <p:nvPr/>
        </p:nvSpPr>
        <p:spPr bwMode="auto">
          <a:xfrm>
            <a:off x="6359525" y="6267739"/>
            <a:ext cx="1727200" cy="366713"/>
          </a:xfrm>
          <a:prstGeom prst="rect">
            <a:avLst/>
          </a:prstGeom>
          <a:solidFill>
            <a:schemeClr val="bg1"/>
          </a:solidFill>
          <a:ln w="9525">
            <a:noFill/>
            <a:miter lim="800000"/>
            <a:headEnd/>
            <a:tailEnd/>
          </a:ln>
        </p:spPr>
        <p:txBody>
          <a:bodyPr>
            <a:spAutoFit/>
          </a:bodyPr>
          <a:lstStyle/>
          <a:p>
            <a:pPr algn="ctr">
              <a:spcBef>
                <a:spcPct val="50000"/>
              </a:spcBef>
            </a:pPr>
            <a:r>
              <a:rPr lang="de-DE" altLang="de-DE">
                <a:latin typeface="Arial" panose="020B0604020202020204" pitchFamily="34" charset="0"/>
                <a:cs typeface="Arial" panose="020B0604020202020204" pitchFamily="34" charset="0"/>
              </a:rPr>
              <a:t>~Homozygous</a:t>
            </a:r>
          </a:p>
        </p:txBody>
      </p:sp>
      <p:sp>
        <p:nvSpPr>
          <p:cNvPr id="579" name="Text Box 577"/>
          <p:cNvSpPr txBox="1">
            <a:spLocks noChangeArrowheads="1"/>
          </p:cNvSpPr>
          <p:nvPr/>
        </p:nvSpPr>
        <p:spPr bwMode="auto">
          <a:xfrm>
            <a:off x="6934200" y="1906877"/>
            <a:ext cx="649288" cy="366712"/>
          </a:xfrm>
          <a:prstGeom prst="rect">
            <a:avLst/>
          </a:prstGeom>
          <a:solidFill>
            <a:schemeClr val="bg1"/>
          </a:solidFill>
          <a:ln w="9525">
            <a:noFill/>
            <a:miter lim="800000"/>
            <a:headEnd/>
            <a:tailEnd/>
          </a:ln>
        </p:spPr>
        <p:txBody>
          <a:bodyPr>
            <a:spAutoFit/>
          </a:bodyPr>
          <a:lstStyle/>
          <a:p>
            <a:pPr>
              <a:spcBef>
                <a:spcPct val="50000"/>
              </a:spcBef>
            </a:pPr>
            <a:r>
              <a:rPr lang="de-DE" altLang="de-DE">
                <a:latin typeface="Arial" panose="020B0604020202020204" pitchFamily="34" charset="0"/>
                <a:cs typeface="Arial" panose="020B0604020202020204" pitchFamily="34" charset="0"/>
              </a:rPr>
              <a:t>Bulk</a:t>
            </a:r>
          </a:p>
        </p:txBody>
      </p:sp>
      <p:sp>
        <p:nvSpPr>
          <p:cNvPr id="580" name="TextBox 579"/>
          <p:cNvSpPr txBox="1"/>
          <p:nvPr/>
        </p:nvSpPr>
        <p:spPr>
          <a:xfrm>
            <a:off x="68825" y="39672"/>
            <a:ext cx="3201426" cy="674030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Ponder three Methods from the Category of Line Breeding. What considerations and arguments can be made in favour of which Method?</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What if yield is the most important trait?</a:t>
            </a:r>
          </a:p>
          <a:p>
            <a:r>
              <a:rPr lang="en-GB" sz="2400" dirty="0">
                <a:latin typeface="Arial" panose="020B0604020202020204" pitchFamily="34" charset="0"/>
                <a:cs typeface="Arial" panose="020B0604020202020204" pitchFamily="34" charset="0"/>
              </a:rPr>
              <a:t>What if crosses are distant (with exotic parents)?</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In the three other Categories of Plant Breeding, we will not analyse that many Methods ;-)</a:t>
            </a:r>
          </a:p>
        </p:txBody>
      </p:sp>
      <p:grpSp>
        <p:nvGrpSpPr>
          <p:cNvPr id="188" name="Group 186"/>
          <p:cNvGrpSpPr>
            <a:grpSpLocks/>
          </p:cNvGrpSpPr>
          <p:nvPr/>
        </p:nvGrpSpPr>
        <p:grpSpPr bwMode="auto">
          <a:xfrm>
            <a:off x="3189288" y="324139"/>
            <a:ext cx="2209800" cy="6407150"/>
            <a:chOff x="288" y="210"/>
            <a:chExt cx="1392" cy="4036"/>
          </a:xfrm>
        </p:grpSpPr>
        <p:sp>
          <p:nvSpPr>
            <p:cNvPr id="189" name="Rectangle 187"/>
            <p:cNvSpPr>
              <a:spLocks noChangeArrowheads="1"/>
            </p:cNvSpPr>
            <p:nvPr/>
          </p:nvSpPr>
          <p:spPr bwMode="auto">
            <a:xfrm>
              <a:off x="432" y="1118"/>
              <a:ext cx="1200" cy="413"/>
            </a:xfrm>
            <a:prstGeom prst="rect">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0" name="AutoShape 188"/>
            <p:cNvSpPr>
              <a:spLocks noChangeArrowheads="1"/>
            </p:cNvSpPr>
            <p:nvPr/>
          </p:nvSpPr>
          <p:spPr bwMode="auto">
            <a:xfrm rot="5400000">
              <a:off x="1248" y="116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1" name="AutoShape 189"/>
            <p:cNvSpPr>
              <a:spLocks noChangeArrowheads="1"/>
            </p:cNvSpPr>
            <p:nvPr/>
          </p:nvSpPr>
          <p:spPr bwMode="auto">
            <a:xfrm rot="5400000">
              <a:off x="1152" y="116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2" name="AutoShape 190"/>
            <p:cNvSpPr>
              <a:spLocks noChangeArrowheads="1"/>
            </p:cNvSpPr>
            <p:nvPr/>
          </p:nvSpPr>
          <p:spPr bwMode="auto">
            <a:xfrm rot="5400000">
              <a:off x="1056" y="1162"/>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3" name="AutoShape 191"/>
            <p:cNvSpPr>
              <a:spLocks noChangeArrowheads="1"/>
            </p:cNvSpPr>
            <p:nvPr/>
          </p:nvSpPr>
          <p:spPr bwMode="auto">
            <a:xfrm rot="5400000">
              <a:off x="960" y="116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4" name="AutoShape 192"/>
            <p:cNvSpPr>
              <a:spLocks noChangeArrowheads="1"/>
            </p:cNvSpPr>
            <p:nvPr/>
          </p:nvSpPr>
          <p:spPr bwMode="auto">
            <a:xfrm rot="5400000">
              <a:off x="865" y="116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5" name="AutoShape 193"/>
            <p:cNvSpPr>
              <a:spLocks noChangeArrowheads="1"/>
            </p:cNvSpPr>
            <p:nvPr/>
          </p:nvSpPr>
          <p:spPr bwMode="auto">
            <a:xfrm rot="5400000">
              <a:off x="768" y="1162"/>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6" name="AutoShape 194"/>
            <p:cNvSpPr>
              <a:spLocks noChangeArrowheads="1"/>
            </p:cNvSpPr>
            <p:nvPr/>
          </p:nvSpPr>
          <p:spPr bwMode="auto">
            <a:xfrm rot="5400000">
              <a:off x="672" y="116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7" name="AutoShape 195"/>
            <p:cNvSpPr>
              <a:spLocks noChangeArrowheads="1"/>
            </p:cNvSpPr>
            <p:nvPr/>
          </p:nvSpPr>
          <p:spPr bwMode="auto">
            <a:xfrm rot="5400000">
              <a:off x="576" y="116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8" name="AutoShape 196"/>
            <p:cNvSpPr>
              <a:spLocks noChangeArrowheads="1"/>
            </p:cNvSpPr>
            <p:nvPr/>
          </p:nvSpPr>
          <p:spPr bwMode="auto">
            <a:xfrm rot="5400000">
              <a:off x="480" y="1162"/>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199" name="AutoShape 197"/>
            <p:cNvSpPr>
              <a:spLocks noChangeArrowheads="1"/>
            </p:cNvSpPr>
            <p:nvPr/>
          </p:nvSpPr>
          <p:spPr bwMode="auto">
            <a:xfrm rot="5400000">
              <a:off x="1345" y="116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0" name="AutoShape 198"/>
            <p:cNvSpPr>
              <a:spLocks noChangeArrowheads="1"/>
            </p:cNvSpPr>
            <p:nvPr/>
          </p:nvSpPr>
          <p:spPr bwMode="auto">
            <a:xfrm rot="5400000">
              <a:off x="1441" y="116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1" name="AutoShape 199"/>
            <p:cNvSpPr>
              <a:spLocks noChangeArrowheads="1"/>
            </p:cNvSpPr>
            <p:nvPr/>
          </p:nvSpPr>
          <p:spPr bwMode="auto">
            <a:xfrm rot="5400000">
              <a:off x="1537" y="1163"/>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2" name="AutoShape 200"/>
            <p:cNvSpPr>
              <a:spLocks noChangeArrowheads="1"/>
            </p:cNvSpPr>
            <p:nvPr/>
          </p:nvSpPr>
          <p:spPr bwMode="auto">
            <a:xfrm rot="5400000">
              <a:off x="1248"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3" name="AutoShape 201"/>
            <p:cNvSpPr>
              <a:spLocks noChangeArrowheads="1"/>
            </p:cNvSpPr>
            <p:nvPr/>
          </p:nvSpPr>
          <p:spPr bwMode="auto">
            <a:xfrm rot="5400000">
              <a:off x="1152"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4" name="AutoShape 202"/>
            <p:cNvSpPr>
              <a:spLocks noChangeArrowheads="1"/>
            </p:cNvSpPr>
            <p:nvPr/>
          </p:nvSpPr>
          <p:spPr bwMode="auto">
            <a:xfrm rot="5400000">
              <a:off x="1056"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5" name="AutoShape 203"/>
            <p:cNvSpPr>
              <a:spLocks noChangeArrowheads="1"/>
            </p:cNvSpPr>
            <p:nvPr/>
          </p:nvSpPr>
          <p:spPr bwMode="auto">
            <a:xfrm rot="5400000">
              <a:off x="960"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6" name="AutoShape 204"/>
            <p:cNvSpPr>
              <a:spLocks noChangeArrowheads="1"/>
            </p:cNvSpPr>
            <p:nvPr/>
          </p:nvSpPr>
          <p:spPr bwMode="auto">
            <a:xfrm rot="5400000">
              <a:off x="865" y="1255"/>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7" name="AutoShape 205"/>
            <p:cNvSpPr>
              <a:spLocks noChangeArrowheads="1"/>
            </p:cNvSpPr>
            <p:nvPr/>
          </p:nvSpPr>
          <p:spPr bwMode="auto">
            <a:xfrm rot="5400000">
              <a:off x="768"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8" name="AutoShape 206"/>
            <p:cNvSpPr>
              <a:spLocks noChangeArrowheads="1"/>
            </p:cNvSpPr>
            <p:nvPr/>
          </p:nvSpPr>
          <p:spPr bwMode="auto">
            <a:xfrm rot="5400000">
              <a:off x="672"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09" name="AutoShape 207"/>
            <p:cNvSpPr>
              <a:spLocks noChangeArrowheads="1"/>
            </p:cNvSpPr>
            <p:nvPr/>
          </p:nvSpPr>
          <p:spPr bwMode="auto">
            <a:xfrm rot="5400000">
              <a:off x="576"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0" name="AutoShape 208"/>
            <p:cNvSpPr>
              <a:spLocks noChangeArrowheads="1"/>
            </p:cNvSpPr>
            <p:nvPr/>
          </p:nvSpPr>
          <p:spPr bwMode="auto">
            <a:xfrm rot="5400000">
              <a:off x="480" y="1254"/>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1" name="AutoShape 209"/>
            <p:cNvSpPr>
              <a:spLocks noChangeArrowheads="1"/>
            </p:cNvSpPr>
            <p:nvPr/>
          </p:nvSpPr>
          <p:spPr bwMode="auto">
            <a:xfrm rot="5400000">
              <a:off x="1345" y="1255"/>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2" name="AutoShape 210"/>
            <p:cNvSpPr>
              <a:spLocks noChangeArrowheads="1"/>
            </p:cNvSpPr>
            <p:nvPr/>
          </p:nvSpPr>
          <p:spPr bwMode="auto">
            <a:xfrm rot="5400000">
              <a:off x="1441" y="1255"/>
              <a:ext cx="37"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3" name="AutoShape 211"/>
            <p:cNvSpPr>
              <a:spLocks noChangeArrowheads="1"/>
            </p:cNvSpPr>
            <p:nvPr/>
          </p:nvSpPr>
          <p:spPr bwMode="auto">
            <a:xfrm rot="5400000">
              <a:off x="1537" y="1255"/>
              <a:ext cx="37"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4" name="AutoShape 212"/>
            <p:cNvSpPr>
              <a:spLocks noChangeArrowheads="1"/>
            </p:cNvSpPr>
            <p:nvPr/>
          </p:nvSpPr>
          <p:spPr bwMode="auto">
            <a:xfrm rot="5400000">
              <a:off x="1248" y="134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5" name="AutoShape 213"/>
            <p:cNvSpPr>
              <a:spLocks noChangeArrowheads="1"/>
            </p:cNvSpPr>
            <p:nvPr/>
          </p:nvSpPr>
          <p:spPr bwMode="auto">
            <a:xfrm rot="5400000">
              <a:off x="1152" y="1345"/>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6" name="AutoShape 214"/>
            <p:cNvSpPr>
              <a:spLocks noChangeArrowheads="1"/>
            </p:cNvSpPr>
            <p:nvPr/>
          </p:nvSpPr>
          <p:spPr bwMode="auto">
            <a:xfrm rot="5400000">
              <a:off x="1056" y="134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7" name="AutoShape 215"/>
            <p:cNvSpPr>
              <a:spLocks noChangeArrowheads="1"/>
            </p:cNvSpPr>
            <p:nvPr/>
          </p:nvSpPr>
          <p:spPr bwMode="auto">
            <a:xfrm rot="5400000">
              <a:off x="960" y="134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8" name="AutoShape 216"/>
            <p:cNvSpPr>
              <a:spLocks noChangeArrowheads="1"/>
            </p:cNvSpPr>
            <p:nvPr/>
          </p:nvSpPr>
          <p:spPr bwMode="auto">
            <a:xfrm rot="5400000">
              <a:off x="865" y="1346"/>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19" name="AutoShape 217"/>
            <p:cNvSpPr>
              <a:spLocks noChangeArrowheads="1"/>
            </p:cNvSpPr>
            <p:nvPr/>
          </p:nvSpPr>
          <p:spPr bwMode="auto">
            <a:xfrm rot="5400000">
              <a:off x="768" y="1345"/>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0" name="AutoShape 218"/>
            <p:cNvSpPr>
              <a:spLocks noChangeArrowheads="1"/>
            </p:cNvSpPr>
            <p:nvPr/>
          </p:nvSpPr>
          <p:spPr bwMode="auto">
            <a:xfrm rot="5400000">
              <a:off x="672" y="1345"/>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1" name="AutoShape 219"/>
            <p:cNvSpPr>
              <a:spLocks noChangeArrowheads="1"/>
            </p:cNvSpPr>
            <p:nvPr/>
          </p:nvSpPr>
          <p:spPr bwMode="auto">
            <a:xfrm rot="5400000">
              <a:off x="576" y="1345"/>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2" name="AutoShape 220"/>
            <p:cNvSpPr>
              <a:spLocks noChangeArrowheads="1"/>
            </p:cNvSpPr>
            <p:nvPr/>
          </p:nvSpPr>
          <p:spPr bwMode="auto">
            <a:xfrm rot="5400000">
              <a:off x="480" y="1345"/>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3" name="AutoShape 221"/>
            <p:cNvSpPr>
              <a:spLocks noChangeArrowheads="1"/>
            </p:cNvSpPr>
            <p:nvPr/>
          </p:nvSpPr>
          <p:spPr bwMode="auto">
            <a:xfrm rot="5400000">
              <a:off x="1345" y="1346"/>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4" name="AutoShape 222"/>
            <p:cNvSpPr>
              <a:spLocks noChangeArrowheads="1"/>
            </p:cNvSpPr>
            <p:nvPr/>
          </p:nvSpPr>
          <p:spPr bwMode="auto">
            <a:xfrm rot="5400000">
              <a:off x="1441" y="1346"/>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5" name="AutoShape 223"/>
            <p:cNvSpPr>
              <a:spLocks noChangeArrowheads="1"/>
            </p:cNvSpPr>
            <p:nvPr/>
          </p:nvSpPr>
          <p:spPr bwMode="auto">
            <a:xfrm rot="5400000">
              <a:off x="1537" y="1346"/>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6" name="AutoShape 224"/>
            <p:cNvSpPr>
              <a:spLocks noChangeArrowheads="1"/>
            </p:cNvSpPr>
            <p:nvPr/>
          </p:nvSpPr>
          <p:spPr bwMode="auto">
            <a:xfrm rot="5400000">
              <a:off x="1248" y="1437"/>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7" name="AutoShape 225"/>
            <p:cNvSpPr>
              <a:spLocks noChangeArrowheads="1"/>
            </p:cNvSpPr>
            <p:nvPr/>
          </p:nvSpPr>
          <p:spPr bwMode="auto">
            <a:xfrm rot="5400000">
              <a:off x="1152" y="1437"/>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8" name="AutoShape 226"/>
            <p:cNvSpPr>
              <a:spLocks noChangeArrowheads="1"/>
            </p:cNvSpPr>
            <p:nvPr/>
          </p:nvSpPr>
          <p:spPr bwMode="auto">
            <a:xfrm rot="5400000">
              <a:off x="1056" y="1437"/>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29" name="AutoShape 227"/>
            <p:cNvSpPr>
              <a:spLocks noChangeArrowheads="1"/>
            </p:cNvSpPr>
            <p:nvPr/>
          </p:nvSpPr>
          <p:spPr bwMode="auto">
            <a:xfrm rot="5400000">
              <a:off x="960" y="1437"/>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0" name="AutoShape 228"/>
            <p:cNvSpPr>
              <a:spLocks noChangeArrowheads="1"/>
            </p:cNvSpPr>
            <p:nvPr/>
          </p:nvSpPr>
          <p:spPr bwMode="auto">
            <a:xfrm rot="5400000">
              <a:off x="865" y="1438"/>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1" name="AutoShape 229"/>
            <p:cNvSpPr>
              <a:spLocks noChangeArrowheads="1"/>
            </p:cNvSpPr>
            <p:nvPr/>
          </p:nvSpPr>
          <p:spPr bwMode="auto">
            <a:xfrm rot="5400000">
              <a:off x="768" y="1437"/>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2" name="AutoShape 230"/>
            <p:cNvSpPr>
              <a:spLocks noChangeArrowheads="1"/>
            </p:cNvSpPr>
            <p:nvPr/>
          </p:nvSpPr>
          <p:spPr bwMode="auto">
            <a:xfrm rot="5400000">
              <a:off x="672" y="1437"/>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3" name="AutoShape 231"/>
            <p:cNvSpPr>
              <a:spLocks noChangeArrowheads="1"/>
            </p:cNvSpPr>
            <p:nvPr/>
          </p:nvSpPr>
          <p:spPr bwMode="auto">
            <a:xfrm rot="5400000">
              <a:off x="576" y="1437"/>
              <a:ext cx="38" cy="39"/>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4" name="AutoShape 232"/>
            <p:cNvSpPr>
              <a:spLocks noChangeArrowheads="1"/>
            </p:cNvSpPr>
            <p:nvPr/>
          </p:nvSpPr>
          <p:spPr bwMode="auto">
            <a:xfrm rot="5400000">
              <a:off x="480" y="1437"/>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5" name="AutoShape 233"/>
            <p:cNvSpPr>
              <a:spLocks noChangeArrowheads="1"/>
            </p:cNvSpPr>
            <p:nvPr/>
          </p:nvSpPr>
          <p:spPr bwMode="auto">
            <a:xfrm rot="5400000">
              <a:off x="1345" y="1438"/>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6" name="AutoShape 234"/>
            <p:cNvSpPr>
              <a:spLocks noChangeArrowheads="1"/>
            </p:cNvSpPr>
            <p:nvPr/>
          </p:nvSpPr>
          <p:spPr bwMode="auto">
            <a:xfrm rot="5400000">
              <a:off x="1441" y="1438"/>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37" name="AutoShape 235"/>
            <p:cNvSpPr>
              <a:spLocks noChangeArrowheads="1"/>
            </p:cNvSpPr>
            <p:nvPr/>
          </p:nvSpPr>
          <p:spPr bwMode="auto">
            <a:xfrm rot="5400000">
              <a:off x="1537" y="1438"/>
              <a:ext cx="38" cy="39"/>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238" name="AutoShape 236"/>
            <p:cNvCxnSpPr>
              <a:cxnSpLocks noChangeShapeType="1"/>
              <a:stCxn id="271" idx="2"/>
              <a:endCxn id="266" idx="0"/>
            </p:cNvCxnSpPr>
            <p:nvPr/>
          </p:nvCxnSpPr>
          <p:spPr bwMode="auto">
            <a:xfrm rot="16200000" flipH="1">
              <a:off x="258" y="2314"/>
              <a:ext cx="407" cy="14"/>
            </a:xfrm>
            <a:prstGeom prst="bentConnector3">
              <a:avLst>
                <a:gd name="adj1" fmla="val 49875"/>
              </a:avLst>
            </a:prstGeom>
            <a:noFill/>
            <a:ln w="9525">
              <a:solidFill>
                <a:schemeClr val="tx1"/>
              </a:solidFill>
              <a:miter lim="800000"/>
              <a:headEnd/>
              <a:tailEnd/>
            </a:ln>
          </p:spPr>
        </p:cxnSp>
        <p:cxnSp>
          <p:nvCxnSpPr>
            <p:cNvPr id="239" name="AutoShape 237"/>
            <p:cNvCxnSpPr>
              <a:cxnSpLocks noChangeShapeType="1"/>
              <a:stCxn id="275" idx="2"/>
              <a:endCxn id="251" idx="0"/>
            </p:cNvCxnSpPr>
            <p:nvPr/>
          </p:nvCxnSpPr>
          <p:spPr bwMode="auto">
            <a:xfrm rot="16200000" flipH="1">
              <a:off x="728" y="2232"/>
              <a:ext cx="405" cy="175"/>
            </a:xfrm>
            <a:prstGeom prst="bentConnector3">
              <a:avLst>
                <a:gd name="adj1" fmla="val 49875"/>
              </a:avLst>
            </a:prstGeom>
            <a:noFill/>
            <a:ln w="9525">
              <a:solidFill>
                <a:schemeClr val="tx1"/>
              </a:solidFill>
              <a:miter lim="800000"/>
              <a:headEnd/>
              <a:tailEnd/>
            </a:ln>
          </p:spPr>
        </p:cxnSp>
        <p:sp>
          <p:nvSpPr>
            <p:cNvPr id="240" name="Rectangle 238"/>
            <p:cNvSpPr>
              <a:spLocks noChangeArrowheads="1"/>
            </p:cNvSpPr>
            <p:nvPr/>
          </p:nvSpPr>
          <p:spPr bwMode="auto">
            <a:xfrm>
              <a:off x="342" y="3214"/>
              <a:ext cx="240" cy="358"/>
            </a:xfrm>
            <a:prstGeom prst="rect">
              <a:avLst/>
            </a:prstGeom>
            <a:solidFill>
              <a:srgbClr val="333333"/>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1" name="Rectangle 239"/>
            <p:cNvSpPr>
              <a:spLocks noChangeArrowheads="1"/>
            </p:cNvSpPr>
            <p:nvPr/>
          </p:nvSpPr>
          <p:spPr bwMode="auto">
            <a:xfrm>
              <a:off x="406" y="3244"/>
              <a:ext cx="240" cy="359"/>
            </a:xfrm>
            <a:prstGeom prst="rect">
              <a:avLst/>
            </a:prstGeom>
            <a:solidFill>
              <a:srgbClr val="1C1C1C"/>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2" name="Rectangle 240"/>
            <p:cNvSpPr>
              <a:spLocks noChangeArrowheads="1"/>
            </p:cNvSpPr>
            <p:nvPr/>
          </p:nvSpPr>
          <p:spPr bwMode="auto">
            <a:xfrm>
              <a:off x="486" y="3274"/>
              <a:ext cx="240" cy="358"/>
            </a:xfrm>
            <a:prstGeom prst="rect">
              <a:avLst/>
            </a:prstGeom>
            <a:solidFill>
              <a:srgbClr val="000000"/>
            </a:solid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3" name="Rectangle 241"/>
            <p:cNvSpPr>
              <a:spLocks noChangeArrowheads="1"/>
            </p:cNvSpPr>
            <p:nvPr/>
          </p:nvSpPr>
          <p:spPr bwMode="auto">
            <a:xfrm>
              <a:off x="954" y="3233"/>
              <a:ext cx="240" cy="358"/>
            </a:xfrm>
            <a:prstGeom prst="rect">
              <a:avLst/>
            </a:prstGeom>
            <a:solidFill>
              <a:srgbClr val="333333"/>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4" name="Rectangle 242"/>
            <p:cNvSpPr>
              <a:spLocks noChangeArrowheads="1"/>
            </p:cNvSpPr>
            <p:nvPr/>
          </p:nvSpPr>
          <p:spPr bwMode="auto">
            <a:xfrm>
              <a:off x="1018" y="3263"/>
              <a:ext cx="240" cy="359"/>
            </a:xfrm>
            <a:prstGeom prst="rect">
              <a:avLst/>
            </a:prstGeom>
            <a:solidFill>
              <a:srgbClr val="1C1C1C"/>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5" name="Rectangle 243"/>
            <p:cNvSpPr>
              <a:spLocks noChangeArrowheads="1"/>
            </p:cNvSpPr>
            <p:nvPr/>
          </p:nvSpPr>
          <p:spPr bwMode="auto">
            <a:xfrm>
              <a:off x="1098" y="3293"/>
              <a:ext cx="240" cy="358"/>
            </a:xfrm>
            <a:prstGeom prst="rect">
              <a:avLst/>
            </a:prstGeom>
            <a:solidFill>
              <a:srgbClr val="000000"/>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46" name="Rectangle 244" descr="Diagonal weit nach oben"/>
            <p:cNvSpPr>
              <a:spLocks noChangeArrowheads="1"/>
            </p:cNvSpPr>
            <p:nvPr/>
          </p:nvSpPr>
          <p:spPr bwMode="auto">
            <a:xfrm>
              <a:off x="288" y="3888"/>
              <a:ext cx="1392" cy="358"/>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247" name="AutoShape 245"/>
            <p:cNvCxnSpPr>
              <a:cxnSpLocks noChangeShapeType="1"/>
              <a:endCxn id="271" idx="0"/>
            </p:cNvCxnSpPr>
            <p:nvPr/>
          </p:nvCxnSpPr>
          <p:spPr bwMode="auto">
            <a:xfrm rot="5400000">
              <a:off x="228" y="1591"/>
              <a:ext cx="498" cy="43"/>
            </a:xfrm>
            <a:prstGeom prst="bentConnector3">
              <a:avLst>
                <a:gd name="adj1" fmla="val 50000"/>
              </a:avLst>
            </a:prstGeom>
            <a:noFill/>
            <a:ln w="9525">
              <a:solidFill>
                <a:schemeClr val="tx1"/>
              </a:solidFill>
              <a:miter lim="800000"/>
              <a:headEnd/>
              <a:tailEnd/>
            </a:ln>
          </p:spPr>
        </p:cxnSp>
        <p:cxnSp>
          <p:nvCxnSpPr>
            <p:cNvPr id="248" name="AutoShape 246"/>
            <p:cNvCxnSpPr>
              <a:cxnSpLocks noChangeShapeType="1"/>
              <a:endCxn id="272" idx="0"/>
            </p:cNvCxnSpPr>
            <p:nvPr/>
          </p:nvCxnSpPr>
          <p:spPr bwMode="auto">
            <a:xfrm rot="5400000">
              <a:off x="368" y="1638"/>
              <a:ext cx="405" cy="44"/>
            </a:xfrm>
            <a:prstGeom prst="bentConnector3">
              <a:avLst>
                <a:gd name="adj1" fmla="val 49875"/>
              </a:avLst>
            </a:prstGeom>
            <a:noFill/>
            <a:ln w="9525">
              <a:solidFill>
                <a:schemeClr val="tx1"/>
              </a:solidFill>
              <a:miter lim="800000"/>
              <a:headEnd/>
              <a:tailEnd/>
            </a:ln>
          </p:spPr>
        </p:cxnSp>
        <p:cxnSp>
          <p:nvCxnSpPr>
            <p:cNvPr id="249" name="AutoShape 247"/>
            <p:cNvCxnSpPr>
              <a:cxnSpLocks noChangeShapeType="1"/>
              <a:endCxn id="282" idx="0"/>
            </p:cNvCxnSpPr>
            <p:nvPr/>
          </p:nvCxnSpPr>
          <p:spPr bwMode="auto">
            <a:xfrm rot="16200000" flipH="1">
              <a:off x="1286" y="1600"/>
              <a:ext cx="498" cy="25"/>
            </a:xfrm>
            <a:prstGeom prst="bentConnector3">
              <a:avLst>
                <a:gd name="adj1" fmla="val 50000"/>
              </a:avLst>
            </a:prstGeom>
            <a:noFill/>
            <a:ln w="9525">
              <a:solidFill>
                <a:schemeClr val="tx1"/>
              </a:solidFill>
              <a:miter lim="800000"/>
              <a:headEnd/>
              <a:tailEnd/>
            </a:ln>
          </p:spPr>
        </p:cxnSp>
        <p:cxnSp>
          <p:nvCxnSpPr>
            <p:cNvPr id="250" name="AutoShape 248"/>
            <p:cNvCxnSpPr>
              <a:cxnSpLocks noChangeShapeType="1"/>
              <a:endCxn id="273" idx="0"/>
            </p:cNvCxnSpPr>
            <p:nvPr/>
          </p:nvCxnSpPr>
          <p:spPr bwMode="auto">
            <a:xfrm rot="16200000" flipH="1">
              <a:off x="368" y="1590"/>
              <a:ext cx="500" cy="44"/>
            </a:xfrm>
            <a:prstGeom prst="bentConnector3">
              <a:avLst>
                <a:gd name="adj1" fmla="val 9199"/>
              </a:avLst>
            </a:prstGeom>
            <a:noFill/>
            <a:ln w="9525">
              <a:solidFill>
                <a:schemeClr val="tx1"/>
              </a:solidFill>
              <a:miter lim="800000"/>
              <a:headEnd/>
              <a:tailEnd/>
            </a:ln>
          </p:spPr>
        </p:cxnSp>
        <p:sp>
          <p:nvSpPr>
            <p:cNvPr id="251" name="Rectangle 249"/>
            <p:cNvSpPr>
              <a:spLocks noChangeArrowheads="1"/>
            </p:cNvSpPr>
            <p:nvPr/>
          </p:nvSpPr>
          <p:spPr bwMode="auto">
            <a:xfrm>
              <a:off x="934" y="2522"/>
              <a:ext cx="168" cy="501"/>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252" name="AutoShape 250"/>
            <p:cNvCxnSpPr>
              <a:cxnSpLocks noChangeShapeType="1"/>
              <a:endCxn id="277" idx="0"/>
            </p:cNvCxnSpPr>
            <p:nvPr/>
          </p:nvCxnSpPr>
          <p:spPr bwMode="auto">
            <a:xfrm rot="5400000">
              <a:off x="860" y="1643"/>
              <a:ext cx="407" cy="31"/>
            </a:xfrm>
            <a:prstGeom prst="bentConnector3">
              <a:avLst>
                <a:gd name="adj1" fmla="val 49875"/>
              </a:avLst>
            </a:prstGeom>
            <a:noFill/>
            <a:ln w="9525">
              <a:solidFill>
                <a:schemeClr val="tx1"/>
              </a:solidFill>
              <a:miter lim="800000"/>
              <a:headEnd/>
              <a:tailEnd/>
            </a:ln>
          </p:spPr>
        </p:cxnSp>
        <p:cxnSp>
          <p:nvCxnSpPr>
            <p:cNvPr id="253" name="AutoShape 251"/>
            <p:cNvCxnSpPr>
              <a:cxnSpLocks noChangeShapeType="1"/>
              <a:endCxn id="278" idx="0"/>
            </p:cNvCxnSpPr>
            <p:nvPr/>
          </p:nvCxnSpPr>
          <p:spPr bwMode="auto">
            <a:xfrm rot="16200000" flipH="1">
              <a:off x="761" y="1486"/>
              <a:ext cx="683" cy="70"/>
            </a:xfrm>
            <a:prstGeom prst="bentConnector3">
              <a:avLst>
                <a:gd name="adj1" fmla="val 7028"/>
              </a:avLst>
            </a:prstGeom>
            <a:noFill/>
            <a:ln w="9525">
              <a:solidFill>
                <a:schemeClr val="tx1"/>
              </a:solidFill>
              <a:miter lim="800000"/>
              <a:headEnd/>
              <a:tailEnd/>
            </a:ln>
          </p:spPr>
        </p:cxnSp>
        <p:cxnSp>
          <p:nvCxnSpPr>
            <p:cNvPr id="254" name="AutoShape 252"/>
            <p:cNvCxnSpPr>
              <a:cxnSpLocks noChangeShapeType="1"/>
              <a:endCxn id="279" idx="0"/>
            </p:cNvCxnSpPr>
            <p:nvPr/>
          </p:nvCxnSpPr>
          <p:spPr bwMode="auto">
            <a:xfrm rot="16200000" flipH="1">
              <a:off x="960" y="1579"/>
              <a:ext cx="495" cy="72"/>
            </a:xfrm>
            <a:prstGeom prst="bentConnector3">
              <a:avLst>
                <a:gd name="adj1" fmla="val 8889"/>
              </a:avLst>
            </a:prstGeom>
            <a:noFill/>
            <a:ln w="9525">
              <a:solidFill>
                <a:schemeClr val="tx1"/>
              </a:solidFill>
              <a:miter lim="800000"/>
              <a:headEnd/>
              <a:tailEnd/>
            </a:ln>
          </p:spPr>
        </p:cxnSp>
        <p:cxnSp>
          <p:nvCxnSpPr>
            <p:cNvPr id="255" name="AutoShape 253"/>
            <p:cNvCxnSpPr>
              <a:cxnSpLocks noChangeShapeType="1"/>
              <a:stCxn id="212" idx="2"/>
              <a:endCxn id="281" idx="0"/>
            </p:cNvCxnSpPr>
            <p:nvPr/>
          </p:nvCxnSpPr>
          <p:spPr bwMode="auto">
            <a:xfrm rot="-5400000" flipH="1" flipV="1">
              <a:off x="1145" y="1546"/>
              <a:ext cx="617" cy="15"/>
            </a:xfrm>
            <a:prstGeom prst="bentConnector5">
              <a:avLst>
                <a:gd name="adj1" fmla="val 9398"/>
                <a:gd name="adj2" fmla="val 313333"/>
                <a:gd name="adj3" fmla="val 53810"/>
              </a:avLst>
            </a:prstGeom>
            <a:noFill/>
            <a:ln w="9525">
              <a:solidFill>
                <a:schemeClr val="tx1"/>
              </a:solidFill>
              <a:miter lim="800000"/>
              <a:headEnd/>
              <a:tailEnd/>
            </a:ln>
          </p:spPr>
        </p:cxnSp>
        <p:cxnSp>
          <p:nvCxnSpPr>
            <p:cNvPr id="256" name="AutoShape 254"/>
            <p:cNvCxnSpPr>
              <a:cxnSpLocks noChangeShapeType="1"/>
              <a:stCxn id="267" idx="0"/>
              <a:endCxn id="274" idx="2"/>
            </p:cNvCxnSpPr>
            <p:nvPr/>
          </p:nvCxnSpPr>
          <p:spPr bwMode="auto">
            <a:xfrm rot="-5400000">
              <a:off x="534" y="2317"/>
              <a:ext cx="413" cy="13"/>
            </a:xfrm>
            <a:prstGeom prst="bentConnector3">
              <a:avLst>
                <a:gd name="adj1" fmla="val 50120"/>
              </a:avLst>
            </a:prstGeom>
            <a:noFill/>
            <a:ln w="9525">
              <a:solidFill>
                <a:schemeClr val="tx1"/>
              </a:solidFill>
              <a:miter lim="800000"/>
              <a:headEnd/>
              <a:tailEnd/>
            </a:ln>
          </p:spPr>
        </p:cxnSp>
        <p:cxnSp>
          <p:nvCxnSpPr>
            <p:cNvPr id="257" name="AutoShape 255"/>
            <p:cNvCxnSpPr>
              <a:cxnSpLocks noChangeShapeType="1"/>
              <a:endCxn id="274" idx="0"/>
            </p:cNvCxnSpPr>
            <p:nvPr/>
          </p:nvCxnSpPr>
          <p:spPr bwMode="auto">
            <a:xfrm rot="16200000" flipH="1">
              <a:off x="470" y="1586"/>
              <a:ext cx="497" cy="56"/>
            </a:xfrm>
            <a:prstGeom prst="bentConnector3">
              <a:avLst>
                <a:gd name="adj1" fmla="val 9051"/>
              </a:avLst>
            </a:prstGeom>
            <a:noFill/>
            <a:ln w="9525">
              <a:solidFill>
                <a:schemeClr val="tx1"/>
              </a:solidFill>
              <a:miter lim="800000"/>
              <a:headEnd/>
              <a:tailEnd/>
            </a:ln>
          </p:spPr>
        </p:cxnSp>
        <p:cxnSp>
          <p:nvCxnSpPr>
            <p:cNvPr id="258" name="AutoShape 256"/>
            <p:cNvCxnSpPr>
              <a:cxnSpLocks noChangeShapeType="1"/>
              <a:endCxn id="275" idx="0"/>
            </p:cNvCxnSpPr>
            <p:nvPr/>
          </p:nvCxnSpPr>
          <p:spPr bwMode="auto">
            <a:xfrm rot="16200000" flipH="1">
              <a:off x="472" y="1492"/>
              <a:ext cx="685" cy="56"/>
            </a:xfrm>
            <a:prstGeom prst="bentConnector3">
              <a:avLst>
                <a:gd name="adj1" fmla="val 7005"/>
              </a:avLst>
            </a:prstGeom>
            <a:noFill/>
            <a:ln w="9525">
              <a:solidFill>
                <a:schemeClr val="tx1"/>
              </a:solidFill>
              <a:miter lim="800000"/>
              <a:headEnd/>
              <a:tailEnd/>
            </a:ln>
          </p:spPr>
        </p:cxnSp>
        <p:cxnSp>
          <p:nvCxnSpPr>
            <p:cNvPr id="259" name="AutoShape 257"/>
            <p:cNvCxnSpPr>
              <a:cxnSpLocks noChangeShapeType="1"/>
              <a:endCxn id="276" idx="0"/>
            </p:cNvCxnSpPr>
            <p:nvPr/>
          </p:nvCxnSpPr>
          <p:spPr bwMode="auto">
            <a:xfrm rot="16200000" flipH="1">
              <a:off x="621" y="1539"/>
              <a:ext cx="585" cy="57"/>
            </a:xfrm>
            <a:prstGeom prst="bentConnector3">
              <a:avLst>
                <a:gd name="adj1" fmla="val 7690"/>
              </a:avLst>
            </a:prstGeom>
            <a:noFill/>
            <a:ln w="9525">
              <a:solidFill>
                <a:schemeClr val="tx1"/>
              </a:solidFill>
              <a:miter lim="800000"/>
              <a:headEnd/>
              <a:tailEnd/>
            </a:ln>
          </p:spPr>
        </p:cxnSp>
        <p:cxnSp>
          <p:nvCxnSpPr>
            <p:cNvPr id="260" name="AutoShape 258"/>
            <p:cNvCxnSpPr>
              <a:cxnSpLocks noChangeShapeType="1"/>
              <a:endCxn id="280" idx="0"/>
            </p:cNvCxnSpPr>
            <p:nvPr/>
          </p:nvCxnSpPr>
          <p:spPr bwMode="auto">
            <a:xfrm rot="16200000" flipH="1">
              <a:off x="1107" y="1620"/>
              <a:ext cx="398" cy="81"/>
            </a:xfrm>
            <a:prstGeom prst="bentConnector3">
              <a:avLst>
                <a:gd name="adj1" fmla="val 50000"/>
              </a:avLst>
            </a:prstGeom>
            <a:noFill/>
            <a:ln w="9525">
              <a:solidFill>
                <a:schemeClr val="tx1"/>
              </a:solidFill>
              <a:miter lim="800000"/>
              <a:headEnd/>
              <a:tailEnd/>
            </a:ln>
          </p:spPr>
        </p:cxnSp>
        <p:sp>
          <p:nvSpPr>
            <p:cNvPr id="261" name="AutoShape 259"/>
            <p:cNvSpPr>
              <a:spLocks noChangeAspect="1" noChangeArrowheads="1"/>
            </p:cNvSpPr>
            <p:nvPr/>
          </p:nvSpPr>
          <p:spPr bwMode="auto">
            <a:xfrm>
              <a:off x="495" y="276"/>
              <a:ext cx="77" cy="74"/>
            </a:xfrm>
            <a:prstGeom prst="octagon">
              <a:avLst>
                <a:gd name="adj" fmla="val 29287"/>
              </a:avLst>
            </a:prstGeom>
            <a:solidFill>
              <a:schemeClr val="bg1"/>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2" name="AutoShape 260"/>
            <p:cNvSpPr>
              <a:spLocks noChangeAspect="1" noChangeArrowheads="1"/>
            </p:cNvSpPr>
            <p:nvPr/>
          </p:nvSpPr>
          <p:spPr bwMode="auto">
            <a:xfrm>
              <a:off x="1503" y="276"/>
              <a:ext cx="77" cy="74"/>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3" name="AutoShape 261"/>
            <p:cNvSpPr>
              <a:spLocks noChangeArrowheads="1"/>
            </p:cNvSpPr>
            <p:nvPr/>
          </p:nvSpPr>
          <p:spPr bwMode="auto">
            <a:xfrm rot="2714443">
              <a:off x="965" y="205"/>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4" name="AutoShape 262"/>
            <p:cNvSpPr>
              <a:spLocks noChangeAspect="1" noChangeArrowheads="1"/>
            </p:cNvSpPr>
            <p:nvPr/>
          </p:nvSpPr>
          <p:spPr bwMode="auto">
            <a:xfrm>
              <a:off x="1028" y="607"/>
              <a:ext cx="77" cy="74"/>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5" name="Line 263"/>
            <p:cNvSpPr>
              <a:spLocks noChangeShapeType="1"/>
            </p:cNvSpPr>
            <p:nvPr/>
          </p:nvSpPr>
          <p:spPr bwMode="auto">
            <a:xfrm flipH="1">
              <a:off x="1067" y="349"/>
              <a:ext cx="0" cy="229"/>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266" name="Rectangle 264"/>
            <p:cNvSpPr>
              <a:spLocks noChangeArrowheads="1"/>
            </p:cNvSpPr>
            <p:nvPr/>
          </p:nvSpPr>
          <p:spPr bwMode="auto">
            <a:xfrm>
              <a:off x="385" y="2524"/>
              <a:ext cx="168" cy="503"/>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7" name="Rectangle 265"/>
            <p:cNvSpPr>
              <a:spLocks noChangeArrowheads="1"/>
            </p:cNvSpPr>
            <p:nvPr/>
          </p:nvSpPr>
          <p:spPr bwMode="auto">
            <a:xfrm>
              <a:off x="650" y="2530"/>
              <a:ext cx="168" cy="503"/>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68" name="Rectangle 266"/>
            <p:cNvSpPr>
              <a:spLocks noChangeArrowheads="1"/>
            </p:cNvSpPr>
            <p:nvPr/>
          </p:nvSpPr>
          <p:spPr bwMode="auto">
            <a:xfrm>
              <a:off x="1466" y="2530"/>
              <a:ext cx="168" cy="503"/>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269" name="AutoShape 267"/>
            <p:cNvCxnSpPr>
              <a:cxnSpLocks noChangeShapeType="1"/>
              <a:stCxn id="279" idx="2"/>
            </p:cNvCxnSpPr>
            <p:nvPr/>
          </p:nvCxnSpPr>
          <p:spPr bwMode="auto">
            <a:xfrm rot="16200000" flipH="1">
              <a:off x="1168" y="2193"/>
              <a:ext cx="433" cy="281"/>
            </a:xfrm>
            <a:prstGeom prst="bentConnector3">
              <a:avLst>
                <a:gd name="adj1" fmla="val 49884"/>
              </a:avLst>
            </a:prstGeom>
            <a:noFill/>
            <a:ln w="9525">
              <a:solidFill>
                <a:schemeClr val="tx1"/>
              </a:solidFill>
              <a:miter lim="800000"/>
              <a:headEnd/>
              <a:tailEnd/>
            </a:ln>
          </p:spPr>
        </p:cxnSp>
        <p:sp>
          <p:nvSpPr>
            <p:cNvPr id="270" name="Line 268"/>
            <p:cNvSpPr>
              <a:spLocks noChangeShapeType="1"/>
            </p:cNvSpPr>
            <p:nvPr/>
          </p:nvSpPr>
          <p:spPr bwMode="auto">
            <a:xfrm>
              <a:off x="1063" y="685"/>
              <a:ext cx="3" cy="432"/>
            </a:xfrm>
            <a:prstGeom prst="line">
              <a:avLst/>
            </a:prstGeom>
            <a:noFill/>
            <a:ln w="9525">
              <a:solidFill>
                <a:schemeClr val="tx1"/>
              </a:solidFill>
              <a:round/>
              <a:headEnd/>
              <a:tailEnd/>
            </a:ln>
          </p:spPr>
          <p:txBody>
            <a:bodyPr/>
            <a:lstStyle/>
            <a:p>
              <a:endParaRPr lang="de-DE">
                <a:latin typeface="Arial" panose="020B0604020202020204" pitchFamily="34" charset="0"/>
                <a:cs typeface="Arial" panose="020B0604020202020204" pitchFamily="34" charset="0"/>
              </a:endParaRPr>
            </a:p>
          </p:txBody>
        </p:sp>
        <p:sp>
          <p:nvSpPr>
            <p:cNvPr id="271" name="Rectangle 269"/>
            <p:cNvSpPr>
              <a:spLocks noChangeArrowheads="1"/>
            </p:cNvSpPr>
            <p:nvPr/>
          </p:nvSpPr>
          <p:spPr bwMode="auto">
            <a:xfrm>
              <a:off x="427" y="1862"/>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2" name="Rectangle 270"/>
            <p:cNvSpPr>
              <a:spLocks noChangeArrowheads="1"/>
            </p:cNvSpPr>
            <p:nvPr/>
          </p:nvSpPr>
          <p:spPr bwMode="auto">
            <a:xfrm>
              <a:off x="521" y="1862"/>
              <a:ext cx="56" cy="255"/>
            </a:xfrm>
            <a:prstGeom prst="rect">
              <a:avLst/>
            </a:prstGeom>
            <a:no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3" name="Rectangle 271"/>
            <p:cNvSpPr>
              <a:spLocks noChangeArrowheads="1"/>
            </p:cNvSpPr>
            <p:nvPr/>
          </p:nvSpPr>
          <p:spPr bwMode="auto">
            <a:xfrm>
              <a:off x="612" y="1862"/>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4" name="Rectangle 272"/>
            <p:cNvSpPr>
              <a:spLocks noChangeArrowheads="1"/>
            </p:cNvSpPr>
            <p:nvPr/>
          </p:nvSpPr>
          <p:spPr bwMode="auto">
            <a:xfrm>
              <a:off x="719" y="1862"/>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5" name="Rectangle 273"/>
            <p:cNvSpPr>
              <a:spLocks noChangeArrowheads="1"/>
            </p:cNvSpPr>
            <p:nvPr/>
          </p:nvSpPr>
          <p:spPr bwMode="auto">
            <a:xfrm>
              <a:off x="815" y="1862"/>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6" name="Rectangle 274"/>
            <p:cNvSpPr>
              <a:spLocks noChangeArrowheads="1"/>
            </p:cNvSpPr>
            <p:nvPr/>
          </p:nvSpPr>
          <p:spPr bwMode="auto">
            <a:xfrm>
              <a:off x="914" y="1860"/>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7" name="Rectangle 275"/>
            <p:cNvSpPr>
              <a:spLocks noChangeArrowheads="1"/>
            </p:cNvSpPr>
            <p:nvPr/>
          </p:nvSpPr>
          <p:spPr bwMode="auto">
            <a:xfrm>
              <a:off x="1020" y="1862"/>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8" name="Rectangle 276"/>
            <p:cNvSpPr>
              <a:spLocks noChangeArrowheads="1"/>
            </p:cNvSpPr>
            <p:nvPr/>
          </p:nvSpPr>
          <p:spPr bwMode="auto">
            <a:xfrm>
              <a:off x="1110" y="1862"/>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79" name="Rectangle 277"/>
            <p:cNvSpPr>
              <a:spLocks noChangeArrowheads="1"/>
            </p:cNvSpPr>
            <p:nvPr/>
          </p:nvSpPr>
          <p:spPr bwMode="auto">
            <a:xfrm>
              <a:off x="1216" y="1862"/>
              <a:ext cx="56" cy="255"/>
            </a:xfrm>
            <a:prstGeom prst="rect">
              <a:avLst/>
            </a:prstGeom>
            <a:solidFill>
              <a:schemeClr val="tx1"/>
            </a:solidFill>
            <a:ln w="9525">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80" name="Rectangle 278"/>
            <p:cNvSpPr>
              <a:spLocks noChangeArrowheads="1"/>
            </p:cNvSpPr>
            <p:nvPr/>
          </p:nvSpPr>
          <p:spPr bwMode="auto">
            <a:xfrm>
              <a:off x="1318" y="1860"/>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81" name="Rectangle 279"/>
            <p:cNvSpPr>
              <a:spLocks noChangeArrowheads="1"/>
            </p:cNvSpPr>
            <p:nvPr/>
          </p:nvSpPr>
          <p:spPr bwMode="auto">
            <a:xfrm>
              <a:off x="1418" y="1862"/>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sp>
          <p:nvSpPr>
            <p:cNvPr id="282" name="Rectangle 280"/>
            <p:cNvSpPr>
              <a:spLocks noChangeArrowheads="1"/>
            </p:cNvSpPr>
            <p:nvPr/>
          </p:nvSpPr>
          <p:spPr bwMode="auto">
            <a:xfrm>
              <a:off x="1519" y="1862"/>
              <a:ext cx="56" cy="255"/>
            </a:xfrm>
            <a:prstGeom prst="rect">
              <a:avLst/>
            </a:prstGeom>
            <a:noFill/>
            <a:ln w="9525" algn="ctr">
              <a:solidFill>
                <a:schemeClr val="tx1"/>
              </a:solidFill>
              <a:miter lim="800000"/>
              <a:headEnd/>
              <a:tailEnd/>
            </a:ln>
          </p:spPr>
          <p:txBody>
            <a:bodyPr wrap="none" anchor="ctr"/>
            <a:lstStyle/>
            <a:p>
              <a:endParaRPr lang="de-DE" altLang="de-DE">
                <a:latin typeface="Arial" panose="020B0604020202020204" pitchFamily="34" charset="0"/>
                <a:cs typeface="Arial" panose="020B0604020202020204" pitchFamily="34" charset="0"/>
              </a:endParaRPr>
            </a:p>
          </p:txBody>
        </p:sp>
        <p:cxnSp>
          <p:nvCxnSpPr>
            <p:cNvPr id="283" name="AutoShape 281"/>
            <p:cNvCxnSpPr>
              <a:cxnSpLocks noChangeShapeType="1"/>
              <a:stCxn id="266" idx="2"/>
              <a:endCxn id="240" idx="0"/>
            </p:cNvCxnSpPr>
            <p:nvPr/>
          </p:nvCxnSpPr>
          <p:spPr bwMode="auto">
            <a:xfrm rot="5400000">
              <a:off x="372" y="3117"/>
              <a:ext cx="187" cy="7"/>
            </a:xfrm>
            <a:prstGeom prst="bentConnector3">
              <a:avLst>
                <a:gd name="adj1" fmla="val 49731"/>
              </a:avLst>
            </a:prstGeom>
            <a:noFill/>
            <a:ln w="9525">
              <a:solidFill>
                <a:schemeClr val="tx1"/>
              </a:solidFill>
              <a:miter lim="800000"/>
              <a:headEnd/>
              <a:tailEnd/>
            </a:ln>
          </p:spPr>
        </p:cxnSp>
        <p:cxnSp>
          <p:nvCxnSpPr>
            <p:cNvPr id="284" name="AutoShape 282"/>
            <p:cNvCxnSpPr>
              <a:cxnSpLocks noChangeShapeType="1"/>
              <a:stCxn id="251" idx="2"/>
              <a:endCxn id="243" idx="0"/>
            </p:cNvCxnSpPr>
            <p:nvPr/>
          </p:nvCxnSpPr>
          <p:spPr bwMode="auto">
            <a:xfrm rot="16200000" flipH="1">
              <a:off x="941" y="3100"/>
              <a:ext cx="210" cy="56"/>
            </a:xfrm>
            <a:prstGeom prst="bentConnector3">
              <a:avLst>
                <a:gd name="adj1" fmla="val 49523"/>
              </a:avLst>
            </a:prstGeom>
            <a:noFill/>
            <a:ln w="9525">
              <a:solidFill>
                <a:schemeClr val="tx1"/>
              </a:solidFill>
              <a:miter lim="800000"/>
              <a:headEnd/>
              <a:tailEnd/>
            </a:ln>
          </p:spPr>
        </p:cxnSp>
        <p:cxnSp>
          <p:nvCxnSpPr>
            <p:cNvPr id="285" name="AutoShape 283"/>
            <p:cNvCxnSpPr>
              <a:cxnSpLocks noChangeShapeType="1"/>
              <a:stCxn id="245" idx="2"/>
              <a:endCxn id="246" idx="0"/>
            </p:cNvCxnSpPr>
            <p:nvPr/>
          </p:nvCxnSpPr>
          <p:spPr bwMode="auto">
            <a:xfrm rot="5400000">
              <a:off x="982" y="3653"/>
              <a:ext cx="237" cy="234"/>
            </a:xfrm>
            <a:prstGeom prst="bentConnector3">
              <a:avLst>
                <a:gd name="adj1" fmla="val 49787"/>
              </a:avLst>
            </a:prstGeom>
            <a:noFill/>
            <a:ln w="9525">
              <a:solidFill>
                <a:schemeClr val="tx1"/>
              </a:solidFill>
              <a:miter lim="800000"/>
              <a:headEnd/>
              <a:tailEnd/>
            </a:ln>
          </p:spPr>
        </p:cxnSp>
      </p:grpSp>
      <p:sp>
        <p:nvSpPr>
          <p:cNvPr id="582" name="Right Triangle 4">
            <a:extLst>
              <a:ext uri="{FF2B5EF4-FFF2-40B4-BE49-F238E27FC236}">
                <a16:creationId xmlns:a16="http://schemas.microsoft.com/office/drawing/2014/main" id="{02836722-E13C-4819-AA0C-3AFCCC1B2E0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9" name="Text Box 287"/>
          <p:cNvSpPr txBox="1">
            <a:spLocks noChangeArrowheads="1"/>
          </p:cNvSpPr>
          <p:nvPr/>
        </p:nvSpPr>
        <p:spPr bwMode="auto">
          <a:xfrm>
            <a:off x="3446463" y="6269327"/>
            <a:ext cx="1727200" cy="366712"/>
          </a:xfrm>
          <a:prstGeom prst="rect">
            <a:avLst/>
          </a:prstGeom>
          <a:solidFill>
            <a:schemeClr val="bg1"/>
          </a:solidFill>
          <a:ln w="9525">
            <a:noFill/>
            <a:miter lim="800000"/>
            <a:headEnd/>
            <a:tailEnd/>
          </a:ln>
        </p:spPr>
        <p:txBody>
          <a:bodyPr>
            <a:spAutoFit/>
          </a:bodyPr>
          <a:lstStyle/>
          <a:p>
            <a:pPr algn="ctr">
              <a:spcBef>
                <a:spcPct val="50000"/>
              </a:spcBef>
            </a:pPr>
            <a:r>
              <a:rPr lang="de-DE" altLang="de-DE">
                <a:latin typeface="Arial" panose="020B0604020202020204" pitchFamily="34" charset="0"/>
                <a:cs typeface="Arial" panose="020B0604020202020204" pitchFamily="34" charset="0"/>
              </a:rPr>
              <a:t>Homozygous!</a:t>
            </a:r>
          </a:p>
        </p:txBody>
      </p:sp>
    </p:spTree>
    <p:extLst>
      <p:ext uri="{BB962C8B-B14F-4D97-AF65-F5344CB8AC3E}">
        <p14:creationId xmlns:p14="http://schemas.microsoft.com/office/powerpoint/2010/main" val="3251148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Rectangle 647"/>
          <p:cNvSpPr/>
          <p:nvPr/>
        </p:nvSpPr>
        <p:spPr>
          <a:xfrm>
            <a:off x="5012142" y="72000"/>
            <a:ext cx="7034545" cy="670321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646" name="Text Box 644"/>
          <p:cNvSpPr txBox="1">
            <a:spLocks noChangeArrowheads="1"/>
          </p:cNvSpPr>
          <p:nvPr/>
        </p:nvSpPr>
        <p:spPr bwMode="auto">
          <a:xfrm>
            <a:off x="72000" y="72000"/>
            <a:ext cx="4931942" cy="2677656"/>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2400" dirty="0">
                <a:latin typeface="Arial" panose="020B0604020202020204" pitchFamily="34" charset="0"/>
                <a:cs typeface="Arial" panose="020B0604020202020204" pitchFamily="34" charset="0"/>
              </a:rPr>
              <a:t>Volumes depend on Methods: If (as is true in the SSD Method) you do not kick out (bad) material early (before it becomes homozygous), you have a lot of (unsatisfying) material entering the later, </a:t>
            </a:r>
            <a:r>
              <a:rPr lang="en-GB" altLang="de-DE" sz="2400" dirty="0" err="1">
                <a:latin typeface="Arial" panose="020B0604020202020204" pitchFamily="34" charset="0"/>
                <a:cs typeface="Arial" panose="020B0604020202020204" pitchFamily="34" charset="0"/>
              </a:rPr>
              <a:t>expen-sive</a:t>
            </a:r>
            <a:r>
              <a:rPr lang="en-GB" altLang="de-DE" sz="2400" dirty="0">
                <a:latin typeface="Arial" panose="020B0604020202020204" pitchFamily="34" charset="0"/>
                <a:cs typeface="Arial" panose="020B0604020202020204" pitchFamily="34" charset="0"/>
              </a:rPr>
              <a:t> field test phase.</a:t>
            </a:r>
          </a:p>
        </p:txBody>
      </p:sp>
      <p:grpSp>
        <p:nvGrpSpPr>
          <p:cNvPr id="640" name="Group 639"/>
          <p:cNvGrpSpPr/>
          <p:nvPr/>
        </p:nvGrpSpPr>
        <p:grpSpPr>
          <a:xfrm>
            <a:off x="5130942" y="371835"/>
            <a:ext cx="6419853" cy="6127751"/>
            <a:chOff x="5130942" y="371835"/>
            <a:chExt cx="6419853" cy="6127751"/>
          </a:xfrm>
        </p:grpSpPr>
        <p:sp>
          <p:nvSpPr>
            <p:cNvPr id="4" name="Rectangle 2"/>
            <p:cNvSpPr>
              <a:spLocks noChangeArrowheads="1"/>
            </p:cNvSpPr>
            <p:nvPr/>
          </p:nvSpPr>
          <p:spPr bwMode="auto">
            <a:xfrm>
              <a:off x="5388117" y="1513248"/>
              <a:ext cx="3703638" cy="655637"/>
            </a:xfrm>
            <a:prstGeom prst="rect">
              <a:avLst/>
            </a:prstGeom>
            <a:solidFill>
              <a:schemeClr val="bg1"/>
            </a:solidFill>
            <a:ln w="38100">
              <a:solidFill>
                <a:schemeClr val="tx1"/>
              </a:solidFill>
              <a:miter lim="800000"/>
              <a:headEnd/>
              <a:tailEnd/>
            </a:ln>
          </p:spPr>
          <p:txBody>
            <a:bodyPr wrap="none" anchor="ctr"/>
            <a:lstStyle/>
            <a:p>
              <a:endParaRPr lang="en-GB" altLang="de-DE" dirty="0"/>
            </a:p>
          </p:txBody>
        </p:sp>
        <p:sp>
          <p:nvSpPr>
            <p:cNvPr id="5" name="AutoShape 3"/>
            <p:cNvSpPr>
              <a:spLocks noChangeArrowheads="1"/>
            </p:cNvSpPr>
            <p:nvPr/>
          </p:nvSpPr>
          <p:spPr bwMode="auto">
            <a:xfrm rot="5400000">
              <a:off x="66835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 name="AutoShape 4"/>
            <p:cNvSpPr>
              <a:spLocks noChangeArrowheads="1"/>
            </p:cNvSpPr>
            <p:nvPr/>
          </p:nvSpPr>
          <p:spPr bwMode="auto">
            <a:xfrm rot="5400000">
              <a:off x="65311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7" name="AutoShape 5"/>
            <p:cNvSpPr>
              <a:spLocks noChangeArrowheads="1"/>
            </p:cNvSpPr>
            <p:nvPr/>
          </p:nvSpPr>
          <p:spPr bwMode="auto">
            <a:xfrm rot="5400000">
              <a:off x="6378717" y="1583098"/>
              <a:ext cx="58738"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8" name="AutoShape 6"/>
            <p:cNvSpPr>
              <a:spLocks noChangeArrowheads="1"/>
            </p:cNvSpPr>
            <p:nvPr/>
          </p:nvSpPr>
          <p:spPr bwMode="auto">
            <a:xfrm rot="5400000">
              <a:off x="62263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9" name="AutoShape 7"/>
            <p:cNvSpPr>
              <a:spLocks noChangeArrowheads="1"/>
            </p:cNvSpPr>
            <p:nvPr/>
          </p:nvSpPr>
          <p:spPr bwMode="auto">
            <a:xfrm rot="5400000">
              <a:off x="60755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0" name="AutoShape 8"/>
            <p:cNvSpPr>
              <a:spLocks noChangeArrowheads="1"/>
            </p:cNvSpPr>
            <p:nvPr/>
          </p:nvSpPr>
          <p:spPr bwMode="auto">
            <a:xfrm rot="5400000">
              <a:off x="5921517" y="1583098"/>
              <a:ext cx="58738"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1" name="AutoShape 9"/>
            <p:cNvSpPr>
              <a:spLocks noChangeArrowheads="1"/>
            </p:cNvSpPr>
            <p:nvPr/>
          </p:nvSpPr>
          <p:spPr bwMode="auto">
            <a:xfrm rot="5400000">
              <a:off x="57691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2" name="AutoShape 10"/>
            <p:cNvSpPr>
              <a:spLocks noChangeArrowheads="1"/>
            </p:cNvSpPr>
            <p:nvPr/>
          </p:nvSpPr>
          <p:spPr bwMode="auto">
            <a:xfrm rot="5400000">
              <a:off x="56167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3" name="AutoShape 11"/>
            <p:cNvSpPr>
              <a:spLocks noChangeArrowheads="1"/>
            </p:cNvSpPr>
            <p:nvPr/>
          </p:nvSpPr>
          <p:spPr bwMode="auto">
            <a:xfrm rot="5400000">
              <a:off x="54643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4" name="AutoShape 12"/>
            <p:cNvSpPr>
              <a:spLocks noChangeArrowheads="1"/>
            </p:cNvSpPr>
            <p:nvPr/>
          </p:nvSpPr>
          <p:spPr bwMode="auto">
            <a:xfrm rot="5400000">
              <a:off x="68375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5" name="AutoShape 13"/>
            <p:cNvSpPr>
              <a:spLocks noChangeArrowheads="1"/>
            </p:cNvSpPr>
            <p:nvPr/>
          </p:nvSpPr>
          <p:spPr bwMode="auto">
            <a:xfrm rot="5400000">
              <a:off x="69899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6" name="AutoShape 14"/>
            <p:cNvSpPr>
              <a:spLocks noChangeArrowheads="1"/>
            </p:cNvSpPr>
            <p:nvPr/>
          </p:nvSpPr>
          <p:spPr bwMode="auto">
            <a:xfrm rot="5400000">
              <a:off x="71423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7" name="AutoShape 15"/>
            <p:cNvSpPr>
              <a:spLocks noChangeArrowheads="1"/>
            </p:cNvSpPr>
            <p:nvPr/>
          </p:nvSpPr>
          <p:spPr bwMode="auto">
            <a:xfrm rot="5400000">
              <a:off x="66835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8" name="AutoShape 16"/>
            <p:cNvSpPr>
              <a:spLocks noChangeArrowheads="1"/>
            </p:cNvSpPr>
            <p:nvPr/>
          </p:nvSpPr>
          <p:spPr bwMode="auto">
            <a:xfrm rot="5400000">
              <a:off x="65311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 name="AutoShape 17"/>
            <p:cNvSpPr>
              <a:spLocks noChangeArrowheads="1"/>
            </p:cNvSpPr>
            <p:nvPr/>
          </p:nvSpPr>
          <p:spPr bwMode="auto">
            <a:xfrm rot="5400000">
              <a:off x="63787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 name="AutoShape 18"/>
            <p:cNvSpPr>
              <a:spLocks noChangeArrowheads="1"/>
            </p:cNvSpPr>
            <p:nvPr/>
          </p:nvSpPr>
          <p:spPr bwMode="auto">
            <a:xfrm rot="5400000">
              <a:off x="62263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 name="AutoShape 19"/>
            <p:cNvSpPr>
              <a:spLocks noChangeArrowheads="1"/>
            </p:cNvSpPr>
            <p:nvPr/>
          </p:nvSpPr>
          <p:spPr bwMode="auto">
            <a:xfrm rot="5400000">
              <a:off x="6075505" y="173073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2" name="AutoShape 20"/>
            <p:cNvSpPr>
              <a:spLocks noChangeArrowheads="1"/>
            </p:cNvSpPr>
            <p:nvPr/>
          </p:nvSpPr>
          <p:spPr bwMode="auto">
            <a:xfrm rot="5400000">
              <a:off x="59215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 name="AutoShape 21"/>
            <p:cNvSpPr>
              <a:spLocks noChangeArrowheads="1"/>
            </p:cNvSpPr>
            <p:nvPr/>
          </p:nvSpPr>
          <p:spPr bwMode="auto">
            <a:xfrm rot="5400000">
              <a:off x="57691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4" name="AutoShape 22"/>
            <p:cNvSpPr>
              <a:spLocks noChangeArrowheads="1"/>
            </p:cNvSpPr>
            <p:nvPr/>
          </p:nvSpPr>
          <p:spPr bwMode="auto">
            <a:xfrm rot="5400000">
              <a:off x="56167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5" name="AutoShape 23"/>
            <p:cNvSpPr>
              <a:spLocks noChangeArrowheads="1"/>
            </p:cNvSpPr>
            <p:nvPr/>
          </p:nvSpPr>
          <p:spPr bwMode="auto">
            <a:xfrm rot="5400000">
              <a:off x="54643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6" name="AutoShape 24"/>
            <p:cNvSpPr>
              <a:spLocks noChangeArrowheads="1"/>
            </p:cNvSpPr>
            <p:nvPr/>
          </p:nvSpPr>
          <p:spPr bwMode="auto">
            <a:xfrm rot="5400000">
              <a:off x="6837505" y="173073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7" name="AutoShape 25"/>
            <p:cNvSpPr>
              <a:spLocks noChangeArrowheads="1"/>
            </p:cNvSpPr>
            <p:nvPr/>
          </p:nvSpPr>
          <p:spPr bwMode="auto">
            <a:xfrm rot="5400000">
              <a:off x="6989905" y="173073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8" name="AutoShape 26"/>
            <p:cNvSpPr>
              <a:spLocks noChangeArrowheads="1"/>
            </p:cNvSpPr>
            <p:nvPr/>
          </p:nvSpPr>
          <p:spPr bwMode="auto">
            <a:xfrm rot="5400000">
              <a:off x="7142305" y="173073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 name="AutoShape 27"/>
            <p:cNvSpPr>
              <a:spLocks noChangeArrowheads="1"/>
            </p:cNvSpPr>
            <p:nvPr/>
          </p:nvSpPr>
          <p:spPr bwMode="auto">
            <a:xfrm rot="5400000">
              <a:off x="66827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0" name="AutoShape 28"/>
            <p:cNvSpPr>
              <a:spLocks noChangeArrowheads="1"/>
            </p:cNvSpPr>
            <p:nvPr/>
          </p:nvSpPr>
          <p:spPr bwMode="auto">
            <a:xfrm rot="5400000">
              <a:off x="65303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1" name="AutoShape 29"/>
            <p:cNvSpPr>
              <a:spLocks noChangeArrowheads="1"/>
            </p:cNvSpPr>
            <p:nvPr/>
          </p:nvSpPr>
          <p:spPr bwMode="auto">
            <a:xfrm rot="5400000">
              <a:off x="63779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 name="AutoShape 30"/>
            <p:cNvSpPr>
              <a:spLocks noChangeArrowheads="1"/>
            </p:cNvSpPr>
            <p:nvPr/>
          </p:nvSpPr>
          <p:spPr bwMode="auto">
            <a:xfrm rot="5400000">
              <a:off x="62255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 name="AutoShape 31"/>
            <p:cNvSpPr>
              <a:spLocks noChangeArrowheads="1"/>
            </p:cNvSpPr>
            <p:nvPr/>
          </p:nvSpPr>
          <p:spPr bwMode="auto">
            <a:xfrm rot="5400000">
              <a:off x="6074711" y="187599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4" name="AutoShape 32"/>
            <p:cNvSpPr>
              <a:spLocks noChangeArrowheads="1"/>
            </p:cNvSpPr>
            <p:nvPr/>
          </p:nvSpPr>
          <p:spPr bwMode="auto">
            <a:xfrm rot="5400000">
              <a:off x="59207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5" name="AutoShape 33"/>
            <p:cNvSpPr>
              <a:spLocks noChangeArrowheads="1"/>
            </p:cNvSpPr>
            <p:nvPr/>
          </p:nvSpPr>
          <p:spPr bwMode="auto">
            <a:xfrm rot="5400000">
              <a:off x="57683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6" name="AutoShape 34"/>
            <p:cNvSpPr>
              <a:spLocks noChangeArrowheads="1"/>
            </p:cNvSpPr>
            <p:nvPr/>
          </p:nvSpPr>
          <p:spPr bwMode="auto">
            <a:xfrm rot="5400000">
              <a:off x="56159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7" name="AutoShape 35"/>
            <p:cNvSpPr>
              <a:spLocks noChangeArrowheads="1"/>
            </p:cNvSpPr>
            <p:nvPr/>
          </p:nvSpPr>
          <p:spPr bwMode="auto">
            <a:xfrm rot="5400000">
              <a:off x="54635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8" name="AutoShape 36"/>
            <p:cNvSpPr>
              <a:spLocks noChangeArrowheads="1"/>
            </p:cNvSpPr>
            <p:nvPr/>
          </p:nvSpPr>
          <p:spPr bwMode="auto">
            <a:xfrm rot="5400000">
              <a:off x="6836711" y="187599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9" name="AutoShape 37"/>
            <p:cNvSpPr>
              <a:spLocks noChangeArrowheads="1"/>
            </p:cNvSpPr>
            <p:nvPr/>
          </p:nvSpPr>
          <p:spPr bwMode="auto">
            <a:xfrm rot="5400000">
              <a:off x="6989111" y="187599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0" name="AutoShape 38"/>
            <p:cNvSpPr>
              <a:spLocks noChangeArrowheads="1"/>
            </p:cNvSpPr>
            <p:nvPr/>
          </p:nvSpPr>
          <p:spPr bwMode="auto">
            <a:xfrm rot="5400000">
              <a:off x="7141511" y="1875991"/>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1" name="AutoShape 39"/>
            <p:cNvSpPr>
              <a:spLocks noChangeArrowheads="1"/>
            </p:cNvSpPr>
            <p:nvPr/>
          </p:nvSpPr>
          <p:spPr bwMode="auto">
            <a:xfrm rot="5400000">
              <a:off x="6682723" y="20204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2" name="AutoShape 40"/>
            <p:cNvSpPr>
              <a:spLocks noChangeArrowheads="1"/>
            </p:cNvSpPr>
            <p:nvPr/>
          </p:nvSpPr>
          <p:spPr bwMode="auto">
            <a:xfrm rot="5400000">
              <a:off x="65303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3" name="AutoShape 41"/>
            <p:cNvSpPr>
              <a:spLocks noChangeArrowheads="1"/>
            </p:cNvSpPr>
            <p:nvPr/>
          </p:nvSpPr>
          <p:spPr bwMode="auto">
            <a:xfrm rot="5400000">
              <a:off x="6377923" y="20204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4" name="AutoShape 42"/>
            <p:cNvSpPr>
              <a:spLocks noChangeArrowheads="1"/>
            </p:cNvSpPr>
            <p:nvPr/>
          </p:nvSpPr>
          <p:spPr bwMode="auto">
            <a:xfrm rot="5400000">
              <a:off x="62255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5" name="AutoShape 43"/>
            <p:cNvSpPr>
              <a:spLocks noChangeArrowheads="1"/>
            </p:cNvSpPr>
            <p:nvPr/>
          </p:nvSpPr>
          <p:spPr bwMode="auto">
            <a:xfrm rot="5400000">
              <a:off x="60747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6" name="AutoShape 44"/>
            <p:cNvSpPr>
              <a:spLocks noChangeArrowheads="1"/>
            </p:cNvSpPr>
            <p:nvPr/>
          </p:nvSpPr>
          <p:spPr bwMode="auto">
            <a:xfrm rot="5400000">
              <a:off x="59207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 name="AutoShape 45"/>
            <p:cNvSpPr>
              <a:spLocks noChangeArrowheads="1"/>
            </p:cNvSpPr>
            <p:nvPr/>
          </p:nvSpPr>
          <p:spPr bwMode="auto">
            <a:xfrm rot="5400000">
              <a:off x="57683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 name="AutoShape 46"/>
            <p:cNvSpPr>
              <a:spLocks noChangeArrowheads="1"/>
            </p:cNvSpPr>
            <p:nvPr/>
          </p:nvSpPr>
          <p:spPr bwMode="auto">
            <a:xfrm rot="5400000">
              <a:off x="5615923" y="20204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9" name="AutoShape 47"/>
            <p:cNvSpPr>
              <a:spLocks noChangeArrowheads="1"/>
            </p:cNvSpPr>
            <p:nvPr/>
          </p:nvSpPr>
          <p:spPr bwMode="auto">
            <a:xfrm rot="5400000">
              <a:off x="54635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 name="AutoShape 48"/>
            <p:cNvSpPr>
              <a:spLocks noChangeArrowheads="1"/>
            </p:cNvSpPr>
            <p:nvPr/>
          </p:nvSpPr>
          <p:spPr bwMode="auto">
            <a:xfrm rot="5400000">
              <a:off x="68367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1" name="AutoShape 49"/>
            <p:cNvSpPr>
              <a:spLocks noChangeArrowheads="1"/>
            </p:cNvSpPr>
            <p:nvPr/>
          </p:nvSpPr>
          <p:spPr bwMode="auto">
            <a:xfrm rot="5400000">
              <a:off x="69891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2" name="AutoShape 50"/>
            <p:cNvSpPr>
              <a:spLocks noChangeArrowheads="1"/>
            </p:cNvSpPr>
            <p:nvPr/>
          </p:nvSpPr>
          <p:spPr bwMode="auto">
            <a:xfrm rot="5400000">
              <a:off x="71415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cxnSp>
          <p:nvCxnSpPr>
            <p:cNvPr id="53" name="AutoShape 51"/>
            <p:cNvCxnSpPr>
              <a:cxnSpLocks noChangeShapeType="1"/>
            </p:cNvCxnSpPr>
            <p:nvPr/>
          </p:nvCxnSpPr>
          <p:spPr bwMode="auto">
            <a:xfrm rot="16200000" flipH="1">
              <a:off x="4939649" y="3182504"/>
              <a:ext cx="654050" cy="52387"/>
            </a:xfrm>
            <a:prstGeom prst="bentConnector3">
              <a:avLst>
                <a:gd name="adj1" fmla="val 50000"/>
              </a:avLst>
            </a:prstGeom>
            <a:noFill/>
            <a:ln w="9525">
              <a:solidFill>
                <a:schemeClr val="tx1"/>
              </a:solidFill>
              <a:miter lim="800000"/>
              <a:headEnd/>
              <a:tailEnd/>
            </a:ln>
          </p:spPr>
        </p:cxnSp>
        <p:cxnSp>
          <p:nvCxnSpPr>
            <p:cNvPr id="54" name="AutoShape 52"/>
            <p:cNvCxnSpPr>
              <a:cxnSpLocks noChangeShapeType="1"/>
            </p:cNvCxnSpPr>
            <p:nvPr/>
          </p:nvCxnSpPr>
          <p:spPr bwMode="auto">
            <a:xfrm rot="5400000">
              <a:off x="6068361" y="3296804"/>
              <a:ext cx="452437" cy="53975"/>
            </a:xfrm>
            <a:prstGeom prst="bentConnector3">
              <a:avLst>
                <a:gd name="adj1" fmla="val 49824"/>
              </a:avLst>
            </a:prstGeom>
            <a:noFill/>
            <a:ln w="9525">
              <a:solidFill>
                <a:schemeClr val="tx1"/>
              </a:solidFill>
              <a:miter lim="800000"/>
              <a:headEnd/>
              <a:tailEnd/>
            </a:ln>
          </p:spPr>
        </p:cxnSp>
        <p:sp>
          <p:nvSpPr>
            <p:cNvPr id="55" name="Rectangle 53"/>
            <p:cNvSpPr>
              <a:spLocks noChangeArrowheads="1"/>
            </p:cNvSpPr>
            <p:nvPr/>
          </p:nvSpPr>
          <p:spPr bwMode="auto">
            <a:xfrm>
              <a:off x="5130942" y="4180248"/>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p>
          </p:txBody>
        </p:sp>
        <p:sp>
          <p:nvSpPr>
            <p:cNvPr id="56" name="Rectangle 54"/>
            <p:cNvSpPr>
              <a:spLocks noChangeArrowheads="1"/>
            </p:cNvSpPr>
            <p:nvPr/>
          </p:nvSpPr>
          <p:spPr bwMode="auto">
            <a:xfrm>
              <a:off x="5232542" y="4227873"/>
              <a:ext cx="381000" cy="569912"/>
            </a:xfrm>
            <a:prstGeom prst="rect">
              <a:avLst/>
            </a:prstGeom>
            <a:solidFill>
              <a:srgbClr val="1C1C1C"/>
            </a:solidFill>
            <a:ln w="9525" algn="ctr">
              <a:solidFill>
                <a:schemeClr val="tx1"/>
              </a:solidFill>
              <a:miter lim="800000"/>
              <a:headEnd/>
              <a:tailEnd/>
            </a:ln>
          </p:spPr>
          <p:txBody>
            <a:bodyPr wrap="none" anchor="ctr"/>
            <a:lstStyle/>
            <a:p>
              <a:endParaRPr lang="en-GB" altLang="de-DE" dirty="0"/>
            </a:p>
          </p:txBody>
        </p:sp>
        <p:sp>
          <p:nvSpPr>
            <p:cNvPr id="57" name="Rectangle 55"/>
            <p:cNvSpPr>
              <a:spLocks noChangeArrowheads="1"/>
            </p:cNvSpPr>
            <p:nvPr/>
          </p:nvSpPr>
          <p:spPr bwMode="auto">
            <a:xfrm>
              <a:off x="5359542" y="4275498"/>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p>
          </p:txBody>
        </p:sp>
        <p:sp>
          <p:nvSpPr>
            <p:cNvPr id="58" name="Line 56"/>
            <p:cNvSpPr>
              <a:spLocks noChangeShapeType="1"/>
            </p:cNvSpPr>
            <p:nvPr/>
          </p:nvSpPr>
          <p:spPr bwMode="auto">
            <a:xfrm>
              <a:off x="5283342" y="3896085"/>
              <a:ext cx="0" cy="284163"/>
            </a:xfrm>
            <a:prstGeom prst="line">
              <a:avLst/>
            </a:prstGeom>
            <a:noFill/>
            <a:ln w="9525">
              <a:solidFill>
                <a:schemeClr val="tx1"/>
              </a:solidFill>
              <a:round/>
              <a:headEnd/>
              <a:tailEnd/>
            </a:ln>
          </p:spPr>
          <p:txBody>
            <a:bodyPr/>
            <a:lstStyle/>
            <a:p>
              <a:endParaRPr lang="en-GB" dirty="0"/>
            </a:p>
          </p:txBody>
        </p:sp>
        <p:sp>
          <p:nvSpPr>
            <p:cNvPr id="59" name="Rectangle 57"/>
            <p:cNvSpPr>
              <a:spLocks noChangeArrowheads="1"/>
            </p:cNvSpPr>
            <p:nvPr/>
          </p:nvSpPr>
          <p:spPr bwMode="auto">
            <a:xfrm>
              <a:off x="6102492" y="4210410"/>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dirty="0"/>
            </a:p>
          </p:txBody>
        </p:sp>
        <p:sp>
          <p:nvSpPr>
            <p:cNvPr id="60" name="Rectangle 58"/>
            <p:cNvSpPr>
              <a:spLocks noChangeArrowheads="1"/>
            </p:cNvSpPr>
            <p:nvPr/>
          </p:nvSpPr>
          <p:spPr bwMode="auto">
            <a:xfrm>
              <a:off x="6204092" y="4258035"/>
              <a:ext cx="381000" cy="569913"/>
            </a:xfrm>
            <a:prstGeom prst="rect">
              <a:avLst/>
            </a:prstGeom>
            <a:solidFill>
              <a:srgbClr val="1C1C1C"/>
            </a:solidFill>
            <a:ln w="9525">
              <a:solidFill>
                <a:schemeClr val="tx1"/>
              </a:solidFill>
              <a:miter lim="800000"/>
              <a:headEnd/>
              <a:tailEnd/>
            </a:ln>
          </p:spPr>
          <p:txBody>
            <a:bodyPr wrap="none" anchor="ctr"/>
            <a:lstStyle/>
            <a:p>
              <a:endParaRPr lang="en-GB" altLang="de-DE" dirty="0"/>
            </a:p>
          </p:txBody>
        </p:sp>
        <p:sp>
          <p:nvSpPr>
            <p:cNvPr id="61" name="Rectangle 59"/>
            <p:cNvSpPr>
              <a:spLocks noChangeArrowheads="1"/>
            </p:cNvSpPr>
            <p:nvPr/>
          </p:nvSpPr>
          <p:spPr bwMode="auto">
            <a:xfrm>
              <a:off x="6331092" y="4305660"/>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dirty="0"/>
            </a:p>
          </p:txBody>
        </p:sp>
        <p:sp>
          <p:nvSpPr>
            <p:cNvPr id="62" name="Line 60"/>
            <p:cNvSpPr>
              <a:spLocks noChangeShapeType="1"/>
            </p:cNvSpPr>
            <p:nvPr/>
          </p:nvSpPr>
          <p:spPr bwMode="auto">
            <a:xfrm>
              <a:off x="6250130" y="3889735"/>
              <a:ext cx="4762" cy="320675"/>
            </a:xfrm>
            <a:prstGeom prst="line">
              <a:avLst/>
            </a:prstGeom>
            <a:noFill/>
            <a:ln w="9525">
              <a:solidFill>
                <a:schemeClr val="tx1"/>
              </a:solidFill>
              <a:round/>
              <a:headEnd/>
              <a:tailEnd/>
            </a:ln>
          </p:spPr>
          <p:txBody>
            <a:bodyPr/>
            <a:lstStyle/>
            <a:p>
              <a:endParaRPr lang="en-GB" dirty="0"/>
            </a:p>
          </p:txBody>
        </p:sp>
        <p:sp>
          <p:nvSpPr>
            <p:cNvPr id="63" name="Rectangle 61" descr="Diagonal weit nach oben"/>
            <p:cNvSpPr>
              <a:spLocks noChangeArrowheads="1"/>
            </p:cNvSpPr>
            <p:nvPr/>
          </p:nvSpPr>
          <p:spPr bwMode="auto">
            <a:xfrm>
              <a:off x="6018355" y="5047023"/>
              <a:ext cx="2209800"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p>
          </p:txBody>
        </p:sp>
        <p:sp>
          <p:nvSpPr>
            <p:cNvPr id="64" name="Line 62"/>
            <p:cNvSpPr>
              <a:spLocks noChangeShapeType="1"/>
            </p:cNvSpPr>
            <p:nvPr/>
          </p:nvSpPr>
          <p:spPr bwMode="auto">
            <a:xfrm flipH="1">
              <a:off x="6356492" y="4681898"/>
              <a:ext cx="4763" cy="365125"/>
            </a:xfrm>
            <a:prstGeom prst="line">
              <a:avLst/>
            </a:prstGeom>
            <a:noFill/>
            <a:ln w="9525">
              <a:solidFill>
                <a:schemeClr val="tx1"/>
              </a:solidFill>
              <a:round/>
              <a:headEnd/>
              <a:tailEnd/>
            </a:ln>
          </p:spPr>
          <p:txBody>
            <a:bodyPr/>
            <a:lstStyle/>
            <a:p>
              <a:endParaRPr lang="en-GB" dirty="0"/>
            </a:p>
          </p:txBody>
        </p:sp>
        <p:cxnSp>
          <p:nvCxnSpPr>
            <p:cNvPr id="65" name="AutoShape 63"/>
            <p:cNvCxnSpPr>
              <a:cxnSpLocks noChangeShapeType="1"/>
            </p:cNvCxnSpPr>
            <p:nvPr/>
          </p:nvCxnSpPr>
          <p:spPr bwMode="auto">
            <a:xfrm rot="5400000">
              <a:off x="5065061" y="2304617"/>
              <a:ext cx="787400" cy="68262"/>
            </a:xfrm>
            <a:prstGeom prst="bentConnector3">
              <a:avLst>
                <a:gd name="adj1" fmla="val 58870"/>
              </a:avLst>
            </a:prstGeom>
            <a:noFill/>
            <a:ln w="9525">
              <a:solidFill>
                <a:schemeClr val="tx1"/>
              </a:solidFill>
              <a:miter lim="800000"/>
              <a:headEnd/>
              <a:tailEnd/>
            </a:ln>
          </p:spPr>
        </p:cxnSp>
        <p:cxnSp>
          <p:nvCxnSpPr>
            <p:cNvPr id="66" name="AutoShape 64"/>
            <p:cNvCxnSpPr>
              <a:cxnSpLocks noChangeShapeType="1"/>
            </p:cNvCxnSpPr>
            <p:nvPr/>
          </p:nvCxnSpPr>
          <p:spPr bwMode="auto">
            <a:xfrm rot="5400000">
              <a:off x="5297629" y="2319698"/>
              <a:ext cx="620713" cy="71438"/>
            </a:xfrm>
            <a:prstGeom prst="bentConnector3">
              <a:avLst>
                <a:gd name="adj1" fmla="val 49870"/>
              </a:avLst>
            </a:prstGeom>
            <a:noFill/>
            <a:ln w="9525">
              <a:solidFill>
                <a:schemeClr val="tx1"/>
              </a:solidFill>
              <a:miter lim="800000"/>
              <a:headEnd/>
              <a:tailEnd/>
            </a:ln>
          </p:spPr>
        </p:cxnSp>
        <p:cxnSp>
          <p:nvCxnSpPr>
            <p:cNvPr id="67" name="AutoShape 65"/>
            <p:cNvCxnSpPr>
              <a:cxnSpLocks noChangeShapeType="1"/>
            </p:cNvCxnSpPr>
            <p:nvPr/>
          </p:nvCxnSpPr>
          <p:spPr bwMode="auto">
            <a:xfrm rot="5400000">
              <a:off x="6913704" y="2160948"/>
              <a:ext cx="555625" cy="57150"/>
            </a:xfrm>
            <a:prstGeom prst="bentConnector3">
              <a:avLst>
                <a:gd name="adj1" fmla="val 50000"/>
              </a:avLst>
            </a:prstGeom>
            <a:noFill/>
            <a:ln w="9525">
              <a:solidFill>
                <a:schemeClr val="tx1"/>
              </a:solidFill>
              <a:miter lim="800000"/>
              <a:headEnd/>
              <a:tailEnd/>
            </a:ln>
          </p:spPr>
        </p:cxnSp>
        <p:cxnSp>
          <p:nvCxnSpPr>
            <p:cNvPr id="68" name="AutoShape 66"/>
            <p:cNvCxnSpPr>
              <a:cxnSpLocks noChangeShapeType="1"/>
            </p:cNvCxnSpPr>
            <p:nvPr/>
          </p:nvCxnSpPr>
          <p:spPr bwMode="auto">
            <a:xfrm rot="16200000" flipH="1">
              <a:off x="5293660" y="2228417"/>
              <a:ext cx="792163" cy="82550"/>
            </a:xfrm>
            <a:prstGeom prst="bentConnector3">
              <a:avLst>
                <a:gd name="adj1" fmla="val 199"/>
              </a:avLst>
            </a:prstGeom>
            <a:noFill/>
            <a:ln w="9525">
              <a:solidFill>
                <a:schemeClr val="tx1"/>
              </a:solidFill>
              <a:miter lim="800000"/>
              <a:headEnd/>
              <a:tailEnd/>
            </a:ln>
          </p:spPr>
        </p:cxnSp>
        <p:sp>
          <p:nvSpPr>
            <p:cNvPr id="69" name="Rectangle 67"/>
            <p:cNvSpPr>
              <a:spLocks noChangeArrowheads="1"/>
            </p:cNvSpPr>
            <p:nvPr/>
          </p:nvSpPr>
          <p:spPr bwMode="auto">
            <a:xfrm>
              <a:off x="6134242" y="3242035"/>
              <a:ext cx="266700" cy="7953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cxnSp>
          <p:nvCxnSpPr>
            <p:cNvPr id="70" name="AutoShape 68"/>
            <p:cNvCxnSpPr>
              <a:cxnSpLocks noChangeShapeType="1"/>
            </p:cNvCxnSpPr>
            <p:nvPr/>
          </p:nvCxnSpPr>
          <p:spPr bwMode="auto">
            <a:xfrm rot="5400000">
              <a:off x="6065980" y="2318110"/>
              <a:ext cx="649287" cy="49213"/>
            </a:xfrm>
            <a:prstGeom prst="bentConnector3">
              <a:avLst>
                <a:gd name="adj1" fmla="val 49880"/>
              </a:avLst>
            </a:prstGeom>
            <a:noFill/>
            <a:ln w="9525">
              <a:solidFill>
                <a:schemeClr val="tx1"/>
              </a:solidFill>
              <a:miter lim="800000"/>
              <a:headEnd/>
              <a:tailEnd/>
            </a:ln>
          </p:spPr>
        </p:cxnSp>
        <p:cxnSp>
          <p:nvCxnSpPr>
            <p:cNvPr id="71" name="AutoShape 69"/>
            <p:cNvCxnSpPr>
              <a:cxnSpLocks noChangeShapeType="1"/>
            </p:cNvCxnSpPr>
            <p:nvPr/>
          </p:nvCxnSpPr>
          <p:spPr bwMode="auto">
            <a:xfrm rot="16200000" flipH="1">
              <a:off x="5807217" y="2264135"/>
              <a:ext cx="1373188" cy="65088"/>
            </a:xfrm>
            <a:prstGeom prst="bentConnector3">
              <a:avLst>
                <a:gd name="adj1" fmla="val 49944"/>
              </a:avLst>
            </a:prstGeom>
            <a:noFill/>
            <a:ln w="9525">
              <a:solidFill>
                <a:schemeClr val="tx1"/>
              </a:solidFill>
              <a:miter lim="800000"/>
              <a:headEnd/>
              <a:tailEnd/>
            </a:ln>
          </p:spPr>
        </p:cxnSp>
        <p:cxnSp>
          <p:nvCxnSpPr>
            <p:cNvPr id="72" name="AutoShape 70"/>
            <p:cNvCxnSpPr>
              <a:cxnSpLocks noChangeShapeType="1"/>
            </p:cNvCxnSpPr>
            <p:nvPr/>
          </p:nvCxnSpPr>
          <p:spPr bwMode="auto">
            <a:xfrm rot="16200000" flipH="1">
              <a:off x="6231079" y="2205398"/>
              <a:ext cx="777875" cy="114300"/>
            </a:xfrm>
            <a:prstGeom prst="bentConnector3">
              <a:avLst>
                <a:gd name="adj1" fmla="val 9181"/>
              </a:avLst>
            </a:prstGeom>
            <a:noFill/>
            <a:ln w="9525">
              <a:solidFill>
                <a:schemeClr val="tx1"/>
              </a:solidFill>
              <a:miter lim="800000"/>
              <a:headEnd/>
              <a:tailEnd/>
            </a:ln>
          </p:spPr>
        </p:cxnSp>
        <p:cxnSp>
          <p:nvCxnSpPr>
            <p:cNvPr id="73" name="AutoShape 71"/>
            <p:cNvCxnSpPr>
              <a:cxnSpLocks noChangeShapeType="1"/>
              <a:stCxn id="27" idx="2"/>
            </p:cNvCxnSpPr>
            <p:nvPr/>
          </p:nvCxnSpPr>
          <p:spPr bwMode="auto">
            <a:xfrm rot="16200000" flipH="1" flipV="1">
              <a:off x="6514449" y="2199841"/>
              <a:ext cx="992188" cy="22225"/>
            </a:xfrm>
            <a:prstGeom prst="bentConnector5">
              <a:avLst>
                <a:gd name="adj1" fmla="val 1759"/>
                <a:gd name="adj2" fmla="val -307144"/>
                <a:gd name="adj3" fmla="val 65917"/>
              </a:avLst>
            </a:prstGeom>
            <a:noFill/>
            <a:ln w="9525">
              <a:solidFill>
                <a:schemeClr val="tx1"/>
              </a:solidFill>
              <a:miter lim="800000"/>
              <a:headEnd/>
              <a:tailEnd/>
            </a:ln>
          </p:spPr>
        </p:cxnSp>
        <p:cxnSp>
          <p:nvCxnSpPr>
            <p:cNvPr id="74" name="AutoShape 72"/>
            <p:cNvCxnSpPr>
              <a:cxnSpLocks noChangeShapeType="1"/>
              <a:stCxn id="180" idx="0"/>
              <a:endCxn id="98" idx="2"/>
            </p:cNvCxnSpPr>
            <p:nvPr/>
          </p:nvCxnSpPr>
          <p:spPr bwMode="auto">
            <a:xfrm rot="5400000" flipH="1">
              <a:off x="5679424" y="3117416"/>
              <a:ext cx="144462" cy="130175"/>
            </a:xfrm>
            <a:prstGeom prst="bentConnector3">
              <a:avLst>
                <a:gd name="adj1" fmla="val 57144"/>
              </a:avLst>
            </a:prstGeom>
            <a:noFill/>
            <a:ln w="9525">
              <a:solidFill>
                <a:schemeClr val="tx1"/>
              </a:solidFill>
              <a:miter lim="800000"/>
              <a:headEnd/>
              <a:tailEnd/>
            </a:ln>
          </p:spPr>
        </p:cxnSp>
        <p:grpSp>
          <p:nvGrpSpPr>
            <p:cNvPr id="75" name="Group 73"/>
            <p:cNvGrpSpPr>
              <a:grpSpLocks/>
            </p:cNvGrpSpPr>
            <p:nvPr/>
          </p:nvGrpSpPr>
          <p:grpSpPr bwMode="auto">
            <a:xfrm>
              <a:off x="5345255" y="2453048"/>
              <a:ext cx="77787" cy="641350"/>
              <a:chOff x="405" y="1853"/>
              <a:chExt cx="49" cy="404"/>
            </a:xfrm>
          </p:grpSpPr>
          <p:grpSp>
            <p:nvGrpSpPr>
              <p:cNvPr id="76" name="Group 74"/>
              <p:cNvGrpSpPr>
                <a:grpSpLocks/>
              </p:cNvGrpSpPr>
              <p:nvPr/>
            </p:nvGrpSpPr>
            <p:grpSpPr bwMode="auto">
              <a:xfrm>
                <a:off x="405" y="1853"/>
                <a:ext cx="39" cy="404"/>
                <a:chOff x="405" y="1853"/>
                <a:chExt cx="39" cy="404"/>
              </a:xfrm>
            </p:grpSpPr>
            <p:sp>
              <p:nvSpPr>
                <p:cNvPr id="78" name="AutoShape 75"/>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79" name="AutoShape 76"/>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80" name="AutoShape 77"/>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81" name="AutoShape 78"/>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82" name="AutoShape 79"/>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77" name="Line 8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83" name="Group 81"/>
            <p:cNvGrpSpPr>
              <a:grpSpLocks/>
            </p:cNvGrpSpPr>
            <p:nvPr/>
          </p:nvGrpSpPr>
          <p:grpSpPr bwMode="auto">
            <a:xfrm>
              <a:off x="5494480" y="2454635"/>
              <a:ext cx="77787" cy="641350"/>
              <a:chOff x="405" y="1853"/>
              <a:chExt cx="49" cy="404"/>
            </a:xfrm>
          </p:grpSpPr>
          <p:grpSp>
            <p:nvGrpSpPr>
              <p:cNvPr id="84" name="Group 82"/>
              <p:cNvGrpSpPr>
                <a:grpSpLocks/>
              </p:cNvGrpSpPr>
              <p:nvPr/>
            </p:nvGrpSpPr>
            <p:grpSpPr bwMode="auto">
              <a:xfrm>
                <a:off x="405" y="1853"/>
                <a:ext cx="39" cy="404"/>
                <a:chOff x="405" y="1853"/>
                <a:chExt cx="39" cy="404"/>
              </a:xfrm>
            </p:grpSpPr>
            <p:sp>
              <p:nvSpPr>
                <p:cNvPr id="86" name="AutoShape 83"/>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87" name="AutoShape 84"/>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88" name="AutoShape 85"/>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89" name="AutoShape 86"/>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90" name="AutoShape 87"/>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85" name="Line 8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91" name="Group 89"/>
            <p:cNvGrpSpPr>
              <a:grpSpLocks/>
            </p:cNvGrpSpPr>
            <p:nvPr/>
          </p:nvGrpSpPr>
          <p:grpSpPr bwMode="auto">
            <a:xfrm>
              <a:off x="5654817" y="2449873"/>
              <a:ext cx="77788" cy="641350"/>
              <a:chOff x="405" y="1853"/>
              <a:chExt cx="49" cy="404"/>
            </a:xfrm>
          </p:grpSpPr>
          <p:grpSp>
            <p:nvGrpSpPr>
              <p:cNvPr id="92" name="Group 90"/>
              <p:cNvGrpSpPr>
                <a:grpSpLocks/>
              </p:cNvGrpSpPr>
              <p:nvPr/>
            </p:nvGrpSpPr>
            <p:grpSpPr bwMode="auto">
              <a:xfrm>
                <a:off x="405" y="1853"/>
                <a:ext cx="39" cy="404"/>
                <a:chOff x="405" y="1853"/>
                <a:chExt cx="39" cy="404"/>
              </a:xfrm>
            </p:grpSpPr>
            <p:sp>
              <p:nvSpPr>
                <p:cNvPr id="94" name="AutoShape 91"/>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95" name="AutoShape 92"/>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96" name="AutoShape 93"/>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97" name="AutoShape 94"/>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98" name="AutoShape 95"/>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93" name="Line 9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99" name="Group 97"/>
            <p:cNvGrpSpPr>
              <a:grpSpLocks/>
            </p:cNvGrpSpPr>
            <p:nvPr/>
          </p:nvGrpSpPr>
          <p:grpSpPr bwMode="auto">
            <a:xfrm>
              <a:off x="5816742" y="2456223"/>
              <a:ext cx="77788" cy="641350"/>
              <a:chOff x="405" y="1853"/>
              <a:chExt cx="49" cy="404"/>
            </a:xfrm>
          </p:grpSpPr>
          <p:grpSp>
            <p:nvGrpSpPr>
              <p:cNvPr id="100" name="Group 98"/>
              <p:cNvGrpSpPr>
                <a:grpSpLocks/>
              </p:cNvGrpSpPr>
              <p:nvPr/>
            </p:nvGrpSpPr>
            <p:grpSpPr bwMode="auto">
              <a:xfrm>
                <a:off x="405" y="1853"/>
                <a:ext cx="39" cy="404"/>
                <a:chOff x="405" y="1853"/>
                <a:chExt cx="39" cy="404"/>
              </a:xfrm>
            </p:grpSpPr>
            <p:sp>
              <p:nvSpPr>
                <p:cNvPr id="102" name="AutoShape 99"/>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03" name="AutoShape 100"/>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04" name="AutoShape 101"/>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05" name="AutoShape 102"/>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06" name="AutoShape 103"/>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01" name="Line 10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07" name="Group 105"/>
            <p:cNvGrpSpPr>
              <a:grpSpLocks/>
            </p:cNvGrpSpPr>
            <p:nvPr/>
          </p:nvGrpSpPr>
          <p:grpSpPr bwMode="auto">
            <a:xfrm>
              <a:off x="5962792" y="2453048"/>
              <a:ext cx="77788" cy="641350"/>
              <a:chOff x="405" y="1853"/>
              <a:chExt cx="49" cy="404"/>
            </a:xfrm>
          </p:grpSpPr>
          <p:grpSp>
            <p:nvGrpSpPr>
              <p:cNvPr id="108" name="Group 106"/>
              <p:cNvGrpSpPr>
                <a:grpSpLocks/>
              </p:cNvGrpSpPr>
              <p:nvPr/>
            </p:nvGrpSpPr>
            <p:grpSpPr bwMode="auto">
              <a:xfrm>
                <a:off x="405" y="1853"/>
                <a:ext cx="39" cy="404"/>
                <a:chOff x="405" y="1853"/>
                <a:chExt cx="39" cy="404"/>
              </a:xfrm>
            </p:grpSpPr>
            <p:sp>
              <p:nvSpPr>
                <p:cNvPr id="110" name="AutoShape 107"/>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11" name="AutoShape 108"/>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12" name="AutoShape 109"/>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13" name="AutoShape 110"/>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14" name="AutoShape 111"/>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09" name="Line 11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15" name="Group 113"/>
            <p:cNvGrpSpPr>
              <a:grpSpLocks/>
            </p:cNvGrpSpPr>
            <p:nvPr/>
          </p:nvGrpSpPr>
          <p:grpSpPr bwMode="auto">
            <a:xfrm>
              <a:off x="6124717" y="2449873"/>
              <a:ext cx="77788" cy="641350"/>
              <a:chOff x="405" y="1853"/>
              <a:chExt cx="49" cy="404"/>
            </a:xfrm>
          </p:grpSpPr>
          <p:grpSp>
            <p:nvGrpSpPr>
              <p:cNvPr id="116" name="Group 114"/>
              <p:cNvGrpSpPr>
                <a:grpSpLocks/>
              </p:cNvGrpSpPr>
              <p:nvPr/>
            </p:nvGrpSpPr>
            <p:grpSpPr bwMode="auto">
              <a:xfrm>
                <a:off x="405" y="1853"/>
                <a:ext cx="39" cy="404"/>
                <a:chOff x="405" y="1853"/>
                <a:chExt cx="39" cy="404"/>
              </a:xfrm>
            </p:grpSpPr>
            <p:sp>
              <p:nvSpPr>
                <p:cNvPr id="118" name="AutoShape 115"/>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19" name="AutoShape 116"/>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20" name="AutoShape 117"/>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21" name="AutoShape 118"/>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22" name="AutoShape 119"/>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17" name="Line 12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23" name="Group 121"/>
            <p:cNvGrpSpPr>
              <a:grpSpLocks/>
            </p:cNvGrpSpPr>
            <p:nvPr/>
          </p:nvGrpSpPr>
          <p:grpSpPr bwMode="auto">
            <a:xfrm>
              <a:off x="6291405" y="2449873"/>
              <a:ext cx="77787" cy="641350"/>
              <a:chOff x="405" y="1853"/>
              <a:chExt cx="49" cy="404"/>
            </a:xfrm>
          </p:grpSpPr>
          <p:grpSp>
            <p:nvGrpSpPr>
              <p:cNvPr id="124" name="Group 122"/>
              <p:cNvGrpSpPr>
                <a:grpSpLocks/>
              </p:cNvGrpSpPr>
              <p:nvPr/>
            </p:nvGrpSpPr>
            <p:grpSpPr bwMode="auto">
              <a:xfrm>
                <a:off x="405" y="1853"/>
                <a:ext cx="39" cy="404"/>
                <a:chOff x="405" y="1853"/>
                <a:chExt cx="39" cy="404"/>
              </a:xfrm>
            </p:grpSpPr>
            <p:sp>
              <p:nvSpPr>
                <p:cNvPr id="126" name="AutoShape 123"/>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27" name="AutoShape 124"/>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28" name="AutoShape 125"/>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29" name="AutoShape 126"/>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30" name="AutoShape 127"/>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125" name="Line 12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31" name="Group 129"/>
            <p:cNvGrpSpPr>
              <a:grpSpLocks/>
            </p:cNvGrpSpPr>
            <p:nvPr/>
          </p:nvGrpSpPr>
          <p:grpSpPr bwMode="auto">
            <a:xfrm>
              <a:off x="6453330" y="2451460"/>
              <a:ext cx="77787" cy="641350"/>
              <a:chOff x="405" y="1853"/>
              <a:chExt cx="49" cy="404"/>
            </a:xfrm>
          </p:grpSpPr>
          <p:grpSp>
            <p:nvGrpSpPr>
              <p:cNvPr id="132" name="Group 130"/>
              <p:cNvGrpSpPr>
                <a:grpSpLocks/>
              </p:cNvGrpSpPr>
              <p:nvPr/>
            </p:nvGrpSpPr>
            <p:grpSpPr bwMode="auto">
              <a:xfrm>
                <a:off x="405" y="1853"/>
                <a:ext cx="39" cy="404"/>
                <a:chOff x="405" y="1853"/>
                <a:chExt cx="39" cy="404"/>
              </a:xfrm>
            </p:grpSpPr>
            <p:sp>
              <p:nvSpPr>
                <p:cNvPr id="134" name="AutoShape 131"/>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35" name="AutoShape 132"/>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36" name="AutoShape 133"/>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37" name="AutoShape 134"/>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38" name="AutoShape 135"/>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33" name="Line 13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39" name="Group 137"/>
            <p:cNvGrpSpPr>
              <a:grpSpLocks/>
            </p:cNvGrpSpPr>
            <p:nvPr/>
          </p:nvGrpSpPr>
          <p:grpSpPr bwMode="auto">
            <a:xfrm>
              <a:off x="6772417" y="2449873"/>
              <a:ext cx="77788" cy="641350"/>
              <a:chOff x="405" y="1853"/>
              <a:chExt cx="49" cy="404"/>
            </a:xfrm>
          </p:grpSpPr>
          <p:grpSp>
            <p:nvGrpSpPr>
              <p:cNvPr id="140" name="Group 138"/>
              <p:cNvGrpSpPr>
                <a:grpSpLocks/>
              </p:cNvGrpSpPr>
              <p:nvPr/>
            </p:nvGrpSpPr>
            <p:grpSpPr bwMode="auto">
              <a:xfrm>
                <a:off x="405" y="1853"/>
                <a:ext cx="39" cy="404"/>
                <a:chOff x="405" y="1853"/>
                <a:chExt cx="39" cy="404"/>
              </a:xfrm>
            </p:grpSpPr>
            <p:sp>
              <p:nvSpPr>
                <p:cNvPr id="142" name="AutoShape 139"/>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43" name="AutoShape 140"/>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44" name="AutoShape 141"/>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45" name="AutoShape 142"/>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46" name="AutoShape 143"/>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41" name="Line 14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47" name="Group 145"/>
            <p:cNvGrpSpPr>
              <a:grpSpLocks/>
            </p:cNvGrpSpPr>
            <p:nvPr/>
          </p:nvGrpSpPr>
          <p:grpSpPr bwMode="auto">
            <a:xfrm>
              <a:off x="6923230" y="2456223"/>
              <a:ext cx="77787" cy="641350"/>
              <a:chOff x="405" y="1853"/>
              <a:chExt cx="49" cy="404"/>
            </a:xfrm>
          </p:grpSpPr>
          <p:grpSp>
            <p:nvGrpSpPr>
              <p:cNvPr id="148" name="Group 146"/>
              <p:cNvGrpSpPr>
                <a:grpSpLocks/>
              </p:cNvGrpSpPr>
              <p:nvPr/>
            </p:nvGrpSpPr>
            <p:grpSpPr bwMode="auto">
              <a:xfrm>
                <a:off x="405" y="1853"/>
                <a:ext cx="39" cy="404"/>
                <a:chOff x="405" y="1853"/>
                <a:chExt cx="39" cy="404"/>
              </a:xfrm>
            </p:grpSpPr>
            <p:sp>
              <p:nvSpPr>
                <p:cNvPr id="150" name="AutoShape 147"/>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51" name="AutoShape 148"/>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52" name="AutoShape 149"/>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53" name="AutoShape 150"/>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54" name="AutoShape 151"/>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49" name="Line 15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55" name="Group 153"/>
            <p:cNvGrpSpPr>
              <a:grpSpLocks/>
            </p:cNvGrpSpPr>
            <p:nvPr/>
          </p:nvGrpSpPr>
          <p:grpSpPr bwMode="auto">
            <a:xfrm>
              <a:off x="6608905" y="2449873"/>
              <a:ext cx="77787" cy="641350"/>
              <a:chOff x="405" y="1853"/>
              <a:chExt cx="49" cy="404"/>
            </a:xfrm>
          </p:grpSpPr>
          <p:grpSp>
            <p:nvGrpSpPr>
              <p:cNvPr id="156" name="Group 154"/>
              <p:cNvGrpSpPr>
                <a:grpSpLocks/>
              </p:cNvGrpSpPr>
              <p:nvPr/>
            </p:nvGrpSpPr>
            <p:grpSpPr bwMode="auto">
              <a:xfrm>
                <a:off x="405" y="1853"/>
                <a:ext cx="39" cy="404"/>
                <a:chOff x="405" y="1853"/>
                <a:chExt cx="39" cy="404"/>
              </a:xfrm>
            </p:grpSpPr>
            <p:sp>
              <p:nvSpPr>
                <p:cNvPr id="158" name="AutoShape 155"/>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59" name="AutoShape 156"/>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60" name="AutoShape 157"/>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61" name="AutoShape 158"/>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62" name="AutoShape 159"/>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157" name="Line 16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163" name="Group 161"/>
            <p:cNvGrpSpPr>
              <a:grpSpLocks/>
            </p:cNvGrpSpPr>
            <p:nvPr/>
          </p:nvGrpSpPr>
          <p:grpSpPr bwMode="auto">
            <a:xfrm>
              <a:off x="7085155" y="2451460"/>
              <a:ext cx="77787" cy="641350"/>
              <a:chOff x="405" y="1853"/>
              <a:chExt cx="49" cy="404"/>
            </a:xfrm>
          </p:grpSpPr>
          <p:grpSp>
            <p:nvGrpSpPr>
              <p:cNvPr id="164" name="Group 162"/>
              <p:cNvGrpSpPr>
                <a:grpSpLocks/>
              </p:cNvGrpSpPr>
              <p:nvPr/>
            </p:nvGrpSpPr>
            <p:grpSpPr bwMode="auto">
              <a:xfrm>
                <a:off x="405" y="1853"/>
                <a:ext cx="39" cy="404"/>
                <a:chOff x="405" y="1853"/>
                <a:chExt cx="39" cy="404"/>
              </a:xfrm>
            </p:grpSpPr>
            <p:sp>
              <p:nvSpPr>
                <p:cNvPr id="166" name="AutoShape 163"/>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67" name="AutoShape 164"/>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68" name="AutoShape 165"/>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69" name="AutoShape 166"/>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70" name="AutoShape 167"/>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165" name="Line 16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cxnSp>
          <p:nvCxnSpPr>
            <p:cNvPr id="171" name="AutoShape 169"/>
            <p:cNvCxnSpPr>
              <a:cxnSpLocks noChangeShapeType="1"/>
            </p:cNvCxnSpPr>
            <p:nvPr/>
          </p:nvCxnSpPr>
          <p:spPr bwMode="auto">
            <a:xfrm rot="16200000" flipH="1">
              <a:off x="5448442" y="2224448"/>
              <a:ext cx="798513" cy="96837"/>
            </a:xfrm>
            <a:prstGeom prst="bentConnector3">
              <a:avLst>
                <a:gd name="adj1" fmla="val 9144"/>
              </a:avLst>
            </a:prstGeom>
            <a:noFill/>
            <a:ln w="9525">
              <a:solidFill>
                <a:schemeClr val="tx1"/>
              </a:solidFill>
              <a:miter lim="800000"/>
              <a:headEnd/>
              <a:tailEnd/>
            </a:ln>
          </p:spPr>
        </p:cxnSp>
        <p:cxnSp>
          <p:nvCxnSpPr>
            <p:cNvPr id="172" name="AutoShape 170"/>
            <p:cNvCxnSpPr>
              <a:cxnSpLocks noChangeShapeType="1"/>
            </p:cNvCxnSpPr>
            <p:nvPr/>
          </p:nvCxnSpPr>
          <p:spPr bwMode="auto">
            <a:xfrm rot="16200000" flipH="1">
              <a:off x="5474636" y="2431617"/>
              <a:ext cx="1093787" cy="44450"/>
            </a:xfrm>
            <a:prstGeom prst="bentConnector3">
              <a:avLst>
                <a:gd name="adj1" fmla="val 49926"/>
              </a:avLst>
            </a:prstGeom>
            <a:noFill/>
            <a:ln w="9525">
              <a:solidFill>
                <a:schemeClr val="tx1"/>
              </a:solidFill>
              <a:miter lim="800000"/>
              <a:headEnd/>
              <a:tailEnd/>
            </a:ln>
          </p:spPr>
        </p:cxnSp>
        <p:cxnSp>
          <p:nvCxnSpPr>
            <p:cNvPr id="173" name="AutoShape 171"/>
            <p:cNvCxnSpPr>
              <a:cxnSpLocks noChangeShapeType="1"/>
            </p:cNvCxnSpPr>
            <p:nvPr/>
          </p:nvCxnSpPr>
          <p:spPr bwMode="auto">
            <a:xfrm rot="16200000" flipH="1">
              <a:off x="5704823" y="2488767"/>
              <a:ext cx="942975" cy="52388"/>
            </a:xfrm>
            <a:prstGeom prst="bentConnector3">
              <a:avLst>
                <a:gd name="adj1" fmla="val 50000"/>
              </a:avLst>
            </a:prstGeom>
            <a:noFill/>
            <a:ln w="9525">
              <a:solidFill>
                <a:schemeClr val="tx1"/>
              </a:solidFill>
              <a:miter lim="800000"/>
              <a:headEnd/>
              <a:tailEnd/>
            </a:ln>
          </p:spPr>
        </p:cxnSp>
        <p:cxnSp>
          <p:nvCxnSpPr>
            <p:cNvPr id="174" name="AutoShape 172"/>
            <p:cNvCxnSpPr>
              <a:cxnSpLocks noChangeShapeType="1"/>
            </p:cNvCxnSpPr>
            <p:nvPr/>
          </p:nvCxnSpPr>
          <p:spPr bwMode="auto">
            <a:xfrm rot="16200000" flipH="1">
              <a:off x="6469205" y="2330810"/>
              <a:ext cx="627062" cy="134938"/>
            </a:xfrm>
            <a:prstGeom prst="bentConnector3">
              <a:avLst>
                <a:gd name="adj1" fmla="val 49875"/>
              </a:avLst>
            </a:prstGeom>
            <a:noFill/>
            <a:ln w="9525">
              <a:solidFill>
                <a:schemeClr val="tx1"/>
              </a:solidFill>
              <a:miter lim="800000"/>
              <a:headEnd/>
              <a:tailEnd/>
            </a:ln>
          </p:spPr>
        </p:cxnSp>
        <p:sp>
          <p:nvSpPr>
            <p:cNvPr id="175" name="AutoShape 173"/>
            <p:cNvSpPr>
              <a:spLocks noChangeAspect="1" noChangeArrowheads="1"/>
            </p:cNvSpPr>
            <p:nvPr/>
          </p:nvSpPr>
          <p:spPr bwMode="auto">
            <a:xfrm>
              <a:off x="5496067" y="467085"/>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76" name="AutoShape 174"/>
            <p:cNvSpPr>
              <a:spLocks noChangeAspect="1" noChangeArrowheads="1"/>
            </p:cNvSpPr>
            <p:nvPr/>
          </p:nvSpPr>
          <p:spPr bwMode="auto">
            <a:xfrm>
              <a:off x="7096267" y="467085"/>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77" name="AutoShape 175"/>
            <p:cNvSpPr>
              <a:spLocks noChangeAspect="1" noChangeArrowheads="1"/>
            </p:cNvSpPr>
            <p:nvPr/>
          </p:nvSpPr>
          <p:spPr bwMode="auto">
            <a:xfrm>
              <a:off x="6334267" y="824273"/>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cxnSp>
          <p:nvCxnSpPr>
            <p:cNvPr id="178" name="AutoShape 176"/>
            <p:cNvCxnSpPr>
              <a:cxnSpLocks noChangeShapeType="1"/>
              <a:endCxn id="79" idx="2"/>
            </p:cNvCxnSpPr>
            <p:nvPr/>
          </p:nvCxnSpPr>
          <p:spPr bwMode="auto">
            <a:xfrm rot="16200000">
              <a:off x="5163486" y="2706254"/>
              <a:ext cx="239713" cy="85725"/>
            </a:xfrm>
            <a:prstGeom prst="bentConnector2">
              <a:avLst/>
            </a:prstGeom>
            <a:noFill/>
            <a:ln w="9525">
              <a:solidFill>
                <a:schemeClr val="tx1"/>
              </a:solidFill>
              <a:miter lim="800000"/>
              <a:headEnd/>
              <a:tailEnd/>
            </a:ln>
          </p:spPr>
        </p:cxnSp>
        <p:sp>
          <p:nvSpPr>
            <p:cNvPr id="179" name="Rectangle 177"/>
            <p:cNvSpPr>
              <a:spLocks noChangeArrowheads="1"/>
            </p:cNvSpPr>
            <p:nvPr/>
          </p:nvSpPr>
          <p:spPr bwMode="auto">
            <a:xfrm>
              <a:off x="5159517" y="3245210"/>
              <a:ext cx="266700" cy="798513"/>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180" name="Rectangle 178"/>
            <p:cNvSpPr>
              <a:spLocks noChangeArrowheads="1"/>
            </p:cNvSpPr>
            <p:nvPr/>
          </p:nvSpPr>
          <p:spPr bwMode="auto">
            <a:xfrm>
              <a:off x="5683392" y="3254735"/>
              <a:ext cx="266700" cy="798513"/>
            </a:xfrm>
            <a:prstGeom prst="rect">
              <a:avLst/>
            </a:prstGeom>
            <a:noFill/>
            <a:ln w="9525">
              <a:solidFill>
                <a:schemeClr val="tx1"/>
              </a:solidFill>
              <a:miter lim="800000"/>
              <a:headEnd/>
              <a:tailEnd/>
            </a:ln>
          </p:spPr>
          <p:txBody>
            <a:bodyPr wrap="none" anchor="ctr"/>
            <a:lstStyle/>
            <a:p>
              <a:endParaRPr lang="en-GB" altLang="de-DE" dirty="0"/>
            </a:p>
          </p:txBody>
        </p:sp>
        <p:sp>
          <p:nvSpPr>
            <p:cNvPr id="181" name="Rectangle 179"/>
            <p:cNvSpPr>
              <a:spLocks noChangeArrowheads="1"/>
            </p:cNvSpPr>
            <p:nvPr/>
          </p:nvSpPr>
          <p:spPr bwMode="auto">
            <a:xfrm>
              <a:off x="6978792" y="3254735"/>
              <a:ext cx="266700" cy="798513"/>
            </a:xfrm>
            <a:prstGeom prst="rect">
              <a:avLst/>
            </a:prstGeom>
            <a:noFill/>
            <a:ln w="9525">
              <a:solidFill>
                <a:schemeClr val="tx1"/>
              </a:solidFill>
              <a:miter lim="800000"/>
              <a:headEnd/>
              <a:tailEnd/>
            </a:ln>
          </p:spPr>
          <p:txBody>
            <a:bodyPr wrap="none" anchor="ctr"/>
            <a:lstStyle/>
            <a:p>
              <a:endParaRPr lang="en-GB" altLang="de-DE" dirty="0"/>
            </a:p>
          </p:txBody>
        </p:sp>
        <p:cxnSp>
          <p:nvCxnSpPr>
            <p:cNvPr id="182" name="AutoShape 180"/>
            <p:cNvCxnSpPr>
              <a:cxnSpLocks noChangeShapeType="1"/>
              <a:stCxn id="170" idx="2"/>
              <a:endCxn id="181" idx="0"/>
            </p:cNvCxnSpPr>
            <p:nvPr/>
          </p:nvCxnSpPr>
          <p:spPr bwMode="auto">
            <a:xfrm rot="5400000">
              <a:off x="7043086" y="3180916"/>
              <a:ext cx="142875" cy="4763"/>
            </a:xfrm>
            <a:prstGeom prst="bentConnector3">
              <a:avLst>
                <a:gd name="adj1" fmla="val 42222"/>
              </a:avLst>
            </a:prstGeom>
            <a:noFill/>
            <a:ln w="9525">
              <a:solidFill>
                <a:schemeClr val="tx1"/>
              </a:solidFill>
              <a:miter lim="800000"/>
              <a:headEnd/>
              <a:tailEnd/>
            </a:ln>
          </p:spPr>
        </p:cxnSp>
        <p:sp>
          <p:nvSpPr>
            <p:cNvPr id="183" name="Line 181"/>
            <p:cNvSpPr>
              <a:spLocks noChangeShapeType="1"/>
            </p:cNvSpPr>
            <p:nvPr/>
          </p:nvSpPr>
          <p:spPr bwMode="auto">
            <a:xfrm>
              <a:off x="6389830" y="1116373"/>
              <a:ext cx="4762" cy="404812"/>
            </a:xfrm>
            <a:prstGeom prst="line">
              <a:avLst/>
            </a:prstGeom>
            <a:noFill/>
            <a:ln w="9525">
              <a:solidFill>
                <a:schemeClr val="tx1"/>
              </a:solidFill>
              <a:round/>
              <a:headEnd/>
              <a:tailEnd/>
            </a:ln>
          </p:spPr>
          <p:txBody>
            <a:bodyPr/>
            <a:lstStyle/>
            <a:p>
              <a:endParaRPr lang="en-GB" dirty="0"/>
            </a:p>
          </p:txBody>
        </p:sp>
        <p:sp>
          <p:nvSpPr>
            <p:cNvPr id="184" name="Rectangle 182"/>
            <p:cNvSpPr>
              <a:spLocks noChangeArrowheads="1"/>
            </p:cNvSpPr>
            <p:nvPr/>
          </p:nvSpPr>
          <p:spPr bwMode="auto">
            <a:xfrm>
              <a:off x="5769117" y="983165"/>
              <a:ext cx="1223963" cy="431800"/>
            </a:xfrm>
            <a:prstGeom prst="rect">
              <a:avLst/>
            </a:prstGeom>
            <a:solidFill>
              <a:schemeClr val="bg1"/>
            </a:solidFill>
            <a:ln w="19050">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p>
          </p:txBody>
        </p:sp>
        <p:sp>
          <p:nvSpPr>
            <p:cNvPr id="185" name="Text Box 183"/>
            <p:cNvSpPr txBox="1">
              <a:spLocks noChangeArrowheads="1"/>
            </p:cNvSpPr>
            <p:nvPr/>
          </p:nvSpPr>
          <p:spPr bwMode="auto">
            <a:xfrm>
              <a:off x="5700132" y="960798"/>
              <a:ext cx="1408113" cy="369332"/>
            </a:xfrm>
            <a:prstGeom prst="rect">
              <a:avLst/>
            </a:prstGeom>
            <a:noFill/>
            <a:ln w="9525">
              <a:noFill/>
              <a:miter lim="800000"/>
              <a:headEnd/>
              <a:tailEnd/>
            </a:ln>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DH-Method</a:t>
              </a:r>
            </a:p>
          </p:txBody>
        </p:sp>
        <p:sp>
          <p:nvSpPr>
            <p:cNvPr id="186" name="Text Box 184"/>
            <p:cNvSpPr txBox="1">
              <a:spLocks noChangeArrowheads="1"/>
            </p:cNvSpPr>
            <p:nvPr/>
          </p:nvSpPr>
          <p:spPr bwMode="auto">
            <a:xfrm>
              <a:off x="6212030" y="5112110"/>
              <a:ext cx="1727200" cy="366713"/>
            </a:xfrm>
            <a:prstGeom prst="rect">
              <a:avLst/>
            </a:prstGeom>
            <a:solidFill>
              <a:schemeClr val="bg1"/>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Homozygous</a:t>
              </a:r>
              <a:r>
                <a:rPr lang="en-GB" altLang="de-DE" dirty="0"/>
                <a:t>!</a:t>
              </a:r>
            </a:p>
          </p:txBody>
        </p:sp>
        <p:sp>
          <p:nvSpPr>
            <p:cNvPr id="187" name="Rectangle 185"/>
            <p:cNvSpPr>
              <a:spLocks noChangeArrowheads="1"/>
            </p:cNvSpPr>
            <p:nvPr/>
          </p:nvSpPr>
          <p:spPr bwMode="auto">
            <a:xfrm>
              <a:off x="9502920" y="1467211"/>
              <a:ext cx="1905000" cy="655637"/>
            </a:xfrm>
            <a:prstGeom prst="rect">
              <a:avLst/>
            </a:prstGeom>
            <a:solidFill>
              <a:schemeClr val="bg1"/>
            </a:solidFill>
            <a:ln w="38100">
              <a:solidFill>
                <a:schemeClr val="tx1"/>
              </a:solidFill>
              <a:miter lim="800000"/>
              <a:headEnd/>
              <a:tailEnd/>
            </a:ln>
          </p:spPr>
          <p:txBody>
            <a:bodyPr wrap="none" anchor="ctr"/>
            <a:lstStyle/>
            <a:p>
              <a:endParaRPr lang="en-GB" altLang="de-DE" dirty="0"/>
            </a:p>
          </p:txBody>
        </p:sp>
        <p:sp>
          <p:nvSpPr>
            <p:cNvPr id="188" name="AutoShape 186"/>
            <p:cNvSpPr>
              <a:spLocks noChangeArrowheads="1"/>
            </p:cNvSpPr>
            <p:nvPr/>
          </p:nvSpPr>
          <p:spPr bwMode="auto">
            <a:xfrm rot="5400000">
              <a:off x="10798320" y="153706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89" name="AutoShape 187"/>
            <p:cNvSpPr>
              <a:spLocks noChangeArrowheads="1"/>
            </p:cNvSpPr>
            <p:nvPr/>
          </p:nvSpPr>
          <p:spPr bwMode="auto">
            <a:xfrm rot="5400000">
              <a:off x="10645920" y="153706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0" name="AutoShape 188"/>
            <p:cNvSpPr>
              <a:spLocks noChangeArrowheads="1"/>
            </p:cNvSpPr>
            <p:nvPr/>
          </p:nvSpPr>
          <p:spPr bwMode="auto">
            <a:xfrm rot="5400000">
              <a:off x="10493520" y="1537060"/>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91" name="AutoShape 189"/>
            <p:cNvSpPr>
              <a:spLocks noChangeArrowheads="1"/>
            </p:cNvSpPr>
            <p:nvPr/>
          </p:nvSpPr>
          <p:spPr bwMode="auto">
            <a:xfrm rot="5400000">
              <a:off x="10341120" y="153706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2" name="AutoShape 190"/>
            <p:cNvSpPr>
              <a:spLocks noChangeArrowheads="1"/>
            </p:cNvSpPr>
            <p:nvPr/>
          </p:nvSpPr>
          <p:spPr bwMode="auto">
            <a:xfrm rot="5400000">
              <a:off x="10190307" y="1538649"/>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3" name="AutoShape 191"/>
            <p:cNvSpPr>
              <a:spLocks noChangeArrowheads="1"/>
            </p:cNvSpPr>
            <p:nvPr/>
          </p:nvSpPr>
          <p:spPr bwMode="auto">
            <a:xfrm rot="5400000">
              <a:off x="10036320" y="1537060"/>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194" name="AutoShape 192"/>
            <p:cNvSpPr>
              <a:spLocks noChangeArrowheads="1"/>
            </p:cNvSpPr>
            <p:nvPr/>
          </p:nvSpPr>
          <p:spPr bwMode="auto">
            <a:xfrm rot="5400000">
              <a:off x="9883920" y="153706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5" name="AutoShape 193"/>
            <p:cNvSpPr>
              <a:spLocks noChangeArrowheads="1"/>
            </p:cNvSpPr>
            <p:nvPr/>
          </p:nvSpPr>
          <p:spPr bwMode="auto">
            <a:xfrm rot="5400000">
              <a:off x="9731520" y="153706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6" name="AutoShape 194"/>
            <p:cNvSpPr>
              <a:spLocks noChangeArrowheads="1"/>
            </p:cNvSpPr>
            <p:nvPr/>
          </p:nvSpPr>
          <p:spPr bwMode="auto">
            <a:xfrm rot="5400000">
              <a:off x="9579120" y="153706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7" name="AutoShape 195"/>
            <p:cNvSpPr>
              <a:spLocks noChangeArrowheads="1"/>
            </p:cNvSpPr>
            <p:nvPr/>
          </p:nvSpPr>
          <p:spPr bwMode="auto">
            <a:xfrm rot="5400000">
              <a:off x="10952307" y="1538649"/>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8" name="AutoShape 196"/>
            <p:cNvSpPr>
              <a:spLocks noChangeArrowheads="1"/>
            </p:cNvSpPr>
            <p:nvPr/>
          </p:nvSpPr>
          <p:spPr bwMode="auto">
            <a:xfrm rot="5400000">
              <a:off x="11104707" y="1538649"/>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199" name="AutoShape 197"/>
            <p:cNvSpPr>
              <a:spLocks noChangeArrowheads="1"/>
            </p:cNvSpPr>
            <p:nvPr/>
          </p:nvSpPr>
          <p:spPr bwMode="auto">
            <a:xfrm rot="5400000">
              <a:off x="11257107" y="1538649"/>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0" name="AutoShape 198"/>
            <p:cNvSpPr>
              <a:spLocks noChangeArrowheads="1"/>
            </p:cNvSpPr>
            <p:nvPr/>
          </p:nvSpPr>
          <p:spPr bwMode="auto">
            <a:xfrm rot="5400000">
              <a:off x="107983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1" name="AutoShape 199"/>
            <p:cNvSpPr>
              <a:spLocks noChangeArrowheads="1"/>
            </p:cNvSpPr>
            <p:nvPr/>
          </p:nvSpPr>
          <p:spPr bwMode="auto">
            <a:xfrm rot="5400000">
              <a:off x="106459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2" name="AutoShape 200"/>
            <p:cNvSpPr>
              <a:spLocks noChangeArrowheads="1"/>
            </p:cNvSpPr>
            <p:nvPr/>
          </p:nvSpPr>
          <p:spPr bwMode="auto">
            <a:xfrm rot="5400000">
              <a:off x="104935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3" name="AutoShape 201"/>
            <p:cNvSpPr>
              <a:spLocks noChangeArrowheads="1"/>
            </p:cNvSpPr>
            <p:nvPr/>
          </p:nvSpPr>
          <p:spPr bwMode="auto">
            <a:xfrm rot="5400000">
              <a:off x="103411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4" name="AutoShape 202"/>
            <p:cNvSpPr>
              <a:spLocks noChangeArrowheads="1"/>
            </p:cNvSpPr>
            <p:nvPr/>
          </p:nvSpPr>
          <p:spPr bwMode="auto">
            <a:xfrm rot="5400000">
              <a:off x="10190307" y="1684699"/>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05" name="AutoShape 203"/>
            <p:cNvSpPr>
              <a:spLocks noChangeArrowheads="1"/>
            </p:cNvSpPr>
            <p:nvPr/>
          </p:nvSpPr>
          <p:spPr bwMode="auto">
            <a:xfrm rot="5400000">
              <a:off x="100363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6" name="AutoShape 204"/>
            <p:cNvSpPr>
              <a:spLocks noChangeArrowheads="1"/>
            </p:cNvSpPr>
            <p:nvPr/>
          </p:nvSpPr>
          <p:spPr bwMode="auto">
            <a:xfrm rot="5400000">
              <a:off x="98839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7" name="AutoShape 205"/>
            <p:cNvSpPr>
              <a:spLocks noChangeArrowheads="1"/>
            </p:cNvSpPr>
            <p:nvPr/>
          </p:nvSpPr>
          <p:spPr bwMode="auto">
            <a:xfrm rot="5400000">
              <a:off x="97315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8" name="AutoShape 206"/>
            <p:cNvSpPr>
              <a:spLocks noChangeArrowheads="1"/>
            </p:cNvSpPr>
            <p:nvPr/>
          </p:nvSpPr>
          <p:spPr bwMode="auto">
            <a:xfrm rot="5400000">
              <a:off x="9579120" y="1683110"/>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09" name="AutoShape 207"/>
            <p:cNvSpPr>
              <a:spLocks noChangeArrowheads="1"/>
            </p:cNvSpPr>
            <p:nvPr/>
          </p:nvSpPr>
          <p:spPr bwMode="auto">
            <a:xfrm rot="5400000">
              <a:off x="10952307" y="1684699"/>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0" name="AutoShape 208"/>
            <p:cNvSpPr>
              <a:spLocks noChangeArrowheads="1"/>
            </p:cNvSpPr>
            <p:nvPr/>
          </p:nvSpPr>
          <p:spPr bwMode="auto">
            <a:xfrm rot="5400000">
              <a:off x="11104707" y="1684699"/>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11" name="AutoShape 209"/>
            <p:cNvSpPr>
              <a:spLocks noChangeArrowheads="1"/>
            </p:cNvSpPr>
            <p:nvPr/>
          </p:nvSpPr>
          <p:spPr bwMode="auto">
            <a:xfrm rot="5400000">
              <a:off x="11257107" y="1684699"/>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2" name="AutoShape 210"/>
            <p:cNvSpPr>
              <a:spLocks noChangeArrowheads="1"/>
            </p:cNvSpPr>
            <p:nvPr/>
          </p:nvSpPr>
          <p:spPr bwMode="auto">
            <a:xfrm rot="5400000">
              <a:off x="10797526" y="1828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3" name="AutoShape 211"/>
            <p:cNvSpPr>
              <a:spLocks noChangeArrowheads="1"/>
            </p:cNvSpPr>
            <p:nvPr/>
          </p:nvSpPr>
          <p:spPr bwMode="auto">
            <a:xfrm rot="5400000">
              <a:off x="10645126" y="182836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14" name="AutoShape 212"/>
            <p:cNvSpPr>
              <a:spLocks noChangeArrowheads="1"/>
            </p:cNvSpPr>
            <p:nvPr/>
          </p:nvSpPr>
          <p:spPr bwMode="auto">
            <a:xfrm rot="5400000">
              <a:off x="10492726" y="1828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5" name="AutoShape 213"/>
            <p:cNvSpPr>
              <a:spLocks noChangeArrowheads="1"/>
            </p:cNvSpPr>
            <p:nvPr/>
          </p:nvSpPr>
          <p:spPr bwMode="auto">
            <a:xfrm rot="5400000">
              <a:off x="10340326" y="1828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6" name="AutoShape 214"/>
            <p:cNvSpPr>
              <a:spLocks noChangeArrowheads="1"/>
            </p:cNvSpPr>
            <p:nvPr/>
          </p:nvSpPr>
          <p:spPr bwMode="auto">
            <a:xfrm rot="5400000">
              <a:off x="10189513" y="18299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7" name="AutoShape 215"/>
            <p:cNvSpPr>
              <a:spLocks noChangeArrowheads="1"/>
            </p:cNvSpPr>
            <p:nvPr/>
          </p:nvSpPr>
          <p:spPr bwMode="auto">
            <a:xfrm rot="5400000">
              <a:off x="10035526" y="1828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18" name="AutoShape 216"/>
            <p:cNvSpPr>
              <a:spLocks noChangeArrowheads="1"/>
            </p:cNvSpPr>
            <p:nvPr/>
          </p:nvSpPr>
          <p:spPr bwMode="auto">
            <a:xfrm rot="5400000">
              <a:off x="9883126" y="182836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19" name="AutoShape 217"/>
            <p:cNvSpPr>
              <a:spLocks noChangeArrowheads="1"/>
            </p:cNvSpPr>
            <p:nvPr/>
          </p:nvSpPr>
          <p:spPr bwMode="auto">
            <a:xfrm rot="5400000">
              <a:off x="9730726" y="182836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20" name="AutoShape 218"/>
            <p:cNvSpPr>
              <a:spLocks noChangeArrowheads="1"/>
            </p:cNvSpPr>
            <p:nvPr/>
          </p:nvSpPr>
          <p:spPr bwMode="auto">
            <a:xfrm rot="5400000">
              <a:off x="9578326" y="182836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21" name="AutoShape 219"/>
            <p:cNvSpPr>
              <a:spLocks noChangeArrowheads="1"/>
            </p:cNvSpPr>
            <p:nvPr/>
          </p:nvSpPr>
          <p:spPr bwMode="auto">
            <a:xfrm rot="5400000">
              <a:off x="10951513" y="18299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22" name="AutoShape 220"/>
            <p:cNvSpPr>
              <a:spLocks noChangeArrowheads="1"/>
            </p:cNvSpPr>
            <p:nvPr/>
          </p:nvSpPr>
          <p:spPr bwMode="auto">
            <a:xfrm rot="5400000">
              <a:off x="11103913" y="18299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23" name="AutoShape 221"/>
            <p:cNvSpPr>
              <a:spLocks noChangeArrowheads="1"/>
            </p:cNvSpPr>
            <p:nvPr/>
          </p:nvSpPr>
          <p:spPr bwMode="auto">
            <a:xfrm rot="5400000">
              <a:off x="11256313" y="18299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24" name="AutoShape 222"/>
            <p:cNvSpPr>
              <a:spLocks noChangeArrowheads="1"/>
            </p:cNvSpPr>
            <p:nvPr/>
          </p:nvSpPr>
          <p:spPr bwMode="auto">
            <a:xfrm rot="5400000">
              <a:off x="10797526" y="197441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25" name="AutoShape 223"/>
            <p:cNvSpPr>
              <a:spLocks noChangeArrowheads="1"/>
            </p:cNvSpPr>
            <p:nvPr/>
          </p:nvSpPr>
          <p:spPr bwMode="auto">
            <a:xfrm rot="5400000">
              <a:off x="10645126" y="1974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26" name="AutoShape 224"/>
            <p:cNvSpPr>
              <a:spLocks noChangeArrowheads="1"/>
            </p:cNvSpPr>
            <p:nvPr/>
          </p:nvSpPr>
          <p:spPr bwMode="auto">
            <a:xfrm rot="5400000">
              <a:off x="10492726" y="197441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27" name="AutoShape 225"/>
            <p:cNvSpPr>
              <a:spLocks noChangeArrowheads="1"/>
            </p:cNvSpPr>
            <p:nvPr/>
          </p:nvSpPr>
          <p:spPr bwMode="auto">
            <a:xfrm rot="5400000">
              <a:off x="10340326" y="1974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28" name="AutoShape 226"/>
            <p:cNvSpPr>
              <a:spLocks noChangeArrowheads="1"/>
            </p:cNvSpPr>
            <p:nvPr/>
          </p:nvSpPr>
          <p:spPr bwMode="auto">
            <a:xfrm rot="5400000">
              <a:off x="10189513" y="19760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29" name="AutoShape 227"/>
            <p:cNvSpPr>
              <a:spLocks noChangeArrowheads="1"/>
            </p:cNvSpPr>
            <p:nvPr/>
          </p:nvSpPr>
          <p:spPr bwMode="auto">
            <a:xfrm rot="5400000">
              <a:off x="10035526" y="1974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0" name="AutoShape 228"/>
            <p:cNvSpPr>
              <a:spLocks noChangeArrowheads="1"/>
            </p:cNvSpPr>
            <p:nvPr/>
          </p:nvSpPr>
          <p:spPr bwMode="auto">
            <a:xfrm rot="5400000">
              <a:off x="9883126" y="1974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1" name="AutoShape 229"/>
            <p:cNvSpPr>
              <a:spLocks noChangeArrowheads="1"/>
            </p:cNvSpPr>
            <p:nvPr/>
          </p:nvSpPr>
          <p:spPr bwMode="auto">
            <a:xfrm rot="5400000">
              <a:off x="9730726" y="197441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32" name="AutoShape 230"/>
            <p:cNvSpPr>
              <a:spLocks noChangeArrowheads="1"/>
            </p:cNvSpPr>
            <p:nvPr/>
          </p:nvSpPr>
          <p:spPr bwMode="auto">
            <a:xfrm rot="5400000">
              <a:off x="9578326" y="1974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3" name="AutoShape 231"/>
            <p:cNvSpPr>
              <a:spLocks noChangeArrowheads="1"/>
            </p:cNvSpPr>
            <p:nvPr/>
          </p:nvSpPr>
          <p:spPr bwMode="auto">
            <a:xfrm rot="5400000">
              <a:off x="10951513" y="19760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4" name="AutoShape 232"/>
            <p:cNvSpPr>
              <a:spLocks noChangeArrowheads="1"/>
            </p:cNvSpPr>
            <p:nvPr/>
          </p:nvSpPr>
          <p:spPr bwMode="auto">
            <a:xfrm rot="5400000">
              <a:off x="11103913" y="19760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5" name="AutoShape 233"/>
            <p:cNvSpPr>
              <a:spLocks noChangeArrowheads="1"/>
            </p:cNvSpPr>
            <p:nvPr/>
          </p:nvSpPr>
          <p:spPr bwMode="auto">
            <a:xfrm rot="5400000">
              <a:off x="11256313" y="19760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36" name="Rectangle 234"/>
            <p:cNvSpPr>
              <a:spLocks noChangeArrowheads="1"/>
            </p:cNvSpPr>
            <p:nvPr/>
          </p:nvSpPr>
          <p:spPr bwMode="auto">
            <a:xfrm>
              <a:off x="9334645" y="5067661"/>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p>
          </p:txBody>
        </p:sp>
        <p:sp>
          <p:nvSpPr>
            <p:cNvPr id="237" name="Rectangle 235"/>
            <p:cNvSpPr>
              <a:spLocks noChangeArrowheads="1"/>
            </p:cNvSpPr>
            <p:nvPr/>
          </p:nvSpPr>
          <p:spPr bwMode="auto">
            <a:xfrm>
              <a:off x="9436245" y="5115286"/>
              <a:ext cx="381000" cy="569912"/>
            </a:xfrm>
            <a:prstGeom prst="rect">
              <a:avLst/>
            </a:prstGeom>
            <a:solidFill>
              <a:srgbClr val="1C1C1C"/>
            </a:solidFill>
            <a:ln w="9525" algn="ctr">
              <a:solidFill>
                <a:schemeClr val="tx1"/>
              </a:solidFill>
              <a:miter lim="800000"/>
              <a:headEnd/>
              <a:tailEnd/>
            </a:ln>
          </p:spPr>
          <p:txBody>
            <a:bodyPr wrap="none" anchor="ctr"/>
            <a:lstStyle/>
            <a:p>
              <a:endParaRPr lang="en-GB" altLang="de-DE" dirty="0"/>
            </a:p>
          </p:txBody>
        </p:sp>
        <p:sp>
          <p:nvSpPr>
            <p:cNvPr id="238" name="Rectangle 236"/>
            <p:cNvSpPr>
              <a:spLocks noChangeArrowheads="1"/>
            </p:cNvSpPr>
            <p:nvPr/>
          </p:nvSpPr>
          <p:spPr bwMode="auto">
            <a:xfrm>
              <a:off x="9563245" y="5162911"/>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p>
          </p:txBody>
        </p:sp>
        <p:sp>
          <p:nvSpPr>
            <p:cNvPr id="239" name="Rectangle 237"/>
            <p:cNvSpPr>
              <a:spLocks noChangeArrowheads="1"/>
            </p:cNvSpPr>
            <p:nvPr/>
          </p:nvSpPr>
          <p:spPr bwMode="auto">
            <a:xfrm>
              <a:off x="10306195" y="5097823"/>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dirty="0"/>
            </a:p>
          </p:txBody>
        </p:sp>
        <p:sp>
          <p:nvSpPr>
            <p:cNvPr id="240" name="Rectangle 238"/>
            <p:cNvSpPr>
              <a:spLocks noChangeArrowheads="1"/>
            </p:cNvSpPr>
            <p:nvPr/>
          </p:nvSpPr>
          <p:spPr bwMode="auto">
            <a:xfrm>
              <a:off x="10407795" y="5145448"/>
              <a:ext cx="381000" cy="569913"/>
            </a:xfrm>
            <a:prstGeom prst="rect">
              <a:avLst/>
            </a:prstGeom>
            <a:solidFill>
              <a:srgbClr val="1C1C1C"/>
            </a:solidFill>
            <a:ln w="9525">
              <a:solidFill>
                <a:schemeClr val="tx1"/>
              </a:solidFill>
              <a:miter lim="800000"/>
              <a:headEnd/>
              <a:tailEnd/>
            </a:ln>
          </p:spPr>
          <p:txBody>
            <a:bodyPr wrap="none" anchor="ctr"/>
            <a:lstStyle/>
            <a:p>
              <a:endParaRPr lang="en-GB" altLang="de-DE" dirty="0"/>
            </a:p>
          </p:txBody>
        </p:sp>
        <p:sp>
          <p:nvSpPr>
            <p:cNvPr id="241" name="Rectangle 239"/>
            <p:cNvSpPr>
              <a:spLocks noChangeArrowheads="1"/>
            </p:cNvSpPr>
            <p:nvPr/>
          </p:nvSpPr>
          <p:spPr bwMode="auto">
            <a:xfrm>
              <a:off x="10534795" y="5193073"/>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dirty="0"/>
            </a:p>
          </p:txBody>
        </p:sp>
        <p:sp>
          <p:nvSpPr>
            <p:cNvPr id="242" name="Rectangle 240" descr="Diagonal weit nach oben"/>
            <p:cNvSpPr>
              <a:spLocks noChangeArrowheads="1"/>
            </p:cNvSpPr>
            <p:nvPr/>
          </p:nvSpPr>
          <p:spPr bwMode="auto">
            <a:xfrm>
              <a:off x="9340995" y="5931261"/>
              <a:ext cx="2209800"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p>
          </p:txBody>
        </p:sp>
        <p:cxnSp>
          <p:nvCxnSpPr>
            <p:cNvPr id="243" name="AutoShape 241"/>
            <p:cNvCxnSpPr>
              <a:cxnSpLocks noChangeShapeType="1"/>
            </p:cNvCxnSpPr>
            <p:nvPr/>
          </p:nvCxnSpPr>
          <p:spPr bwMode="auto">
            <a:xfrm rot="5400000">
              <a:off x="9179864" y="2217304"/>
              <a:ext cx="787400" cy="68263"/>
            </a:xfrm>
            <a:prstGeom prst="bentConnector3">
              <a:avLst>
                <a:gd name="adj1" fmla="val 58870"/>
              </a:avLst>
            </a:prstGeom>
            <a:noFill/>
            <a:ln w="9525">
              <a:solidFill>
                <a:schemeClr val="tx1"/>
              </a:solidFill>
              <a:miter lim="800000"/>
              <a:headEnd/>
              <a:tailEnd/>
            </a:ln>
          </p:spPr>
        </p:cxnSp>
        <p:cxnSp>
          <p:nvCxnSpPr>
            <p:cNvPr id="244" name="AutoShape 242"/>
            <p:cNvCxnSpPr>
              <a:cxnSpLocks noChangeShapeType="1"/>
            </p:cNvCxnSpPr>
            <p:nvPr/>
          </p:nvCxnSpPr>
          <p:spPr bwMode="auto">
            <a:xfrm rot="5400000">
              <a:off x="9412432" y="2280011"/>
              <a:ext cx="620713" cy="71437"/>
            </a:xfrm>
            <a:prstGeom prst="bentConnector3">
              <a:avLst>
                <a:gd name="adj1" fmla="val 49870"/>
              </a:avLst>
            </a:prstGeom>
            <a:noFill/>
            <a:ln w="9525">
              <a:solidFill>
                <a:schemeClr val="tx1"/>
              </a:solidFill>
              <a:miter lim="800000"/>
              <a:headEnd/>
              <a:tailEnd/>
            </a:ln>
          </p:spPr>
        </p:cxnSp>
        <p:cxnSp>
          <p:nvCxnSpPr>
            <p:cNvPr id="245" name="AutoShape 243"/>
            <p:cNvCxnSpPr>
              <a:cxnSpLocks noChangeShapeType="1"/>
            </p:cNvCxnSpPr>
            <p:nvPr/>
          </p:nvCxnSpPr>
          <p:spPr bwMode="auto">
            <a:xfrm rot="16200000" flipH="1">
              <a:off x="10874520" y="2216511"/>
              <a:ext cx="760412" cy="42862"/>
            </a:xfrm>
            <a:prstGeom prst="bentConnector3">
              <a:avLst>
                <a:gd name="adj1" fmla="val 61167"/>
              </a:avLst>
            </a:prstGeom>
            <a:noFill/>
            <a:ln w="9525">
              <a:solidFill>
                <a:schemeClr val="tx1"/>
              </a:solidFill>
              <a:miter lim="800000"/>
              <a:headEnd/>
              <a:tailEnd/>
            </a:ln>
          </p:spPr>
        </p:cxnSp>
        <p:cxnSp>
          <p:nvCxnSpPr>
            <p:cNvPr id="246" name="AutoShape 244"/>
            <p:cNvCxnSpPr>
              <a:cxnSpLocks noChangeShapeType="1"/>
            </p:cNvCxnSpPr>
            <p:nvPr/>
          </p:nvCxnSpPr>
          <p:spPr bwMode="auto">
            <a:xfrm rot="16200000" flipH="1">
              <a:off x="9408464" y="2209367"/>
              <a:ext cx="792162" cy="82550"/>
            </a:xfrm>
            <a:prstGeom prst="bentConnector3">
              <a:avLst>
                <a:gd name="adj1" fmla="val 199"/>
              </a:avLst>
            </a:prstGeom>
            <a:noFill/>
            <a:ln w="9525">
              <a:solidFill>
                <a:schemeClr val="tx1"/>
              </a:solidFill>
              <a:miter lim="800000"/>
              <a:headEnd/>
              <a:tailEnd/>
            </a:ln>
          </p:spPr>
        </p:cxnSp>
        <p:sp>
          <p:nvSpPr>
            <p:cNvPr id="247" name="Rectangle 245"/>
            <p:cNvSpPr>
              <a:spLocks noChangeArrowheads="1"/>
            </p:cNvSpPr>
            <p:nvPr/>
          </p:nvSpPr>
          <p:spPr bwMode="auto">
            <a:xfrm>
              <a:off x="10337945" y="4131036"/>
              <a:ext cx="266700" cy="795337"/>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cxnSp>
          <p:nvCxnSpPr>
            <p:cNvPr id="248" name="AutoShape 246"/>
            <p:cNvCxnSpPr>
              <a:cxnSpLocks noChangeShapeType="1"/>
            </p:cNvCxnSpPr>
            <p:nvPr/>
          </p:nvCxnSpPr>
          <p:spPr bwMode="auto">
            <a:xfrm rot="5400000">
              <a:off x="10180782" y="2302236"/>
              <a:ext cx="649288" cy="49212"/>
            </a:xfrm>
            <a:prstGeom prst="bentConnector3">
              <a:avLst>
                <a:gd name="adj1" fmla="val 49880"/>
              </a:avLst>
            </a:prstGeom>
            <a:noFill/>
            <a:ln w="9525">
              <a:solidFill>
                <a:schemeClr val="tx1"/>
              </a:solidFill>
              <a:miter lim="800000"/>
              <a:headEnd/>
              <a:tailEnd/>
            </a:ln>
          </p:spPr>
        </p:cxnSp>
        <p:cxnSp>
          <p:nvCxnSpPr>
            <p:cNvPr id="249" name="AutoShape 247"/>
            <p:cNvCxnSpPr>
              <a:cxnSpLocks noChangeShapeType="1"/>
            </p:cNvCxnSpPr>
            <p:nvPr/>
          </p:nvCxnSpPr>
          <p:spPr bwMode="auto">
            <a:xfrm rot="16200000" flipH="1">
              <a:off x="10038701" y="2044267"/>
              <a:ext cx="1082675" cy="122237"/>
            </a:xfrm>
            <a:prstGeom prst="bentConnector3">
              <a:avLst>
                <a:gd name="adj1" fmla="val 7181"/>
              </a:avLst>
            </a:prstGeom>
            <a:noFill/>
            <a:ln w="9525">
              <a:solidFill>
                <a:schemeClr val="tx1"/>
              </a:solidFill>
              <a:miter lim="800000"/>
              <a:headEnd/>
              <a:tailEnd/>
            </a:ln>
          </p:spPr>
        </p:cxnSp>
        <p:cxnSp>
          <p:nvCxnSpPr>
            <p:cNvPr id="250" name="AutoShape 248"/>
            <p:cNvCxnSpPr>
              <a:cxnSpLocks noChangeShapeType="1"/>
            </p:cNvCxnSpPr>
            <p:nvPr/>
          </p:nvCxnSpPr>
          <p:spPr bwMode="auto">
            <a:xfrm rot="16200000" flipH="1">
              <a:off x="10345882" y="2194286"/>
              <a:ext cx="777875" cy="114300"/>
            </a:xfrm>
            <a:prstGeom prst="bentConnector3">
              <a:avLst>
                <a:gd name="adj1" fmla="val 9181"/>
              </a:avLst>
            </a:prstGeom>
            <a:noFill/>
            <a:ln w="9525">
              <a:solidFill>
                <a:schemeClr val="tx1"/>
              </a:solidFill>
              <a:miter lim="800000"/>
              <a:headEnd/>
              <a:tailEnd/>
            </a:ln>
          </p:spPr>
        </p:cxnSp>
        <p:cxnSp>
          <p:nvCxnSpPr>
            <p:cNvPr id="251" name="AutoShape 249"/>
            <p:cNvCxnSpPr>
              <a:cxnSpLocks noChangeShapeType="1"/>
              <a:stCxn id="210" idx="2"/>
            </p:cNvCxnSpPr>
            <p:nvPr/>
          </p:nvCxnSpPr>
          <p:spPr bwMode="auto">
            <a:xfrm rot="16200000" flipH="1" flipV="1">
              <a:off x="10629251" y="2153804"/>
              <a:ext cx="992188" cy="22225"/>
            </a:xfrm>
            <a:prstGeom prst="bentConnector5">
              <a:avLst>
                <a:gd name="adj1" fmla="val 1759"/>
                <a:gd name="adj2" fmla="val -307144"/>
                <a:gd name="adj3" fmla="val 65917"/>
              </a:avLst>
            </a:prstGeom>
            <a:noFill/>
            <a:ln w="9525">
              <a:solidFill>
                <a:schemeClr val="tx1"/>
              </a:solidFill>
              <a:miter lim="800000"/>
              <a:headEnd/>
              <a:tailEnd/>
            </a:ln>
          </p:spPr>
        </p:cxnSp>
        <p:grpSp>
          <p:nvGrpSpPr>
            <p:cNvPr id="252" name="Group 250"/>
            <p:cNvGrpSpPr>
              <a:grpSpLocks/>
            </p:cNvGrpSpPr>
            <p:nvPr/>
          </p:nvGrpSpPr>
          <p:grpSpPr bwMode="auto">
            <a:xfrm>
              <a:off x="9460057" y="2407011"/>
              <a:ext cx="77788" cy="641350"/>
              <a:chOff x="405" y="1853"/>
              <a:chExt cx="49" cy="404"/>
            </a:xfrm>
          </p:grpSpPr>
          <p:grpSp>
            <p:nvGrpSpPr>
              <p:cNvPr id="253" name="Group 251"/>
              <p:cNvGrpSpPr>
                <a:grpSpLocks/>
              </p:cNvGrpSpPr>
              <p:nvPr/>
            </p:nvGrpSpPr>
            <p:grpSpPr bwMode="auto">
              <a:xfrm>
                <a:off x="405" y="1853"/>
                <a:ext cx="39" cy="404"/>
                <a:chOff x="405" y="1853"/>
                <a:chExt cx="39" cy="404"/>
              </a:xfrm>
            </p:grpSpPr>
            <p:sp>
              <p:nvSpPr>
                <p:cNvPr id="255" name="AutoShape 25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56" name="AutoShape 25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57" name="AutoShape 25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58" name="AutoShape 25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59" name="AutoShape 25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254" name="Line 25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260" name="Group 258"/>
            <p:cNvGrpSpPr>
              <a:grpSpLocks/>
            </p:cNvGrpSpPr>
            <p:nvPr/>
          </p:nvGrpSpPr>
          <p:grpSpPr bwMode="auto">
            <a:xfrm>
              <a:off x="9609282" y="2408598"/>
              <a:ext cx="77788" cy="641350"/>
              <a:chOff x="405" y="1853"/>
              <a:chExt cx="49" cy="404"/>
            </a:xfrm>
          </p:grpSpPr>
          <p:grpSp>
            <p:nvGrpSpPr>
              <p:cNvPr id="261" name="Group 259"/>
              <p:cNvGrpSpPr>
                <a:grpSpLocks/>
              </p:cNvGrpSpPr>
              <p:nvPr/>
            </p:nvGrpSpPr>
            <p:grpSpPr bwMode="auto">
              <a:xfrm>
                <a:off x="405" y="1853"/>
                <a:ext cx="39" cy="404"/>
                <a:chOff x="405" y="1853"/>
                <a:chExt cx="39" cy="404"/>
              </a:xfrm>
            </p:grpSpPr>
            <p:sp>
              <p:nvSpPr>
                <p:cNvPr id="263" name="AutoShape 26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64" name="AutoShape 26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65" name="AutoShape 26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66" name="AutoShape 26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67" name="AutoShape 26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262" name="Line 26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268" name="Group 266"/>
            <p:cNvGrpSpPr>
              <a:grpSpLocks/>
            </p:cNvGrpSpPr>
            <p:nvPr/>
          </p:nvGrpSpPr>
          <p:grpSpPr bwMode="auto">
            <a:xfrm>
              <a:off x="9769620" y="2403836"/>
              <a:ext cx="77787" cy="641350"/>
              <a:chOff x="405" y="1853"/>
              <a:chExt cx="49" cy="404"/>
            </a:xfrm>
          </p:grpSpPr>
          <p:grpSp>
            <p:nvGrpSpPr>
              <p:cNvPr id="269" name="Group 267"/>
              <p:cNvGrpSpPr>
                <a:grpSpLocks/>
              </p:cNvGrpSpPr>
              <p:nvPr/>
            </p:nvGrpSpPr>
            <p:grpSpPr bwMode="auto">
              <a:xfrm>
                <a:off x="405" y="1853"/>
                <a:ext cx="39" cy="404"/>
                <a:chOff x="405" y="1853"/>
                <a:chExt cx="39" cy="404"/>
              </a:xfrm>
            </p:grpSpPr>
            <p:sp>
              <p:nvSpPr>
                <p:cNvPr id="271" name="AutoShape 26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72" name="AutoShape 26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73" name="AutoShape 27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74" name="AutoShape 27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275" name="AutoShape 27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270" name="Line 27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276" name="Group 274"/>
            <p:cNvGrpSpPr>
              <a:grpSpLocks/>
            </p:cNvGrpSpPr>
            <p:nvPr/>
          </p:nvGrpSpPr>
          <p:grpSpPr bwMode="auto">
            <a:xfrm>
              <a:off x="9931545" y="2410186"/>
              <a:ext cx="77787" cy="641350"/>
              <a:chOff x="405" y="1853"/>
              <a:chExt cx="49" cy="404"/>
            </a:xfrm>
          </p:grpSpPr>
          <p:grpSp>
            <p:nvGrpSpPr>
              <p:cNvPr id="277" name="Group 275"/>
              <p:cNvGrpSpPr>
                <a:grpSpLocks/>
              </p:cNvGrpSpPr>
              <p:nvPr/>
            </p:nvGrpSpPr>
            <p:grpSpPr bwMode="auto">
              <a:xfrm>
                <a:off x="405" y="1853"/>
                <a:ext cx="39" cy="404"/>
                <a:chOff x="405" y="1853"/>
                <a:chExt cx="39" cy="404"/>
              </a:xfrm>
            </p:grpSpPr>
            <p:sp>
              <p:nvSpPr>
                <p:cNvPr id="279" name="AutoShape 27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80" name="AutoShape 27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81" name="AutoShape 27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82" name="AutoShape 27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83" name="AutoShape 28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278" name="Line 28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284" name="Group 282"/>
            <p:cNvGrpSpPr>
              <a:grpSpLocks/>
            </p:cNvGrpSpPr>
            <p:nvPr/>
          </p:nvGrpSpPr>
          <p:grpSpPr bwMode="auto">
            <a:xfrm>
              <a:off x="10077595" y="2407011"/>
              <a:ext cx="77787" cy="641350"/>
              <a:chOff x="405" y="1853"/>
              <a:chExt cx="49" cy="404"/>
            </a:xfrm>
          </p:grpSpPr>
          <p:grpSp>
            <p:nvGrpSpPr>
              <p:cNvPr id="285" name="Group 283"/>
              <p:cNvGrpSpPr>
                <a:grpSpLocks/>
              </p:cNvGrpSpPr>
              <p:nvPr/>
            </p:nvGrpSpPr>
            <p:grpSpPr bwMode="auto">
              <a:xfrm>
                <a:off x="405" y="1853"/>
                <a:ext cx="39" cy="404"/>
                <a:chOff x="405" y="1853"/>
                <a:chExt cx="39" cy="404"/>
              </a:xfrm>
            </p:grpSpPr>
            <p:sp>
              <p:nvSpPr>
                <p:cNvPr id="287" name="AutoShape 28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88" name="AutoShape 28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89" name="AutoShape 28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0" name="AutoShape 28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1" name="AutoShape 28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286" name="Line 28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292" name="Group 290"/>
            <p:cNvGrpSpPr>
              <a:grpSpLocks/>
            </p:cNvGrpSpPr>
            <p:nvPr/>
          </p:nvGrpSpPr>
          <p:grpSpPr bwMode="auto">
            <a:xfrm>
              <a:off x="10239520" y="2403836"/>
              <a:ext cx="77787" cy="641350"/>
              <a:chOff x="405" y="1853"/>
              <a:chExt cx="49" cy="404"/>
            </a:xfrm>
          </p:grpSpPr>
          <p:grpSp>
            <p:nvGrpSpPr>
              <p:cNvPr id="293" name="Group 291"/>
              <p:cNvGrpSpPr>
                <a:grpSpLocks/>
              </p:cNvGrpSpPr>
              <p:nvPr/>
            </p:nvGrpSpPr>
            <p:grpSpPr bwMode="auto">
              <a:xfrm>
                <a:off x="405" y="1853"/>
                <a:ext cx="39" cy="404"/>
                <a:chOff x="405" y="1853"/>
                <a:chExt cx="39" cy="404"/>
              </a:xfrm>
            </p:grpSpPr>
            <p:sp>
              <p:nvSpPr>
                <p:cNvPr id="295" name="AutoShape 29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6" name="AutoShape 29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7" name="AutoShape 29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8" name="AutoShape 29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299" name="AutoShape 29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294" name="Line 29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00" name="Group 298"/>
            <p:cNvGrpSpPr>
              <a:grpSpLocks/>
            </p:cNvGrpSpPr>
            <p:nvPr/>
          </p:nvGrpSpPr>
          <p:grpSpPr bwMode="auto">
            <a:xfrm>
              <a:off x="10406207" y="2403836"/>
              <a:ext cx="77788" cy="641350"/>
              <a:chOff x="405" y="1853"/>
              <a:chExt cx="49" cy="404"/>
            </a:xfrm>
          </p:grpSpPr>
          <p:grpSp>
            <p:nvGrpSpPr>
              <p:cNvPr id="301" name="Group 299"/>
              <p:cNvGrpSpPr>
                <a:grpSpLocks/>
              </p:cNvGrpSpPr>
              <p:nvPr/>
            </p:nvGrpSpPr>
            <p:grpSpPr bwMode="auto">
              <a:xfrm>
                <a:off x="405" y="1853"/>
                <a:ext cx="39" cy="404"/>
                <a:chOff x="405" y="1853"/>
                <a:chExt cx="39" cy="404"/>
              </a:xfrm>
            </p:grpSpPr>
            <p:sp>
              <p:nvSpPr>
                <p:cNvPr id="303" name="AutoShape 30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04" name="AutoShape 30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05" name="AutoShape 30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06" name="AutoShape 30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07" name="AutoShape 30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302" name="Line 30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08" name="Group 306"/>
            <p:cNvGrpSpPr>
              <a:grpSpLocks/>
            </p:cNvGrpSpPr>
            <p:nvPr/>
          </p:nvGrpSpPr>
          <p:grpSpPr bwMode="auto">
            <a:xfrm>
              <a:off x="10568132" y="2405423"/>
              <a:ext cx="77788" cy="641350"/>
              <a:chOff x="405" y="1853"/>
              <a:chExt cx="49" cy="404"/>
            </a:xfrm>
          </p:grpSpPr>
          <p:grpSp>
            <p:nvGrpSpPr>
              <p:cNvPr id="309" name="Group 307"/>
              <p:cNvGrpSpPr>
                <a:grpSpLocks/>
              </p:cNvGrpSpPr>
              <p:nvPr/>
            </p:nvGrpSpPr>
            <p:grpSpPr bwMode="auto">
              <a:xfrm>
                <a:off x="405" y="1853"/>
                <a:ext cx="39" cy="404"/>
                <a:chOff x="405" y="1853"/>
                <a:chExt cx="39" cy="404"/>
              </a:xfrm>
            </p:grpSpPr>
            <p:sp>
              <p:nvSpPr>
                <p:cNvPr id="311" name="AutoShape 30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12" name="AutoShape 30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13" name="AutoShape 31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14" name="AutoShape 31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15" name="AutoShape 31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10" name="Line 31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16" name="Group 314"/>
            <p:cNvGrpSpPr>
              <a:grpSpLocks/>
            </p:cNvGrpSpPr>
            <p:nvPr/>
          </p:nvGrpSpPr>
          <p:grpSpPr bwMode="auto">
            <a:xfrm>
              <a:off x="10887220" y="2403836"/>
              <a:ext cx="77787" cy="641350"/>
              <a:chOff x="405" y="1853"/>
              <a:chExt cx="49" cy="404"/>
            </a:xfrm>
          </p:grpSpPr>
          <p:grpSp>
            <p:nvGrpSpPr>
              <p:cNvPr id="317" name="Group 315"/>
              <p:cNvGrpSpPr>
                <a:grpSpLocks/>
              </p:cNvGrpSpPr>
              <p:nvPr/>
            </p:nvGrpSpPr>
            <p:grpSpPr bwMode="auto">
              <a:xfrm>
                <a:off x="405" y="1853"/>
                <a:ext cx="39" cy="404"/>
                <a:chOff x="405" y="1853"/>
                <a:chExt cx="39" cy="404"/>
              </a:xfrm>
            </p:grpSpPr>
            <p:sp>
              <p:nvSpPr>
                <p:cNvPr id="319" name="AutoShape 31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0" name="AutoShape 31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1" name="AutoShape 31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2" name="AutoShape 31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3" name="AutoShape 32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18" name="Line 32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24" name="Group 322"/>
            <p:cNvGrpSpPr>
              <a:grpSpLocks/>
            </p:cNvGrpSpPr>
            <p:nvPr/>
          </p:nvGrpSpPr>
          <p:grpSpPr bwMode="auto">
            <a:xfrm>
              <a:off x="11038032" y="2410186"/>
              <a:ext cx="77788" cy="641350"/>
              <a:chOff x="405" y="1853"/>
              <a:chExt cx="49" cy="404"/>
            </a:xfrm>
          </p:grpSpPr>
          <p:grpSp>
            <p:nvGrpSpPr>
              <p:cNvPr id="325" name="Group 323"/>
              <p:cNvGrpSpPr>
                <a:grpSpLocks/>
              </p:cNvGrpSpPr>
              <p:nvPr/>
            </p:nvGrpSpPr>
            <p:grpSpPr bwMode="auto">
              <a:xfrm>
                <a:off x="405" y="1853"/>
                <a:ext cx="39" cy="404"/>
                <a:chOff x="405" y="1853"/>
                <a:chExt cx="39" cy="404"/>
              </a:xfrm>
            </p:grpSpPr>
            <p:sp>
              <p:nvSpPr>
                <p:cNvPr id="327" name="AutoShape 32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8" name="AutoShape 32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29" name="AutoShape 32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0" name="AutoShape 32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1" name="AutoShape 32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26" name="Line 32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32" name="Group 330"/>
            <p:cNvGrpSpPr>
              <a:grpSpLocks/>
            </p:cNvGrpSpPr>
            <p:nvPr/>
          </p:nvGrpSpPr>
          <p:grpSpPr bwMode="auto">
            <a:xfrm>
              <a:off x="10723707" y="2403836"/>
              <a:ext cx="77788" cy="641350"/>
              <a:chOff x="405" y="1853"/>
              <a:chExt cx="49" cy="404"/>
            </a:xfrm>
          </p:grpSpPr>
          <p:grpSp>
            <p:nvGrpSpPr>
              <p:cNvPr id="333" name="Group 331"/>
              <p:cNvGrpSpPr>
                <a:grpSpLocks/>
              </p:cNvGrpSpPr>
              <p:nvPr/>
            </p:nvGrpSpPr>
            <p:grpSpPr bwMode="auto">
              <a:xfrm>
                <a:off x="405" y="1853"/>
                <a:ext cx="39" cy="404"/>
                <a:chOff x="405" y="1853"/>
                <a:chExt cx="39" cy="404"/>
              </a:xfrm>
            </p:grpSpPr>
            <p:sp>
              <p:nvSpPr>
                <p:cNvPr id="335" name="AutoShape 33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6" name="AutoShape 33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7" name="AutoShape 33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8" name="AutoShape 33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39" name="AutoShape 33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34" name="Line 33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40" name="Group 338"/>
            <p:cNvGrpSpPr>
              <a:grpSpLocks/>
            </p:cNvGrpSpPr>
            <p:nvPr/>
          </p:nvGrpSpPr>
          <p:grpSpPr bwMode="auto">
            <a:xfrm>
              <a:off x="11199957" y="2405423"/>
              <a:ext cx="77788" cy="641350"/>
              <a:chOff x="405" y="1853"/>
              <a:chExt cx="49" cy="404"/>
            </a:xfrm>
          </p:grpSpPr>
          <p:grpSp>
            <p:nvGrpSpPr>
              <p:cNvPr id="341" name="Group 339"/>
              <p:cNvGrpSpPr>
                <a:grpSpLocks/>
              </p:cNvGrpSpPr>
              <p:nvPr/>
            </p:nvGrpSpPr>
            <p:grpSpPr bwMode="auto">
              <a:xfrm>
                <a:off x="405" y="1853"/>
                <a:ext cx="39" cy="404"/>
                <a:chOff x="405" y="1853"/>
                <a:chExt cx="39" cy="404"/>
              </a:xfrm>
            </p:grpSpPr>
            <p:sp>
              <p:nvSpPr>
                <p:cNvPr id="343" name="AutoShape 34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44" name="AutoShape 34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45" name="AutoShape 34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46" name="AutoShape 34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47" name="AutoShape 34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342" name="Line 34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cxnSp>
          <p:nvCxnSpPr>
            <p:cNvPr id="348" name="AutoShape 346"/>
            <p:cNvCxnSpPr>
              <a:cxnSpLocks noChangeShapeType="1"/>
            </p:cNvCxnSpPr>
            <p:nvPr/>
          </p:nvCxnSpPr>
          <p:spPr bwMode="auto">
            <a:xfrm rot="16200000" flipH="1">
              <a:off x="9563244" y="2210161"/>
              <a:ext cx="798513" cy="96838"/>
            </a:xfrm>
            <a:prstGeom prst="bentConnector3">
              <a:avLst>
                <a:gd name="adj1" fmla="val 9144"/>
              </a:avLst>
            </a:prstGeom>
            <a:noFill/>
            <a:ln w="9525">
              <a:solidFill>
                <a:schemeClr val="tx1"/>
              </a:solidFill>
              <a:miter lim="800000"/>
              <a:headEnd/>
              <a:tailEnd/>
            </a:ln>
          </p:spPr>
        </p:cxnSp>
        <p:cxnSp>
          <p:nvCxnSpPr>
            <p:cNvPr id="349" name="AutoShape 347"/>
            <p:cNvCxnSpPr>
              <a:cxnSpLocks noChangeShapeType="1"/>
            </p:cNvCxnSpPr>
            <p:nvPr/>
          </p:nvCxnSpPr>
          <p:spPr bwMode="auto">
            <a:xfrm rot="16200000" flipH="1">
              <a:off x="9560863" y="2066492"/>
              <a:ext cx="1103313" cy="92075"/>
            </a:xfrm>
            <a:prstGeom prst="bentConnector3">
              <a:avLst>
                <a:gd name="adj1" fmla="val 6042"/>
              </a:avLst>
            </a:prstGeom>
            <a:noFill/>
            <a:ln w="9525">
              <a:solidFill>
                <a:schemeClr val="tx1"/>
              </a:solidFill>
              <a:miter lim="800000"/>
              <a:headEnd/>
              <a:tailEnd/>
            </a:ln>
          </p:spPr>
        </p:cxnSp>
        <p:cxnSp>
          <p:nvCxnSpPr>
            <p:cNvPr id="350" name="AutoShape 348"/>
            <p:cNvCxnSpPr>
              <a:cxnSpLocks noChangeShapeType="1"/>
            </p:cNvCxnSpPr>
            <p:nvPr/>
          </p:nvCxnSpPr>
          <p:spPr bwMode="auto">
            <a:xfrm rot="16200000" flipH="1">
              <a:off x="9802957" y="2135548"/>
              <a:ext cx="933450" cy="95250"/>
            </a:xfrm>
            <a:prstGeom prst="bentConnector3">
              <a:avLst>
                <a:gd name="adj1" fmla="val 6972"/>
              </a:avLst>
            </a:prstGeom>
            <a:noFill/>
            <a:ln w="9525">
              <a:solidFill>
                <a:schemeClr val="tx1"/>
              </a:solidFill>
              <a:miter lim="800000"/>
              <a:headEnd/>
              <a:tailEnd/>
            </a:ln>
          </p:spPr>
        </p:cxnSp>
        <p:cxnSp>
          <p:nvCxnSpPr>
            <p:cNvPr id="351" name="AutoShape 349"/>
            <p:cNvCxnSpPr>
              <a:cxnSpLocks noChangeShapeType="1"/>
            </p:cNvCxnSpPr>
            <p:nvPr/>
          </p:nvCxnSpPr>
          <p:spPr bwMode="auto">
            <a:xfrm rot="16200000" flipH="1">
              <a:off x="10584007" y="2254611"/>
              <a:ext cx="622300" cy="139700"/>
            </a:xfrm>
            <a:prstGeom prst="bentConnector3">
              <a:avLst>
                <a:gd name="adj1" fmla="val 50509"/>
              </a:avLst>
            </a:prstGeom>
            <a:noFill/>
            <a:ln w="9525">
              <a:solidFill>
                <a:schemeClr val="tx1"/>
              </a:solidFill>
              <a:miter lim="800000"/>
              <a:headEnd/>
              <a:tailEnd/>
            </a:ln>
          </p:spPr>
        </p:cxnSp>
        <p:sp>
          <p:nvSpPr>
            <p:cNvPr id="352" name="AutoShape 350"/>
            <p:cNvSpPr>
              <a:spLocks noChangeAspect="1" noChangeArrowheads="1"/>
            </p:cNvSpPr>
            <p:nvPr/>
          </p:nvSpPr>
          <p:spPr bwMode="auto">
            <a:xfrm>
              <a:off x="9544195" y="476611"/>
              <a:ext cx="122237"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53" name="AutoShape 351"/>
            <p:cNvSpPr>
              <a:spLocks noChangeAspect="1" noChangeArrowheads="1"/>
            </p:cNvSpPr>
            <p:nvPr/>
          </p:nvSpPr>
          <p:spPr bwMode="auto">
            <a:xfrm>
              <a:off x="11144395" y="476611"/>
              <a:ext cx="122237"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54" name="AutoShape 352"/>
            <p:cNvSpPr>
              <a:spLocks noChangeAspect="1" noChangeArrowheads="1"/>
            </p:cNvSpPr>
            <p:nvPr/>
          </p:nvSpPr>
          <p:spPr bwMode="auto">
            <a:xfrm>
              <a:off x="10391920" y="1119113"/>
              <a:ext cx="122237"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55" name="Rectangle 353"/>
            <p:cNvSpPr>
              <a:spLocks noChangeArrowheads="1"/>
            </p:cNvSpPr>
            <p:nvPr/>
          </p:nvSpPr>
          <p:spPr bwMode="auto">
            <a:xfrm>
              <a:off x="9363220" y="4134211"/>
              <a:ext cx="266700" cy="798512"/>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356" name="Rectangle 354"/>
            <p:cNvSpPr>
              <a:spLocks noChangeArrowheads="1"/>
            </p:cNvSpPr>
            <p:nvPr/>
          </p:nvSpPr>
          <p:spPr bwMode="auto">
            <a:xfrm>
              <a:off x="9887095" y="4143736"/>
              <a:ext cx="266700" cy="798512"/>
            </a:xfrm>
            <a:prstGeom prst="rect">
              <a:avLst/>
            </a:prstGeom>
            <a:noFill/>
            <a:ln w="9525">
              <a:solidFill>
                <a:schemeClr val="tx1"/>
              </a:solidFill>
              <a:miter lim="800000"/>
              <a:headEnd/>
              <a:tailEnd/>
            </a:ln>
          </p:spPr>
          <p:txBody>
            <a:bodyPr wrap="none" anchor="ctr"/>
            <a:lstStyle/>
            <a:p>
              <a:endParaRPr lang="en-GB" altLang="de-DE" dirty="0"/>
            </a:p>
          </p:txBody>
        </p:sp>
        <p:sp>
          <p:nvSpPr>
            <p:cNvPr id="357" name="Rectangle 355"/>
            <p:cNvSpPr>
              <a:spLocks noChangeArrowheads="1"/>
            </p:cNvSpPr>
            <p:nvPr/>
          </p:nvSpPr>
          <p:spPr bwMode="auto">
            <a:xfrm>
              <a:off x="11182495" y="4143736"/>
              <a:ext cx="266700" cy="798512"/>
            </a:xfrm>
            <a:prstGeom prst="rect">
              <a:avLst/>
            </a:prstGeom>
            <a:noFill/>
            <a:ln w="9525">
              <a:solidFill>
                <a:schemeClr val="tx1"/>
              </a:solidFill>
              <a:miter lim="800000"/>
              <a:headEnd/>
              <a:tailEnd/>
            </a:ln>
          </p:spPr>
          <p:txBody>
            <a:bodyPr wrap="none" anchor="ctr"/>
            <a:lstStyle/>
            <a:p>
              <a:endParaRPr lang="en-GB" altLang="de-DE" dirty="0"/>
            </a:p>
          </p:txBody>
        </p:sp>
        <p:sp>
          <p:nvSpPr>
            <p:cNvPr id="358" name="Text Box 356"/>
            <p:cNvSpPr txBox="1">
              <a:spLocks noChangeArrowheads="1"/>
            </p:cNvSpPr>
            <p:nvPr/>
          </p:nvSpPr>
          <p:spPr bwMode="auto">
            <a:xfrm>
              <a:off x="10187132" y="1606911"/>
              <a:ext cx="649288" cy="366712"/>
            </a:xfrm>
            <a:prstGeom prst="rect">
              <a:avLst/>
            </a:prstGeom>
            <a:solidFill>
              <a:schemeClr val="bg1"/>
            </a:solidFill>
            <a:ln w="9525">
              <a:noFill/>
              <a:miter lim="800000"/>
              <a:headEnd/>
              <a:tailEnd/>
            </a:ln>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a:t>
              </a:r>
              <a:r>
                <a:rPr lang="en-GB" altLang="de-DE" baseline="-25000" dirty="0">
                  <a:latin typeface="Arial" panose="020B0604020202020204" pitchFamily="34" charset="0"/>
                  <a:cs typeface="Arial" panose="020B0604020202020204" pitchFamily="34" charset="0"/>
                </a:rPr>
                <a:t>2</a:t>
              </a:r>
            </a:p>
          </p:txBody>
        </p:sp>
        <p:sp>
          <p:nvSpPr>
            <p:cNvPr id="359" name="Text Box 357"/>
            <p:cNvSpPr txBox="1">
              <a:spLocks noChangeArrowheads="1"/>
            </p:cNvSpPr>
            <p:nvPr/>
          </p:nvSpPr>
          <p:spPr bwMode="auto">
            <a:xfrm>
              <a:off x="9340995" y="6002698"/>
              <a:ext cx="2160587" cy="350838"/>
            </a:xfrm>
            <a:prstGeom prst="rect">
              <a:avLst/>
            </a:prstGeom>
            <a:solidFill>
              <a:schemeClr val="bg1"/>
            </a:solidFill>
            <a:ln w="9525">
              <a:noFill/>
              <a:miter lim="800000"/>
              <a:headEnd/>
              <a:tailEnd/>
            </a:ln>
          </p:spPr>
          <p:txBody>
            <a:bodyPr>
              <a:spAutoFit/>
            </a:bodyPr>
            <a:lstStyle/>
            <a:p>
              <a:pPr algn="ctr">
                <a:spcBef>
                  <a:spcPct val="50000"/>
                </a:spcBef>
              </a:pPr>
              <a:r>
                <a:rPr lang="en-GB" altLang="de-DE" sz="1700" dirty="0">
                  <a:latin typeface="Arial" panose="020B0604020202020204" pitchFamily="34" charset="0"/>
                  <a:cs typeface="Arial" panose="020B0604020202020204" pitchFamily="34" charset="0"/>
                </a:rPr>
                <a:t>Rather homozygous</a:t>
              </a:r>
            </a:p>
          </p:txBody>
        </p:sp>
        <p:grpSp>
          <p:nvGrpSpPr>
            <p:cNvPr id="360" name="Group 358"/>
            <p:cNvGrpSpPr>
              <a:grpSpLocks/>
            </p:cNvGrpSpPr>
            <p:nvPr/>
          </p:nvGrpSpPr>
          <p:grpSpPr bwMode="auto">
            <a:xfrm>
              <a:off x="9461645" y="3270611"/>
              <a:ext cx="77787" cy="641350"/>
              <a:chOff x="405" y="1853"/>
              <a:chExt cx="49" cy="404"/>
            </a:xfrm>
          </p:grpSpPr>
          <p:grpSp>
            <p:nvGrpSpPr>
              <p:cNvPr id="361" name="Group 359"/>
              <p:cNvGrpSpPr>
                <a:grpSpLocks/>
              </p:cNvGrpSpPr>
              <p:nvPr/>
            </p:nvGrpSpPr>
            <p:grpSpPr bwMode="auto">
              <a:xfrm>
                <a:off x="405" y="1853"/>
                <a:ext cx="39" cy="404"/>
                <a:chOff x="405" y="1853"/>
                <a:chExt cx="39" cy="404"/>
              </a:xfrm>
            </p:grpSpPr>
            <p:sp>
              <p:nvSpPr>
                <p:cNvPr id="363" name="AutoShape 36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64" name="AutoShape 36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65" name="AutoShape 36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66" name="AutoShape 36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67" name="AutoShape 36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62" name="Line 36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68" name="Group 366"/>
            <p:cNvGrpSpPr>
              <a:grpSpLocks/>
            </p:cNvGrpSpPr>
            <p:nvPr/>
          </p:nvGrpSpPr>
          <p:grpSpPr bwMode="auto">
            <a:xfrm>
              <a:off x="9648970" y="3272198"/>
              <a:ext cx="77787" cy="641350"/>
              <a:chOff x="405" y="1853"/>
              <a:chExt cx="49" cy="404"/>
            </a:xfrm>
          </p:grpSpPr>
          <p:grpSp>
            <p:nvGrpSpPr>
              <p:cNvPr id="369" name="Group 367"/>
              <p:cNvGrpSpPr>
                <a:grpSpLocks/>
              </p:cNvGrpSpPr>
              <p:nvPr/>
            </p:nvGrpSpPr>
            <p:grpSpPr bwMode="auto">
              <a:xfrm>
                <a:off x="405" y="1853"/>
                <a:ext cx="39" cy="404"/>
                <a:chOff x="405" y="1853"/>
                <a:chExt cx="39" cy="404"/>
              </a:xfrm>
            </p:grpSpPr>
            <p:sp>
              <p:nvSpPr>
                <p:cNvPr id="371" name="AutoShape 36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72" name="AutoShape 36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73" name="AutoShape 37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74" name="AutoShape 37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75" name="AutoShape 37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70" name="Line 37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76" name="Group 374"/>
            <p:cNvGrpSpPr>
              <a:grpSpLocks/>
            </p:cNvGrpSpPr>
            <p:nvPr/>
          </p:nvGrpSpPr>
          <p:grpSpPr bwMode="auto">
            <a:xfrm>
              <a:off x="9809307" y="3267436"/>
              <a:ext cx="77788" cy="641350"/>
              <a:chOff x="405" y="1853"/>
              <a:chExt cx="49" cy="404"/>
            </a:xfrm>
          </p:grpSpPr>
          <p:grpSp>
            <p:nvGrpSpPr>
              <p:cNvPr id="377" name="Group 375"/>
              <p:cNvGrpSpPr>
                <a:grpSpLocks/>
              </p:cNvGrpSpPr>
              <p:nvPr/>
            </p:nvGrpSpPr>
            <p:grpSpPr bwMode="auto">
              <a:xfrm>
                <a:off x="405" y="1853"/>
                <a:ext cx="39" cy="404"/>
                <a:chOff x="405" y="1853"/>
                <a:chExt cx="39" cy="404"/>
              </a:xfrm>
            </p:grpSpPr>
            <p:sp>
              <p:nvSpPr>
                <p:cNvPr id="379" name="AutoShape 37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80" name="AutoShape 37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81" name="AutoShape 37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82" name="AutoShape 37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383" name="AutoShape 38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378" name="Line 38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84" name="Group 382"/>
            <p:cNvGrpSpPr>
              <a:grpSpLocks/>
            </p:cNvGrpSpPr>
            <p:nvPr/>
          </p:nvGrpSpPr>
          <p:grpSpPr bwMode="auto">
            <a:xfrm>
              <a:off x="9971232" y="3273786"/>
              <a:ext cx="77788" cy="641350"/>
              <a:chOff x="405" y="1853"/>
              <a:chExt cx="49" cy="404"/>
            </a:xfrm>
          </p:grpSpPr>
          <p:grpSp>
            <p:nvGrpSpPr>
              <p:cNvPr id="385" name="Group 383"/>
              <p:cNvGrpSpPr>
                <a:grpSpLocks/>
              </p:cNvGrpSpPr>
              <p:nvPr/>
            </p:nvGrpSpPr>
            <p:grpSpPr bwMode="auto">
              <a:xfrm>
                <a:off x="405" y="1853"/>
                <a:ext cx="39" cy="404"/>
                <a:chOff x="405" y="1853"/>
                <a:chExt cx="39" cy="404"/>
              </a:xfrm>
            </p:grpSpPr>
            <p:sp>
              <p:nvSpPr>
                <p:cNvPr id="387" name="AutoShape 38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388" name="AutoShape 38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389" name="AutoShape 38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390" name="AutoShape 38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391" name="AutoShape 38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grpSp>
          <p:sp>
            <p:nvSpPr>
              <p:cNvPr id="386" name="Line 38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392" name="Group 390"/>
            <p:cNvGrpSpPr>
              <a:grpSpLocks/>
            </p:cNvGrpSpPr>
            <p:nvPr/>
          </p:nvGrpSpPr>
          <p:grpSpPr bwMode="auto">
            <a:xfrm>
              <a:off x="10117282" y="3270611"/>
              <a:ext cx="77788" cy="641350"/>
              <a:chOff x="405" y="1853"/>
              <a:chExt cx="49" cy="404"/>
            </a:xfrm>
          </p:grpSpPr>
          <p:grpSp>
            <p:nvGrpSpPr>
              <p:cNvPr id="393" name="Group 391"/>
              <p:cNvGrpSpPr>
                <a:grpSpLocks/>
              </p:cNvGrpSpPr>
              <p:nvPr/>
            </p:nvGrpSpPr>
            <p:grpSpPr bwMode="auto">
              <a:xfrm>
                <a:off x="405" y="1853"/>
                <a:ext cx="39" cy="404"/>
                <a:chOff x="405" y="1853"/>
                <a:chExt cx="39" cy="404"/>
              </a:xfrm>
            </p:grpSpPr>
            <p:sp>
              <p:nvSpPr>
                <p:cNvPr id="395" name="AutoShape 39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96" name="AutoShape 39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97" name="AutoShape 39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98" name="AutoShape 39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399" name="AutoShape 39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394" name="Line 39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00" name="Group 398"/>
            <p:cNvGrpSpPr>
              <a:grpSpLocks/>
            </p:cNvGrpSpPr>
            <p:nvPr/>
          </p:nvGrpSpPr>
          <p:grpSpPr bwMode="auto">
            <a:xfrm>
              <a:off x="10279207" y="3267436"/>
              <a:ext cx="77788" cy="641350"/>
              <a:chOff x="405" y="1853"/>
              <a:chExt cx="49" cy="404"/>
            </a:xfrm>
          </p:grpSpPr>
          <p:grpSp>
            <p:nvGrpSpPr>
              <p:cNvPr id="401" name="Group 399"/>
              <p:cNvGrpSpPr>
                <a:grpSpLocks/>
              </p:cNvGrpSpPr>
              <p:nvPr/>
            </p:nvGrpSpPr>
            <p:grpSpPr bwMode="auto">
              <a:xfrm>
                <a:off x="405" y="1853"/>
                <a:ext cx="39" cy="404"/>
                <a:chOff x="405" y="1853"/>
                <a:chExt cx="39" cy="404"/>
              </a:xfrm>
            </p:grpSpPr>
            <p:sp>
              <p:nvSpPr>
                <p:cNvPr id="403" name="AutoShape 40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04" name="AutoShape 40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05" name="AutoShape 40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06" name="AutoShape 40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07" name="AutoShape 40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402" name="Line 40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08" name="Group 406"/>
            <p:cNvGrpSpPr>
              <a:grpSpLocks/>
            </p:cNvGrpSpPr>
            <p:nvPr/>
          </p:nvGrpSpPr>
          <p:grpSpPr bwMode="auto">
            <a:xfrm>
              <a:off x="10445895" y="3267436"/>
              <a:ext cx="77787" cy="641350"/>
              <a:chOff x="405" y="1853"/>
              <a:chExt cx="49" cy="404"/>
            </a:xfrm>
          </p:grpSpPr>
          <p:grpSp>
            <p:nvGrpSpPr>
              <p:cNvPr id="409" name="Group 407"/>
              <p:cNvGrpSpPr>
                <a:grpSpLocks/>
              </p:cNvGrpSpPr>
              <p:nvPr/>
            </p:nvGrpSpPr>
            <p:grpSpPr bwMode="auto">
              <a:xfrm>
                <a:off x="405" y="1853"/>
                <a:ext cx="39" cy="404"/>
                <a:chOff x="405" y="1853"/>
                <a:chExt cx="39" cy="404"/>
              </a:xfrm>
            </p:grpSpPr>
            <p:sp>
              <p:nvSpPr>
                <p:cNvPr id="411" name="AutoShape 40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12" name="AutoShape 40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13" name="AutoShape 41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14" name="AutoShape 41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15" name="AutoShape 41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410" name="Line 41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16" name="Group 414"/>
            <p:cNvGrpSpPr>
              <a:grpSpLocks/>
            </p:cNvGrpSpPr>
            <p:nvPr/>
          </p:nvGrpSpPr>
          <p:grpSpPr bwMode="auto">
            <a:xfrm>
              <a:off x="10607820" y="3269023"/>
              <a:ext cx="77787" cy="641350"/>
              <a:chOff x="405" y="1853"/>
              <a:chExt cx="49" cy="404"/>
            </a:xfrm>
          </p:grpSpPr>
          <p:grpSp>
            <p:nvGrpSpPr>
              <p:cNvPr id="417" name="Group 415"/>
              <p:cNvGrpSpPr>
                <a:grpSpLocks/>
              </p:cNvGrpSpPr>
              <p:nvPr/>
            </p:nvGrpSpPr>
            <p:grpSpPr bwMode="auto">
              <a:xfrm>
                <a:off x="405" y="1853"/>
                <a:ext cx="39" cy="404"/>
                <a:chOff x="405" y="1853"/>
                <a:chExt cx="39" cy="404"/>
              </a:xfrm>
            </p:grpSpPr>
            <p:sp>
              <p:nvSpPr>
                <p:cNvPr id="419" name="AutoShape 41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20" name="AutoShape 41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21" name="AutoShape 41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22" name="AutoShape 41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23" name="AutoShape 42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418" name="Line 42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24" name="Group 422"/>
            <p:cNvGrpSpPr>
              <a:grpSpLocks/>
            </p:cNvGrpSpPr>
            <p:nvPr/>
          </p:nvGrpSpPr>
          <p:grpSpPr bwMode="auto">
            <a:xfrm>
              <a:off x="10926907" y="3267436"/>
              <a:ext cx="77788" cy="641350"/>
              <a:chOff x="405" y="1853"/>
              <a:chExt cx="49" cy="404"/>
            </a:xfrm>
          </p:grpSpPr>
          <p:grpSp>
            <p:nvGrpSpPr>
              <p:cNvPr id="425" name="Group 423"/>
              <p:cNvGrpSpPr>
                <a:grpSpLocks/>
              </p:cNvGrpSpPr>
              <p:nvPr/>
            </p:nvGrpSpPr>
            <p:grpSpPr bwMode="auto">
              <a:xfrm>
                <a:off x="405" y="1853"/>
                <a:ext cx="39" cy="404"/>
                <a:chOff x="405" y="1853"/>
                <a:chExt cx="39" cy="404"/>
              </a:xfrm>
            </p:grpSpPr>
            <p:sp>
              <p:nvSpPr>
                <p:cNvPr id="427" name="AutoShape 42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428" name="AutoShape 42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429" name="AutoShape 42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430" name="AutoShape 42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sp>
              <p:nvSpPr>
                <p:cNvPr id="431" name="AutoShape 42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p>
              </p:txBody>
            </p:sp>
          </p:grpSp>
          <p:sp>
            <p:nvSpPr>
              <p:cNvPr id="426" name="Line 42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32" name="Group 430"/>
            <p:cNvGrpSpPr>
              <a:grpSpLocks/>
            </p:cNvGrpSpPr>
            <p:nvPr/>
          </p:nvGrpSpPr>
          <p:grpSpPr bwMode="auto">
            <a:xfrm>
              <a:off x="11077720" y="3273786"/>
              <a:ext cx="77787" cy="641350"/>
              <a:chOff x="405" y="1853"/>
              <a:chExt cx="49" cy="404"/>
            </a:xfrm>
          </p:grpSpPr>
          <p:grpSp>
            <p:nvGrpSpPr>
              <p:cNvPr id="433" name="Group 431"/>
              <p:cNvGrpSpPr>
                <a:grpSpLocks/>
              </p:cNvGrpSpPr>
              <p:nvPr/>
            </p:nvGrpSpPr>
            <p:grpSpPr bwMode="auto">
              <a:xfrm>
                <a:off x="405" y="1853"/>
                <a:ext cx="39" cy="404"/>
                <a:chOff x="405" y="1853"/>
                <a:chExt cx="39" cy="404"/>
              </a:xfrm>
            </p:grpSpPr>
            <p:sp>
              <p:nvSpPr>
                <p:cNvPr id="435" name="AutoShape 43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36" name="AutoShape 43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37" name="AutoShape 43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38" name="AutoShape 43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39" name="AutoShape 43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434" name="Line 43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40" name="Group 438"/>
            <p:cNvGrpSpPr>
              <a:grpSpLocks/>
            </p:cNvGrpSpPr>
            <p:nvPr/>
          </p:nvGrpSpPr>
          <p:grpSpPr bwMode="auto">
            <a:xfrm>
              <a:off x="10763395" y="3267436"/>
              <a:ext cx="77787" cy="641350"/>
              <a:chOff x="405" y="1853"/>
              <a:chExt cx="49" cy="404"/>
            </a:xfrm>
          </p:grpSpPr>
          <p:grpSp>
            <p:nvGrpSpPr>
              <p:cNvPr id="441" name="Group 439"/>
              <p:cNvGrpSpPr>
                <a:grpSpLocks/>
              </p:cNvGrpSpPr>
              <p:nvPr/>
            </p:nvGrpSpPr>
            <p:grpSpPr bwMode="auto">
              <a:xfrm>
                <a:off x="405" y="1853"/>
                <a:ext cx="39" cy="404"/>
                <a:chOff x="405" y="1853"/>
                <a:chExt cx="39" cy="404"/>
              </a:xfrm>
            </p:grpSpPr>
            <p:sp>
              <p:nvSpPr>
                <p:cNvPr id="443" name="AutoShape 44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44" name="AutoShape 44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45" name="AutoShape 44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46" name="AutoShape 44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47" name="AutoShape 44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442" name="Line 44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448" name="Group 446"/>
            <p:cNvGrpSpPr>
              <a:grpSpLocks/>
            </p:cNvGrpSpPr>
            <p:nvPr/>
          </p:nvGrpSpPr>
          <p:grpSpPr bwMode="auto">
            <a:xfrm>
              <a:off x="11239645" y="3269023"/>
              <a:ext cx="77787" cy="641350"/>
              <a:chOff x="405" y="1853"/>
              <a:chExt cx="49" cy="404"/>
            </a:xfrm>
          </p:grpSpPr>
          <p:grpSp>
            <p:nvGrpSpPr>
              <p:cNvPr id="449" name="Group 447"/>
              <p:cNvGrpSpPr>
                <a:grpSpLocks/>
              </p:cNvGrpSpPr>
              <p:nvPr/>
            </p:nvGrpSpPr>
            <p:grpSpPr bwMode="auto">
              <a:xfrm>
                <a:off x="405" y="1853"/>
                <a:ext cx="39" cy="404"/>
                <a:chOff x="405" y="1853"/>
                <a:chExt cx="39" cy="404"/>
              </a:xfrm>
            </p:grpSpPr>
            <p:sp>
              <p:nvSpPr>
                <p:cNvPr id="451" name="AutoShape 44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52" name="AutoShape 44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53" name="AutoShape 45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54" name="AutoShape 45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55" name="AutoShape 45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450" name="Line 45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cxnSp>
          <p:nvCxnSpPr>
            <p:cNvPr id="456" name="AutoShape 454"/>
            <p:cNvCxnSpPr>
              <a:cxnSpLocks noChangeShapeType="1"/>
            </p:cNvCxnSpPr>
            <p:nvPr/>
          </p:nvCxnSpPr>
          <p:spPr bwMode="auto">
            <a:xfrm rot="16200000" flipH="1">
              <a:off x="10830861" y="3141229"/>
              <a:ext cx="184150" cy="1588"/>
            </a:xfrm>
            <a:prstGeom prst="bentConnector3">
              <a:avLst>
                <a:gd name="adj1" fmla="val 49139"/>
              </a:avLst>
            </a:prstGeom>
            <a:noFill/>
            <a:ln w="9525">
              <a:solidFill>
                <a:schemeClr val="tx1"/>
              </a:solidFill>
              <a:miter lim="800000"/>
              <a:headEnd/>
              <a:tailEnd/>
            </a:ln>
          </p:spPr>
        </p:cxnSp>
        <p:cxnSp>
          <p:nvCxnSpPr>
            <p:cNvPr id="457" name="AutoShape 455"/>
            <p:cNvCxnSpPr>
              <a:cxnSpLocks noChangeShapeType="1"/>
              <a:stCxn id="273" idx="2"/>
              <a:endCxn id="379" idx="2"/>
            </p:cNvCxnSpPr>
            <p:nvPr/>
          </p:nvCxnSpPr>
          <p:spPr bwMode="auto">
            <a:xfrm rot="10800000" flipH="1" flipV="1">
              <a:off x="9750570" y="2724511"/>
              <a:ext cx="90487" cy="523875"/>
            </a:xfrm>
            <a:prstGeom prst="bentConnector4">
              <a:avLst>
                <a:gd name="adj1" fmla="val 157894"/>
                <a:gd name="adj2" fmla="val 80907"/>
              </a:avLst>
            </a:prstGeom>
            <a:noFill/>
            <a:ln w="9525">
              <a:solidFill>
                <a:schemeClr val="tx1"/>
              </a:solidFill>
              <a:miter lim="800000"/>
              <a:headEnd/>
              <a:tailEnd/>
            </a:ln>
          </p:spPr>
        </p:cxnSp>
        <p:cxnSp>
          <p:nvCxnSpPr>
            <p:cNvPr id="458" name="AutoShape 456"/>
            <p:cNvCxnSpPr>
              <a:cxnSpLocks noChangeShapeType="1"/>
              <a:stCxn id="305" idx="2"/>
              <a:endCxn id="411" idx="2"/>
            </p:cNvCxnSpPr>
            <p:nvPr/>
          </p:nvCxnSpPr>
          <p:spPr bwMode="auto">
            <a:xfrm rot="10800000" flipH="1" flipV="1">
              <a:off x="10387157" y="2724511"/>
              <a:ext cx="139700" cy="573087"/>
            </a:xfrm>
            <a:prstGeom prst="bentConnector5">
              <a:avLst>
                <a:gd name="adj1" fmla="val -23866"/>
                <a:gd name="adj2" fmla="val 75065"/>
                <a:gd name="adj3" fmla="val 98861"/>
              </a:avLst>
            </a:prstGeom>
            <a:noFill/>
            <a:ln w="9525">
              <a:solidFill>
                <a:schemeClr val="tx1"/>
              </a:solidFill>
              <a:miter lim="800000"/>
              <a:headEnd/>
              <a:tailEnd/>
            </a:ln>
          </p:spPr>
        </p:cxnSp>
        <p:cxnSp>
          <p:nvCxnSpPr>
            <p:cNvPr id="459" name="AutoShape 457"/>
            <p:cNvCxnSpPr>
              <a:cxnSpLocks noChangeShapeType="1"/>
              <a:stCxn id="347" idx="2"/>
              <a:endCxn id="427" idx="2"/>
            </p:cNvCxnSpPr>
            <p:nvPr/>
          </p:nvCxnSpPr>
          <p:spPr bwMode="auto">
            <a:xfrm rot="5400000">
              <a:off x="10953894" y="3019786"/>
              <a:ext cx="231775" cy="323850"/>
            </a:xfrm>
            <a:prstGeom prst="bentConnector4">
              <a:avLst>
                <a:gd name="adj1" fmla="val 39042"/>
                <a:gd name="adj2" fmla="val 82352"/>
              </a:avLst>
            </a:prstGeom>
            <a:noFill/>
            <a:ln w="9525">
              <a:solidFill>
                <a:schemeClr val="tx1"/>
              </a:solidFill>
              <a:miter lim="800000"/>
              <a:headEnd/>
              <a:tailEnd/>
            </a:ln>
          </p:spPr>
        </p:cxnSp>
        <p:cxnSp>
          <p:nvCxnSpPr>
            <p:cNvPr id="460" name="AutoShape 458"/>
            <p:cNvCxnSpPr>
              <a:cxnSpLocks noChangeShapeType="1"/>
              <a:stCxn id="387" idx="2"/>
              <a:endCxn id="307" idx="2"/>
            </p:cNvCxnSpPr>
            <p:nvPr/>
          </p:nvCxnSpPr>
          <p:spPr bwMode="auto">
            <a:xfrm flipV="1">
              <a:off x="10052195" y="2967398"/>
              <a:ext cx="385762" cy="336550"/>
            </a:xfrm>
            <a:prstGeom prst="bentConnector4">
              <a:avLst>
                <a:gd name="adj1" fmla="val -412"/>
                <a:gd name="adj2" fmla="val 63204"/>
              </a:avLst>
            </a:prstGeom>
            <a:noFill/>
            <a:ln w="9525">
              <a:solidFill>
                <a:schemeClr val="tx1"/>
              </a:solidFill>
              <a:miter lim="800000"/>
              <a:headEnd/>
              <a:tailEnd/>
            </a:ln>
          </p:spPr>
        </p:cxnSp>
        <p:cxnSp>
          <p:nvCxnSpPr>
            <p:cNvPr id="461" name="AutoShape 459"/>
            <p:cNvCxnSpPr>
              <a:cxnSpLocks noChangeShapeType="1"/>
              <a:stCxn id="383" idx="2"/>
              <a:endCxn id="355" idx="0"/>
            </p:cNvCxnSpPr>
            <p:nvPr/>
          </p:nvCxnSpPr>
          <p:spPr bwMode="auto">
            <a:xfrm rot="5400000">
              <a:off x="9565626" y="3858780"/>
              <a:ext cx="206375" cy="344487"/>
            </a:xfrm>
            <a:prstGeom prst="bentConnector3">
              <a:avLst>
                <a:gd name="adj1" fmla="val 44616"/>
              </a:avLst>
            </a:prstGeom>
            <a:noFill/>
            <a:ln w="9525">
              <a:solidFill>
                <a:schemeClr val="tx1"/>
              </a:solidFill>
              <a:miter lim="800000"/>
              <a:headEnd/>
              <a:tailEnd/>
            </a:ln>
          </p:spPr>
        </p:cxnSp>
        <p:cxnSp>
          <p:nvCxnSpPr>
            <p:cNvPr id="462" name="AutoShape 460"/>
            <p:cNvCxnSpPr>
              <a:cxnSpLocks noChangeShapeType="1"/>
              <a:stCxn id="391" idx="2"/>
              <a:endCxn id="247" idx="0"/>
            </p:cNvCxnSpPr>
            <p:nvPr/>
          </p:nvCxnSpPr>
          <p:spPr bwMode="auto">
            <a:xfrm rot="16200000" flipH="1">
              <a:off x="10138714" y="3798454"/>
              <a:ext cx="196850" cy="468313"/>
            </a:xfrm>
            <a:prstGeom prst="bentConnector3">
              <a:avLst>
                <a:gd name="adj1" fmla="val 44356"/>
              </a:avLst>
            </a:prstGeom>
            <a:noFill/>
            <a:ln w="9525">
              <a:solidFill>
                <a:schemeClr val="tx1"/>
              </a:solidFill>
              <a:miter lim="800000"/>
              <a:headEnd/>
              <a:tailEnd/>
            </a:ln>
          </p:spPr>
        </p:cxnSp>
        <p:cxnSp>
          <p:nvCxnSpPr>
            <p:cNvPr id="463" name="AutoShape 461"/>
            <p:cNvCxnSpPr>
              <a:cxnSpLocks noChangeShapeType="1"/>
              <a:stCxn id="380" idx="2"/>
              <a:endCxn id="356" idx="0"/>
            </p:cNvCxnSpPr>
            <p:nvPr/>
          </p:nvCxnSpPr>
          <p:spPr bwMode="auto">
            <a:xfrm rot="10800000" flipH="1" flipV="1">
              <a:off x="9790257" y="3443648"/>
              <a:ext cx="230188" cy="700088"/>
            </a:xfrm>
            <a:prstGeom prst="bentConnector4">
              <a:avLst>
                <a:gd name="adj1" fmla="val 57931"/>
                <a:gd name="adj2" fmla="val 91153"/>
              </a:avLst>
            </a:prstGeom>
            <a:noFill/>
            <a:ln w="9525">
              <a:solidFill>
                <a:schemeClr val="tx1"/>
              </a:solidFill>
              <a:miter lim="800000"/>
              <a:headEnd/>
              <a:tailEnd/>
            </a:ln>
          </p:spPr>
        </p:cxnSp>
        <p:cxnSp>
          <p:nvCxnSpPr>
            <p:cNvPr id="464" name="AutoShape 462"/>
            <p:cNvCxnSpPr>
              <a:cxnSpLocks noChangeShapeType="1"/>
              <a:stCxn id="431" idx="2"/>
              <a:endCxn id="357" idx="0"/>
            </p:cNvCxnSpPr>
            <p:nvPr/>
          </p:nvCxnSpPr>
          <p:spPr bwMode="auto">
            <a:xfrm rot="16200000" flipH="1">
              <a:off x="11029301" y="3857192"/>
              <a:ext cx="215900" cy="357188"/>
            </a:xfrm>
            <a:prstGeom prst="bentConnector3">
              <a:avLst>
                <a:gd name="adj1" fmla="val 44852"/>
              </a:avLst>
            </a:prstGeom>
            <a:noFill/>
            <a:ln w="9525">
              <a:solidFill>
                <a:schemeClr val="tx1"/>
              </a:solidFill>
              <a:miter lim="800000"/>
              <a:headEnd/>
              <a:tailEnd/>
            </a:ln>
          </p:spPr>
        </p:cxnSp>
        <p:sp>
          <p:nvSpPr>
            <p:cNvPr id="465" name="AutoShape 463"/>
            <p:cNvSpPr>
              <a:spLocks noChangeArrowheads="1"/>
            </p:cNvSpPr>
            <p:nvPr/>
          </p:nvSpPr>
          <p:spPr bwMode="auto">
            <a:xfrm rot="5400000">
              <a:off x="85123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66" name="AutoShape 464"/>
            <p:cNvSpPr>
              <a:spLocks noChangeArrowheads="1"/>
            </p:cNvSpPr>
            <p:nvPr/>
          </p:nvSpPr>
          <p:spPr bwMode="auto">
            <a:xfrm rot="5400000">
              <a:off x="83599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67" name="AutoShape 465"/>
            <p:cNvSpPr>
              <a:spLocks noChangeArrowheads="1"/>
            </p:cNvSpPr>
            <p:nvPr/>
          </p:nvSpPr>
          <p:spPr bwMode="auto">
            <a:xfrm rot="5400000">
              <a:off x="8207517" y="1583098"/>
              <a:ext cx="58738"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68" name="AutoShape 466"/>
            <p:cNvSpPr>
              <a:spLocks noChangeArrowheads="1"/>
            </p:cNvSpPr>
            <p:nvPr/>
          </p:nvSpPr>
          <p:spPr bwMode="auto">
            <a:xfrm rot="5400000">
              <a:off x="80551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69" name="AutoShape 467"/>
            <p:cNvSpPr>
              <a:spLocks noChangeArrowheads="1"/>
            </p:cNvSpPr>
            <p:nvPr/>
          </p:nvSpPr>
          <p:spPr bwMode="auto">
            <a:xfrm rot="5400000">
              <a:off x="79043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0" name="AutoShape 468"/>
            <p:cNvSpPr>
              <a:spLocks noChangeArrowheads="1"/>
            </p:cNvSpPr>
            <p:nvPr/>
          </p:nvSpPr>
          <p:spPr bwMode="auto">
            <a:xfrm rot="5400000">
              <a:off x="7750317" y="1583098"/>
              <a:ext cx="58738"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71" name="AutoShape 469"/>
            <p:cNvSpPr>
              <a:spLocks noChangeArrowheads="1"/>
            </p:cNvSpPr>
            <p:nvPr/>
          </p:nvSpPr>
          <p:spPr bwMode="auto">
            <a:xfrm rot="5400000">
              <a:off x="75979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2" name="AutoShape 470"/>
            <p:cNvSpPr>
              <a:spLocks noChangeArrowheads="1"/>
            </p:cNvSpPr>
            <p:nvPr/>
          </p:nvSpPr>
          <p:spPr bwMode="auto">
            <a:xfrm rot="5400000">
              <a:off x="74455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3" name="AutoShape 471"/>
            <p:cNvSpPr>
              <a:spLocks noChangeArrowheads="1"/>
            </p:cNvSpPr>
            <p:nvPr/>
          </p:nvSpPr>
          <p:spPr bwMode="auto">
            <a:xfrm rot="5400000">
              <a:off x="7293117" y="158309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4" name="AutoShape 472"/>
            <p:cNvSpPr>
              <a:spLocks noChangeArrowheads="1"/>
            </p:cNvSpPr>
            <p:nvPr/>
          </p:nvSpPr>
          <p:spPr bwMode="auto">
            <a:xfrm rot="5400000">
              <a:off x="86663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5" name="AutoShape 473"/>
            <p:cNvSpPr>
              <a:spLocks noChangeArrowheads="1"/>
            </p:cNvSpPr>
            <p:nvPr/>
          </p:nvSpPr>
          <p:spPr bwMode="auto">
            <a:xfrm rot="5400000">
              <a:off x="88187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6" name="AutoShape 474"/>
            <p:cNvSpPr>
              <a:spLocks noChangeArrowheads="1"/>
            </p:cNvSpPr>
            <p:nvPr/>
          </p:nvSpPr>
          <p:spPr bwMode="auto">
            <a:xfrm rot="5400000">
              <a:off x="8971105" y="158468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7" name="AutoShape 475"/>
            <p:cNvSpPr>
              <a:spLocks noChangeArrowheads="1"/>
            </p:cNvSpPr>
            <p:nvPr/>
          </p:nvSpPr>
          <p:spPr bwMode="auto">
            <a:xfrm rot="5400000">
              <a:off x="85123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8" name="AutoShape 476"/>
            <p:cNvSpPr>
              <a:spLocks noChangeArrowheads="1"/>
            </p:cNvSpPr>
            <p:nvPr/>
          </p:nvSpPr>
          <p:spPr bwMode="auto">
            <a:xfrm rot="5400000">
              <a:off x="83599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79" name="AutoShape 477"/>
            <p:cNvSpPr>
              <a:spLocks noChangeArrowheads="1"/>
            </p:cNvSpPr>
            <p:nvPr/>
          </p:nvSpPr>
          <p:spPr bwMode="auto">
            <a:xfrm rot="5400000">
              <a:off x="82075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0" name="AutoShape 478"/>
            <p:cNvSpPr>
              <a:spLocks noChangeArrowheads="1"/>
            </p:cNvSpPr>
            <p:nvPr/>
          </p:nvSpPr>
          <p:spPr bwMode="auto">
            <a:xfrm rot="5400000">
              <a:off x="80551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1" name="AutoShape 479"/>
            <p:cNvSpPr>
              <a:spLocks noChangeArrowheads="1"/>
            </p:cNvSpPr>
            <p:nvPr/>
          </p:nvSpPr>
          <p:spPr bwMode="auto">
            <a:xfrm rot="5400000">
              <a:off x="7904305" y="173073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82" name="AutoShape 480"/>
            <p:cNvSpPr>
              <a:spLocks noChangeArrowheads="1"/>
            </p:cNvSpPr>
            <p:nvPr/>
          </p:nvSpPr>
          <p:spPr bwMode="auto">
            <a:xfrm rot="5400000">
              <a:off x="77503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3" name="AutoShape 481"/>
            <p:cNvSpPr>
              <a:spLocks noChangeArrowheads="1"/>
            </p:cNvSpPr>
            <p:nvPr/>
          </p:nvSpPr>
          <p:spPr bwMode="auto">
            <a:xfrm rot="5400000">
              <a:off x="75979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4" name="AutoShape 482"/>
            <p:cNvSpPr>
              <a:spLocks noChangeArrowheads="1"/>
            </p:cNvSpPr>
            <p:nvPr/>
          </p:nvSpPr>
          <p:spPr bwMode="auto">
            <a:xfrm rot="5400000">
              <a:off x="74455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5" name="AutoShape 483"/>
            <p:cNvSpPr>
              <a:spLocks noChangeArrowheads="1"/>
            </p:cNvSpPr>
            <p:nvPr/>
          </p:nvSpPr>
          <p:spPr bwMode="auto">
            <a:xfrm rot="5400000">
              <a:off x="7293117" y="1729148"/>
              <a:ext cx="58738"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6" name="AutoShape 484"/>
            <p:cNvSpPr>
              <a:spLocks noChangeArrowheads="1"/>
            </p:cNvSpPr>
            <p:nvPr/>
          </p:nvSpPr>
          <p:spPr bwMode="auto">
            <a:xfrm rot="5400000">
              <a:off x="8666305" y="173073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7" name="AutoShape 485"/>
            <p:cNvSpPr>
              <a:spLocks noChangeArrowheads="1"/>
            </p:cNvSpPr>
            <p:nvPr/>
          </p:nvSpPr>
          <p:spPr bwMode="auto">
            <a:xfrm rot="5400000">
              <a:off x="8818705" y="173073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88" name="AutoShape 486"/>
            <p:cNvSpPr>
              <a:spLocks noChangeArrowheads="1"/>
            </p:cNvSpPr>
            <p:nvPr/>
          </p:nvSpPr>
          <p:spPr bwMode="auto">
            <a:xfrm rot="5400000">
              <a:off x="8971105" y="173073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89" name="AutoShape 487"/>
            <p:cNvSpPr>
              <a:spLocks noChangeArrowheads="1"/>
            </p:cNvSpPr>
            <p:nvPr/>
          </p:nvSpPr>
          <p:spPr bwMode="auto">
            <a:xfrm rot="5400000">
              <a:off x="85115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90" name="AutoShape 488"/>
            <p:cNvSpPr>
              <a:spLocks noChangeArrowheads="1"/>
            </p:cNvSpPr>
            <p:nvPr/>
          </p:nvSpPr>
          <p:spPr bwMode="auto">
            <a:xfrm rot="5400000">
              <a:off x="83591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91" name="AutoShape 489"/>
            <p:cNvSpPr>
              <a:spLocks noChangeArrowheads="1"/>
            </p:cNvSpPr>
            <p:nvPr/>
          </p:nvSpPr>
          <p:spPr bwMode="auto">
            <a:xfrm rot="5400000">
              <a:off x="82067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92" name="AutoShape 490"/>
            <p:cNvSpPr>
              <a:spLocks noChangeArrowheads="1"/>
            </p:cNvSpPr>
            <p:nvPr/>
          </p:nvSpPr>
          <p:spPr bwMode="auto">
            <a:xfrm rot="5400000">
              <a:off x="80543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93" name="AutoShape 491"/>
            <p:cNvSpPr>
              <a:spLocks noChangeArrowheads="1"/>
            </p:cNvSpPr>
            <p:nvPr/>
          </p:nvSpPr>
          <p:spPr bwMode="auto">
            <a:xfrm rot="5400000">
              <a:off x="7903511" y="187599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94" name="AutoShape 492"/>
            <p:cNvSpPr>
              <a:spLocks noChangeArrowheads="1"/>
            </p:cNvSpPr>
            <p:nvPr/>
          </p:nvSpPr>
          <p:spPr bwMode="auto">
            <a:xfrm rot="5400000">
              <a:off x="7749523" y="187440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95" name="AutoShape 493"/>
            <p:cNvSpPr>
              <a:spLocks noChangeArrowheads="1"/>
            </p:cNvSpPr>
            <p:nvPr/>
          </p:nvSpPr>
          <p:spPr bwMode="auto">
            <a:xfrm rot="5400000">
              <a:off x="75971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96" name="AutoShape 494"/>
            <p:cNvSpPr>
              <a:spLocks noChangeArrowheads="1"/>
            </p:cNvSpPr>
            <p:nvPr/>
          </p:nvSpPr>
          <p:spPr bwMode="auto">
            <a:xfrm rot="5400000">
              <a:off x="74447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97" name="AutoShape 495"/>
            <p:cNvSpPr>
              <a:spLocks noChangeArrowheads="1"/>
            </p:cNvSpPr>
            <p:nvPr/>
          </p:nvSpPr>
          <p:spPr bwMode="auto">
            <a:xfrm rot="5400000">
              <a:off x="7292323" y="187440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498" name="AutoShape 496"/>
            <p:cNvSpPr>
              <a:spLocks noChangeArrowheads="1"/>
            </p:cNvSpPr>
            <p:nvPr/>
          </p:nvSpPr>
          <p:spPr bwMode="auto">
            <a:xfrm rot="5400000">
              <a:off x="8665511" y="187599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499" name="AutoShape 497"/>
            <p:cNvSpPr>
              <a:spLocks noChangeArrowheads="1"/>
            </p:cNvSpPr>
            <p:nvPr/>
          </p:nvSpPr>
          <p:spPr bwMode="auto">
            <a:xfrm rot="5400000">
              <a:off x="8817911" y="187599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0" name="AutoShape 498"/>
            <p:cNvSpPr>
              <a:spLocks noChangeArrowheads="1"/>
            </p:cNvSpPr>
            <p:nvPr/>
          </p:nvSpPr>
          <p:spPr bwMode="auto">
            <a:xfrm rot="5400000">
              <a:off x="8970311" y="1875991"/>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01" name="AutoShape 499"/>
            <p:cNvSpPr>
              <a:spLocks noChangeArrowheads="1"/>
            </p:cNvSpPr>
            <p:nvPr/>
          </p:nvSpPr>
          <p:spPr bwMode="auto">
            <a:xfrm rot="5400000">
              <a:off x="8511523" y="20204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02" name="AutoShape 500"/>
            <p:cNvSpPr>
              <a:spLocks noChangeArrowheads="1"/>
            </p:cNvSpPr>
            <p:nvPr/>
          </p:nvSpPr>
          <p:spPr bwMode="auto">
            <a:xfrm rot="5400000">
              <a:off x="83591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3" name="AutoShape 501"/>
            <p:cNvSpPr>
              <a:spLocks noChangeArrowheads="1"/>
            </p:cNvSpPr>
            <p:nvPr/>
          </p:nvSpPr>
          <p:spPr bwMode="auto">
            <a:xfrm rot="5400000">
              <a:off x="8206723" y="20204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04" name="AutoShape 502"/>
            <p:cNvSpPr>
              <a:spLocks noChangeArrowheads="1"/>
            </p:cNvSpPr>
            <p:nvPr/>
          </p:nvSpPr>
          <p:spPr bwMode="auto">
            <a:xfrm rot="5400000">
              <a:off x="80543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5" name="AutoShape 503"/>
            <p:cNvSpPr>
              <a:spLocks noChangeArrowheads="1"/>
            </p:cNvSpPr>
            <p:nvPr/>
          </p:nvSpPr>
          <p:spPr bwMode="auto">
            <a:xfrm rot="5400000">
              <a:off x="79035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6" name="AutoShape 504"/>
            <p:cNvSpPr>
              <a:spLocks noChangeArrowheads="1"/>
            </p:cNvSpPr>
            <p:nvPr/>
          </p:nvSpPr>
          <p:spPr bwMode="auto">
            <a:xfrm rot="5400000">
              <a:off x="77495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7" name="AutoShape 505"/>
            <p:cNvSpPr>
              <a:spLocks noChangeArrowheads="1"/>
            </p:cNvSpPr>
            <p:nvPr/>
          </p:nvSpPr>
          <p:spPr bwMode="auto">
            <a:xfrm rot="5400000">
              <a:off x="75971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08" name="AutoShape 506"/>
            <p:cNvSpPr>
              <a:spLocks noChangeArrowheads="1"/>
            </p:cNvSpPr>
            <p:nvPr/>
          </p:nvSpPr>
          <p:spPr bwMode="auto">
            <a:xfrm rot="5400000">
              <a:off x="7444723" y="2020455"/>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09" name="AutoShape 507"/>
            <p:cNvSpPr>
              <a:spLocks noChangeArrowheads="1"/>
            </p:cNvSpPr>
            <p:nvPr/>
          </p:nvSpPr>
          <p:spPr bwMode="auto">
            <a:xfrm rot="5400000">
              <a:off x="7292323" y="2020455"/>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10" name="AutoShape 508"/>
            <p:cNvSpPr>
              <a:spLocks noChangeArrowheads="1"/>
            </p:cNvSpPr>
            <p:nvPr/>
          </p:nvSpPr>
          <p:spPr bwMode="auto">
            <a:xfrm rot="5400000">
              <a:off x="86655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11" name="AutoShape 509"/>
            <p:cNvSpPr>
              <a:spLocks noChangeArrowheads="1"/>
            </p:cNvSpPr>
            <p:nvPr/>
          </p:nvSpPr>
          <p:spPr bwMode="auto">
            <a:xfrm rot="5400000">
              <a:off x="88179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12" name="AutoShape 510"/>
            <p:cNvSpPr>
              <a:spLocks noChangeArrowheads="1"/>
            </p:cNvSpPr>
            <p:nvPr/>
          </p:nvSpPr>
          <p:spPr bwMode="auto">
            <a:xfrm rot="5400000">
              <a:off x="8970311" y="2022041"/>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cxnSp>
          <p:nvCxnSpPr>
            <p:cNvPr id="513" name="AutoShape 511"/>
            <p:cNvCxnSpPr>
              <a:cxnSpLocks noChangeShapeType="1"/>
            </p:cNvCxnSpPr>
            <p:nvPr/>
          </p:nvCxnSpPr>
          <p:spPr bwMode="auto">
            <a:xfrm rot="16200000" flipH="1">
              <a:off x="7173261" y="3182504"/>
              <a:ext cx="654050" cy="52388"/>
            </a:xfrm>
            <a:prstGeom prst="bentConnector3">
              <a:avLst>
                <a:gd name="adj1" fmla="val 50000"/>
              </a:avLst>
            </a:prstGeom>
            <a:noFill/>
            <a:ln w="9525">
              <a:solidFill>
                <a:schemeClr val="tx1"/>
              </a:solidFill>
              <a:miter lim="800000"/>
              <a:headEnd/>
              <a:tailEnd/>
            </a:ln>
          </p:spPr>
        </p:cxnSp>
        <p:cxnSp>
          <p:nvCxnSpPr>
            <p:cNvPr id="514" name="AutoShape 512"/>
            <p:cNvCxnSpPr>
              <a:cxnSpLocks noChangeShapeType="1"/>
            </p:cNvCxnSpPr>
            <p:nvPr/>
          </p:nvCxnSpPr>
          <p:spPr bwMode="auto">
            <a:xfrm rot="5400000">
              <a:off x="8301974" y="3296804"/>
              <a:ext cx="452437" cy="53975"/>
            </a:xfrm>
            <a:prstGeom prst="bentConnector3">
              <a:avLst>
                <a:gd name="adj1" fmla="val 49824"/>
              </a:avLst>
            </a:prstGeom>
            <a:noFill/>
            <a:ln w="9525">
              <a:solidFill>
                <a:schemeClr val="tx1"/>
              </a:solidFill>
              <a:miter lim="800000"/>
              <a:headEnd/>
              <a:tailEnd/>
            </a:ln>
          </p:spPr>
        </p:cxnSp>
        <p:sp>
          <p:nvSpPr>
            <p:cNvPr id="515" name="Rectangle 513"/>
            <p:cNvSpPr>
              <a:spLocks noChangeArrowheads="1"/>
            </p:cNvSpPr>
            <p:nvPr/>
          </p:nvSpPr>
          <p:spPr bwMode="auto">
            <a:xfrm>
              <a:off x="7364555" y="4180248"/>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p>
          </p:txBody>
        </p:sp>
        <p:sp>
          <p:nvSpPr>
            <p:cNvPr id="516" name="Rectangle 514"/>
            <p:cNvSpPr>
              <a:spLocks noChangeArrowheads="1"/>
            </p:cNvSpPr>
            <p:nvPr/>
          </p:nvSpPr>
          <p:spPr bwMode="auto">
            <a:xfrm>
              <a:off x="7466155" y="4227873"/>
              <a:ext cx="381000" cy="569912"/>
            </a:xfrm>
            <a:prstGeom prst="rect">
              <a:avLst/>
            </a:prstGeom>
            <a:solidFill>
              <a:srgbClr val="1C1C1C"/>
            </a:solidFill>
            <a:ln w="9525" algn="ctr">
              <a:solidFill>
                <a:schemeClr val="tx1"/>
              </a:solidFill>
              <a:miter lim="800000"/>
              <a:headEnd/>
              <a:tailEnd/>
            </a:ln>
          </p:spPr>
          <p:txBody>
            <a:bodyPr wrap="none" anchor="ctr"/>
            <a:lstStyle/>
            <a:p>
              <a:endParaRPr lang="en-GB" altLang="de-DE" dirty="0"/>
            </a:p>
          </p:txBody>
        </p:sp>
        <p:sp>
          <p:nvSpPr>
            <p:cNvPr id="517" name="Rectangle 515"/>
            <p:cNvSpPr>
              <a:spLocks noChangeArrowheads="1"/>
            </p:cNvSpPr>
            <p:nvPr/>
          </p:nvSpPr>
          <p:spPr bwMode="auto">
            <a:xfrm>
              <a:off x="7593155" y="4275498"/>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p>
          </p:txBody>
        </p:sp>
        <p:sp>
          <p:nvSpPr>
            <p:cNvPr id="518" name="Line 516"/>
            <p:cNvSpPr>
              <a:spLocks noChangeShapeType="1"/>
            </p:cNvSpPr>
            <p:nvPr/>
          </p:nvSpPr>
          <p:spPr bwMode="auto">
            <a:xfrm>
              <a:off x="7516955" y="3896085"/>
              <a:ext cx="0" cy="284163"/>
            </a:xfrm>
            <a:prstGeom prst="line">
              <a:avLst/>
            </a:prstGeom>
            <a:noFill/>
            <a:ln w="9525">
              <a:solidFill>
                <a:schemeClr val="tx1"/>
              </a:solidFill>
              <a:round/>
              <a:headEnd/>
              <a:tailEnd/>
            </a:ln>
          </p:spPr>
          <p:txBody>
            <a:bodyPr/>
            <a:lstStyle/>
            <a:p>
              <a:endParaRPr lang="en-GB" dirty="0"/>
            </a:p>
          </p:txBody>
        </p:sp>
        <p:cxnSp>
          <p:nvCxnSpPr>
            <p:cNvPr id="519" name="AutoShape 517"/>
            <p:cNvCxnSpPr>
              <a:cxnSpLocks noChangeShapeType="1"/>
            </p:cNvCxnSpPr>
            <p:nvPr/>
          </p:nvCxnSpPr>
          <p:spPr bwMode="auto">
            <a:xfrm rot="5400000">
              <a:off x="7374874" y="2176029"/>
              <a:ext cx="558800" cy="39687"/>
            </a:xfrm>
            <a:prstGeom prst="bentConnector3">
              <a:avLst>
                <a:gd name="adj1" fmla="val 50000"/>
              </a:avLst>
            </a:prstGeom>
            <a:noFill/>
            <a:ln w="9525">
              <a:solidFill>
                <a:schemeClr val="tx1"/>
              </a:solidFill>
              <a:miter lim="800000"/>
              <a:headEnd/>
              <a:tailEnd/>
            </a:ln>
          </p:spPr>
        </p:cxnSp>
        <p:cxnSp>
          <p:nvCxnSpPr>
            <p:cNvPr id="520" name="AutoShape 518"/>
            <p:cNvCxnSpPr>
              <a:cxnSpLocks noChangeShapeType="1"/>
            </p:cNvCxnSpPr>
            <p:nvPr/>
          </p:nvCxnSpPr>
          <p:spPr bwMode="auto">
            <a:xfrm rot="5400000">
              <a:off x="7531242" y="2319698"/>
              <a:ext cx="620713" cy="71437"/>
            </a:xfrm>
            <a:prstGeom prst="bentConnector3">
              <a:avLst>
                <a:gd name="adj1" fmla="val 49870"/>
              </a:avLst>
            </a:prstGeom>
            <a:noFill/>
            <a:ln w="9525">
              <a:solidFill>
                <a:schemeClr val="tx1"/>
              </a:solidFill>
              <a:miter lim="800000"/>
              <a:headEnd/>
              <a:tailEnd/>
            </a:ln>
          </p:spPr>
        </p:cxnSp>
        <p:cxnSp>
          <p:nvCxnSpPr>
            <p:cNvPr id="521" name="AutoShape 519"/>
            <p:cNvCxnSpPr>
              <a:cxnSpLocks noChangeShapeType="1"/>
            </p:cNvCxnSpPr>
            <p:nvPr/>
          </p:nvCxnSpPr>
          <p:spPr bwMode="auto">
            <a:xfrm rot="16200000" flipH="1">
              <a:off x="7527273" y="2228417"/>
              <a:ext cx="792163" cy="82550"/>
            </a:xfrm>
            <a:prstGeom prst="bentConnector3">
              <a:avLst>
                <a:gd name="adj1" fmla="val 199"/>
              </a:avLst>
            </a:prstGeom>
            <a:noFill/>
            <a:ln w="9525">
              <a:solidFill>
                <a:schemeClr val="tx1"/>
              </a:solidFill>
              <a:miter lim="800000"/>
              <a:headEnd/>
              <a:tailEnd/>
            </a:ln>
          </p:spPr>
        </p:cxnSp>
        <p:sp>
          <p:nvSpPr>
            <p:cNvPr id="522" name="Rectangle 520"/>
            <p:cNvSpPr>
              <a:spLocks noChangeArrowheads="1"/>
            </p:cNvSpPr>
            <p:nvPr/>
          </p:nvSpPr>
          <p:spPr bwMode="auto">
            <a:xfrm>
              <a:off x="8367855" y="3242035"/>
              <a:ext cx="266700" cy="7953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cxnSp>
          <p:nvCxnSpPr>
            <p:cNvPr id="523" name="AutoShape 521"/>
            <p:cNvCxnSpPr>
              <a:cxnSpLocks noChangeShapeType="1"/>
            </p:cNvCxnSpPr>
            <p:nvPr/>
          </p:nvCxnSpPr>
          <p:spPr bwMode="auto">
            <a:xfrm rot="5400000">
              <a:off x="8299592" y="2318111"/>
              <a:ext cx="649287" cy="49212"/>
            </a:xfrm>
            <a:prstGeom prst="bentConnector3">
              <a:avLst>
                <a:gd name="adj1" fmla="val 49880"/>
              </a:avLst>
            </a:prstGeom>
            <a:noFill/>
            <a:ln w="9525">
              <a:solidFill>
                <a:schemeClr val="tx1"/>
              </a:solidFill>
              <a:miter lim="800000"/>
              <a:headEnd/>
              <a:tailEnd/>
            </a:ln>
          </p:spPr>
        </p:cxnSp>
        <p:cxnSp>
          <p:nvCxnSpPr>
            <p:cNvPr id="524" name="AutoShape 522"/>
            <p:cNvCxnSpPr>
              <a:cxnSpLocks noChangeShapeType="1"/>
            </p:cNvCxnSpPr>
            <p:nvPr/>
          </p:nvCxnSpPr>
          <p:spPr bwMode="auto">
            <a:xfrm rot="16200000" flipH="1">
              <a:off x="8040830" y="2264135"/>
              <a:ext cx="1373188" cy="65087"/>
            </a:xfrm>
            <a:prstGeom prst="bentConnector3">
              <a:avLst>
                <a:gd name="adj1" fmla="val 49944"/>
              </a:avLst>
            </a:prstGeom>
            <a:noFill/>
            <a:ln w="9525">
              <a:solidFill>
                <a:schemeClr val="tx1"/>
              </a:solidFill>
              <a:miter lim="800000"/>
              <a:headEnd/>
              <a:tailEnd/>
            </a:ln>
          </p:spPr>
        </p:cxnSp>
        <p:cxnSp>
          <p:nvCxnSpPr>
            <p:cNvPr id="525" name="AutoShape 523"/>
            <p:cNvCxnSpPr>
              <a:cxnSpLocks noChangeShapeType="1"/>
            </p:cNvCxnSpPr>
            <p:nvPr/>
          </p:nvCxnSpPr>
          <p:spPr bwMode="auto">
            <a:xfrm rot="16200000" flipH="1">
              <a:off x="8464692" y="2205398"/>
              <a:ext cx="777875" cy="114300"/>
            </a:xfrm>
            <a:prstGeom prst="bentConnector3">
              <a:avLst>
                <a:gd name="adj1" fmla="val 9181"/>
              </a:avLst>
            </a:prstGeom>
            <a:noFill/>
            <a:ln w="9525">
              <a:solidFill>
                <a:schemeClr val="tx1"/>
              </a:solidFill>
              <a:miter lim="800000"/>
              <a:headEnd/>
              <a:tailEnd/>
            </a:ln>
          </p:spPr>
        </p:cxnSp>
        <p:cxnSp>
          <p:nvCxnSpPr>
            <p:cNvPr id="526" name="AutoShape 524"/>
            <p:cNvCxnSpPr>
              <a:cxnSpLocks noChangeShapeType="1"/>
              <a:stCxn id="487" idx="2"/>
            </p:cNvCxnSpPr>
            <p:nvPr/>
          </p:nvCxnSpPr>
          <p:spPr bwMode="auto">
            <a:xfrm rot="16200000" flipH="1" flipV="1">
              <a:off x="8343249" y="2199841"/>
              <a:ext cx="992188" cy="22225"/>
            </a:xfrm>
            <a:prstGeom prst="bentConnector5">
              <a:avLst>
                <a:gd name="adj1" fmla="val 1759"/>
                <a:gd name="adj2" fmla="val -307144"/>
                <a:gd name="adj3" fmla="val 65917"/>
              </a:avLst>
            </a:prstGeom>
            <a:noFill/>
            <a:ln w="9525">
              <a:solidFill>
                <a:schemeClr val="tx1"/>
              </a:solidFill>
              <a:miter lim="800000"/>
              <a:headEnd/>
              <a:tailEnd/>
            </a:ln>
          </p:spPr>
        </p:cxnSp>
        <p:cxnSp>
          <p:nvCxnSpPr>
            <p:cNvPr id="527" name="AutoShape 525"/>
            <p:cNvCxnSpPr>
              <a:cxnSpLocks noChangeShapeType="1"/>
              <a:stCxn id="630" idx="0"/>
              <a:endCxn id="551" idx="2"/>
            </p:cNvCxnSpPr>
            <p:nvPr/>
          </p:nvCxnSpPr>
          <p:spPr bwMode="auto">
            <a:xfrm rot="5400000" flipH="1">
              <a:off x="7750318" y="2954697"/>
              <a:ext cx="144462" cy="455613"/>
            </a:xfrm>
            <a:prstGeom prst="bentConnector3">
              <a:avLst>
                <a:gd name="adj1" fmla="val 57144"/>
              </a:avLst>
            </a:prstGeom>
            <a:noFill/>
            <a:ln w="9525">
              <a:solidFill>
                <a:schemeClr val="tx1"/>
              </a:solidFill>
              <a:miter lim="800000"/>
              <a:headEnd/>
              <a:tailEnd/>
            </a:ln>
          </p:spPr>
        </p:cxnSp>
        <p:grpSp>
          <p:nvGrpSpPr>
            <p:cNvPr id="528" name="Group 526"/>
            <p:cNvGrpSpPr>
              <a:grpSpLocks/>
            </p:cNvGrpSpPr>
            <p:nvPr/>
          </p:nvGrpSpPr>
          <p:grpSpPr bwMode="auto">
            <a:xfrm>
              <a:off x="7253430" y="2453048"/>
              <a:ext cx="77787" cy="641350"/>
              <a:chOff x="405" y="1853"/>
              <a:chExt cx="49" cy="404"/>
            </a:xfrm>
          </p:grpSpPr>
          <p:grpSp>
            <p:nvGrpSpPr>
              <p:cNvPr id="529" name="Group 527"/>
              <p:cNvGrpSpPr>
                <a:grpSpLocks/>
              </p:cNvGrpSpPr>
              <p:nvPr/>
            </p:nvGrpSpPr>
            <p:grpSpPr bwMode="auto">
              <a:xfrm>
                <a:off x="405" y="1853"/>
                <a:ext cx="39" cy="404"/>
                <a:chOff x="405" y="1853"/>
                <a:chExt cx="39" cy="404"/>
              </a:xfrm>
            </p:grpSpPr>
            <p:sp>
              <p:nvSpPr>
                <p:cNvPr id="531" name="AutoShape 52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32" name="AutoShape 52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33" name="AutoShape 53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34" name="AutoShape 53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35" name="AutoShape 53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530" name="Line 53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36" name="Group 534"/>
            <p:cNvGrpSpPr>
              <a:grpSpLocks/>
            </p:cNvGrpSpPr>
            <p:nvPr/>
          </p:nvGrpSpPr>
          <p:grpSpPr bwMode="auto">
            <a:xfrm>
              <a:off x="7402655" y="2454635"/>
              <a:ext cx="77787" cy="641350"/>
              <a:chOff x="405" y="1853"/>
              <a:chExt cx="49" cy="404"/>
            </a:xfrm>
          </p:grpSpPr>
          <p:grpSp>
            <p:nvGrpSpPr>
              <p:cNvPr id="537" name="Group 535"/>
              <p:cNvGrpSpPr>
                <a:grpSpLocks/>
              </p:cNvGrpSpPr>
              <p:nvPr/>
            </p:nvGrpSpPr>
            <p:grpSpPr bwMode="auto">
              <a:xfrm>
                <a:off x="405" y="1853"/>
                <a:ext cx="39" cy="404"/>
                <a:chOff x="405" y="1853"/>
                <a:chExt cx="39" cy="404"/>
              </a:xfrm>
            </p:grpSpPr>
            <p:sp>
              <p:nvSpPr>
                <p:cNvPr id="539" name="AutoShape 53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40" name="AutoShape 53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41" name="AutoShape 53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42" name="AutoShape 53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43" name="AutoShape 54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538" name="Line 54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44" name="Group 542"/>
            <p:cNvGrpSpPr>
              <a:grpSpLocks/>
            </p:cNvGrpSpPr>
            <p:nvPr/>
          </p:nvGrpSpPr>
          <p:grpSpPr bwMode="auto">
            <a:xfrm>
              <a:off x="7562992" y="2449873"/>
              <a:ext cx="77788" cy="641350"/>
              <a:chOff x="405" y="1853"/>
              <a:chExt cx="49" cy="404"/>
            </a:xfrm>
          </p:grpSpPr>
          <p:grpSp>
            <p:nvGrpSpPr>
              <p:cNvPr id="545" name="Group 543"/>
              <p:cNvGrpSpPr>
                <a:grpSpLocks/>
              </p:cNvGrpSpPr>
              <p:nvPr/>
            </p:nvGrpSpPr>
            <p:grpSpPr bwMode="auto">
              <a:xfrm>
                <a:off x="405" y="1853"/>
                <a:ext cx="39" cy="404"/>
                <a:chOff x="405" y="1853"/>
                <a:chExt cx="39" cy="404"/>
              </a:xfrm>
            </p:grpSpPr>
            <p:sp>
              <p:nvSpPr>
                <p:cNvPr id="547" name="AutoShape 54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48" name="AutoShape 54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49" name="AutoShape 54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50" name="AutoShape 54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51" name="AutoShape 54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546" name="Line 54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52" name="Group 550"/>
            <p:cNvGrpSpPr>
              <a:grpSpLocks/>
            </p:cNvGrpSpPr>
            <p:nvPr/>
          </p:nvGrpSpPr>
          <p:grpSpPr bwMode="auto">
            <a:xfrm>
              <a:off x="7724917" y="2456223"/>
              <a:ext cx="77788" cy="641350"/>
              <a:chOff x="405" y="1853"/>
              <a:chExt cx="49" cy="404"/>
            </a:xfrm>
          </p:grpSpPr>
          <p:grpSp>
            <p:nvGrpSpPr>
              <p:cNvPr id="553" name="Group 551"/>
              <p:cNvGrpSpPr>
                <a:grpSpLocks/>
              </p:cNvGrpSpPr>
              <p:nvPr/>
            </p:nvGrpSpPr>
            <p:grpSpPr bwMode="auto">
              <a:xfrm>
                <a:off x="405" y="1853"/>
                <a:ext cx="39" cy="404"/>
                <a:chOff x="405" y="1853"/>
                <a:chExt cx="39" cy="404"/>
              </a:xfrm>
            </p:grpSpPr>
            <p:sp>
              <p:nvSpPr>
                <p:cNvPr id="555" name="AutoShape 55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56" name="AutoShape 55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57" name="AutoShape 55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58" name="AutoShape 55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59" name="AutoShape 55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554" name="Line 55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60" name="Group 558"/>
            <p:cNvGrpSpPr>
              <a:grpSpLocks/>
            </p:cNvGrpSpPr>
            <p:nvPr/>
          </p:nvGrpSpPr>
          <p:grpSpPr bwMode="auto">
            <a:xfrm>
              <a:off x="7870967" y="2453048"/>
              <a:ext cx="77788" cy="641350"/>
              <a:chOff x="405" y="1853"/>
              <a:chExt cx="49" cy="404"/>
            </a:xfrm>
          </p:grpSpPr>
          <p:grpSp>
            <p:nvGrpSpPr>
              <p:cNvPr id="561" name="Group 559"/>
              <p:cNvGrpSpPr>
                <a:grpSpLocks/>
              </p:cNvGrpSpPr>
              <p:nvPr/>
            </p:nvGrpSpPr>
            <p:grpSpPr bwMode="auto">
              <a:xfrm>
                <a:off x="405" y="1853"/>
                <a:ext cx="39" cy="404"/>
                <a:chOff x="405" y="1853"/>
                <a:chExt cx="39" cy="404"/>
              </a:xfrm>
            </p:grpSpPr>
            <p:sp>
              <p:nvSpPr>
                <p:cNvPr id="563" name="AutoShape 56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64" name="AutoShape 56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65" name="AutoShape 56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66" name="AutoShape 56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67" name="AutoShape 56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562" name="Line 56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68" name="Group 566"/>
            <p:cNvGrpSpPr>
              <a:grpSpLocks/>
            </p:cNvGrpSpPr>
            <p:nvPr/>
          </p:nvGrpSpPr>
          <p:grpSpPr bwMode="auto">
            <a:xfrm>
              <a:off x="8032892" y="2449873"/>
              <a:ext cx="77788" cy="641350"/>
              <a:chOff x="405" y="1853"/>
              <a:chExt cx="49" cy="404"/>
            </a:xfrm>
          </p:grpSpPr>
          <p:grpSp>
            <p:nvGrpSpPr>
              <p:cNvPr id="569" name="Group 567"/>
              <p:cNvGrpSpPr>
                <a:grpSpLocks/>
              </p:cNvGrpSpPr>
              <p:nvPr/>
            </p:nvGrpSpPr>
            <p:grpSpPr bwMode="auto">
              <a:xfrm>
                <a:off x="405" y="1853"/>
                <a:ext cx="39" cy="404"/>
                <a:chOff x="405" y="1853"/>
                <a:chExt cx="39" cy="404"/>
              </a:xfrm>
            </p:grpSpPr>
            <p:sp>
              <p:nvSpPr>
                <p:cNvPr id="571" name="AutoShape 56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72" name="AutoShape 56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73" name="AutoShape 57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74" name="AutoShape 57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75" name="AutoShape 57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570" name="Line 57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76" name="Group 574"/>
            <p:cNvGrpSpPr>
              <a:grpSpLocks/>
            </p:cNvGrpSpPr>
            <p:nvPr/>
          </p:nvGrpSpPr>
          <p:grpSpPr bwMode="auto">
            <a:xfrm>
              <a:off x="8199580" y="2449873"/>
              <a:ext cx="77787" cy="641350"/>
              <a:chOff x="405" y="1853"/>
              <a:chExt cx="49" cy="404"/>
            </a:xfrm>
          </p:grpSpPr>
          <p:grpSp>
            <p:nvGrpSpPr>
              <p:cNvPr id="577" name="Group 575"/>
              <p:cNvGrpSpPr>
                <a:grpSpLocks/>
              </p:cNvGrpSpPr>
              <p:nvPr/>
            </p:nvGrpSpPr>
            <p:grpSpPr bwMode="auto">
              <a:xfrm>
                <a:off x="405" y="1853"/>
                <a:ext cx="39" cy="404"/>
                <a:chOff x="405" y="1853"/>
                <a:chExt cx="39" cy="404"/>
              </a:xfrm>
            </p:grpSpPr>
            <p:sp>
              <p:nvSpPr>
                <p:cNvPr id="579" name="AutoShape 57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80" name="AutoShape 57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81" name="AutoShape 57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82" name="AutoShape 57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583" name="AutoShape 58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578" name="Line 58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84" name="Group 582"/>
            <p:cNvGrpSpPr>
              <a:grpSpLocks/>
            </p:cNvGrpSpPr>
            <p:nvPr/>
          </p:nvGrpSpPr>
          <p:grpSpPr bwMode="auto">
            <a:xfrm>
              <a:off x="8361505" y="2451460"/>
              <a:ext cx="77787" cy="641350"/>
              <a:chOff x="405" y="1853"/>
              <a:chExt cx="49" cy="404"/>
            </a:xfrm>
          </p:grpSpPr>
          <p:grpSp>
            <p:nvGrpSpPr>
              <p:cNvPr id="585" name="Group 583"/>
              <p:cNvGrpSpPr>
                <a:grpSpLocks/>
              </p:cNvGrpSpPr>
              <p:nvPr/>
            </p:nvGrpSpPr>
            <p:grpSpPr bwMode="auto">
              <a:xfrm>
                <a:off x="405" y="1853"/>
                <a:ext cx="39" cy="404"/>
                <a:chOff x="405" y="1853"/>
                <a:chExt cx="39" cy="404"/>
              </a:xfrm>
            </p:grpSpPr>
            <p:sp>
              <p:nvSpPr>
                <p:cNvPr id="587" name="AutoShape 58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88" name="AutoShape 58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89" name="AutoShape 58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90" name="AutoShape 58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91" name="AutoShape 58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586" name="Line 58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592" name="Group 590"/>
            <p:cNvGrpSpPr>
              <a:grpSpLocks/>
            </p:cNvGrpSpPr>
            <p:nvPr/>
          </p:nvGrpSpPr>
          <p:grpSpPr bwMode="auto">
            <a:xfrm>
              <a:off x="8680592" y="2449873"/>
              <a:ext cx="77788" cy="641350"/>
              <a:chOff x="405" y="1853"/>
              <a:chExt cx="49" cy="404"/>
            </a:xfrm>
          </p:grpSpPr>
          <p:grpSp>
            <p:nvGrpSpPr>
              <p:cNvPr id="593" name="Group 591"/>
              <p:cNvGrpSpPr>
                <a:grpSpLocks/>
              </p:cNvGrpSpPr>
              <p:nvPr/>
            </p:nvGrpSpPr>
            <p:grpSpPr bwMode="auto">
              <a:xfrm>
                <a:off x="405" y="1853"/>
                <a:ext cx="39" cy="404"/>
                <a:chOff x="405" y="1853"/>
                <a:chExt cx="39" cy="404"/>
              </a:xfrm>
            </p:grpSpPr>
            <p:sp>
              <p:nvSpPr>
                <p:cNvPr id="595" name="AutoShape 59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96" name="AutoShape 59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97" name="AutoShape 59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98" name="AutoShape 59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599" name="AutoShape 59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594" name="Line 59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600" name="Group 598"/>
            <p:cNvGrpSpPr>
              <a:grpSpLocks/>
            </p:cNvGrpSpPr>
            <p:nvPr/>
          </p:nvGrpSpPr>
          <p:grpSpPr bwMode="auto">
            <a:xfrm>
              <a:off x="8831405" y="2456223"/>
              <a:ext cx="77787" cy="641350"/>
              <a:chOff x="405" y="1853"/>
              <a:chExt cx="49" cy="404"/>
            </a:xfrm>
          </p:grpSpPr>
          <p:grpSp>
            <p:nvGrpSpPr>
              <p:cNvPr id="601" name="Group 599"/>
              <p:cNvGrpSpPr>
                <a:grpSpLocks/>
              </p:cNvGrpSpPr>
              <p:nvPr/>
            </p:nvGrpSpPr>
            <p:grpSpPr bwMode="auto">
              <a:xfrm>
                <a:off x="405" y="1853"/>
                <a:ext cx="39" cy="404"/>
                <a:chOff x="405" y="1853"/>
                <a:chExt cx="39" cy="404"/>
              </a:xfrm>
            </p:grpSpPr>
            <p:sp>
              <p:nvSpPr>
                <p:cNvPr id="603" name="AutoShape 60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04" name="AutoShape 60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05" name="AutoShape 60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06" name="AutoShape 60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07" name="AutoShape 60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602" name="Line 60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608" name="Group 606"/>
            <p:cNvGrpSpPr>
              <a:grpSpLocks/>
            </p:cNvGrpSpPr>
            <p:nvPr/>
          </p:nvGrpSpPr>
          <p:grpSpPr bwMode="auto">
            <a:xfrm>
              <a:off x="8517080" y="2449873"/>
              <a:ext cx="77787" cy="641350"/>
              <a:chOff x="405" y="1853"/>
              <a:chExt cx="49" cy="404"/>
            </a:xfrm>
          </p:grpSpPr>
          <p:grpSp>
            <p:nvGrpSpPr>
              <p:cNvPr id="609" name="Group 607"/>
              <p:cNvGrpSpPr>
                <a:grpSpLocks/>
              </p:cNvGrpSpPr>
              <p:nvPr/>
            </p:nvGrpSpPr>
            <p:grpSpPr bwMode="auto">
              <a:xfrm>
                <a:off x="405" y="1853"/>
                <a:ext cx="39" cy="404"/>
                <a:chOff x="405" y="1853"/>
                <a:chExt cx="39" cy="404"/>
              </a:xfrm>
            </p:grpSpPr>
            <p:sp>
              <p:nvSpPr>
                <p:cNvPr id="611" name="AutoShape 60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12" name="AutoShape 60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13" name="AutoShape 61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14" name="AutoShape 61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sp>
              <p:nvSpPr>
                <p:cNvPr id="615" name="AutoShape 61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p>
              </p:txBody>
            </p:sp>
          </p:grpSp>
          <p:sp>
            <p:nvSpPr>
              <p:cNvPr id="610" name="Line 61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grpSp>
          <p:nvGrpSpPr>
            <p:cNvPr id="616" name="Group 614"/>
            <p:cNvGrpSpPr>
              <a:grpSpLocks/>
            </p:cNvGrpSpPr>
            <p:nvPr/>
          </p:nvGrpSpPr>
          <p:grpSpPr bwMode="auto">
            <a:xfrm>
              <a:off x="8993330" y="2451460"/>
              <a:ext cx="77787" cy="641350"/>
              <a:chOff x="405" y="1853"/>
              <a:chExt cx="49" cy="404"/>
            </a:xfrm>
          </p:grpSpPr>
          <p:grpSp>
            <p:nvGrpSpPr>
              <p:cNvPr id="617" name="Group 615"/>
              <p:cNvGrpSpPr>
                <a:grpSpLocks/>
              </p:cNvGrpSpPr>
              <p:nvPr/>
            </p:nvGrpSpPr>
            <p:grpSpPr bwMode="auto">
              <a:xfrm>
                <a:off x="405" y="1853"/>
                <a:ext cx="39" cy="404"/>
                <a:chOff x="405" y="1853"/>
                <a:chExt cx="39" cy="404"/>
              </a:xfrm>
            </p:grpSpPr>
            <p:sp>
              <p:nvSpPr>
                <p:cNvPr id="619" name="AutoShape 61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620" name="AutoShape 61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621" name="AutoShape 61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622" name="AutoShape 61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sp>
              <p:nvSpPr>
                <p:cNvPr id="623" name="AutoShape 62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p>
              </p:txBody>
            </p:sp>
          </p:grpSp>
          <p:sp>
            <p:nvSpPr>
              <p:cNvPr id="618" name="Line 62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p>
            </p:txBody>
          </p:sp>
        </p:grpSp>
        <p:cxnSp>
          <p:nvCxnSpPr>
            <p:cNvPr id="624" name="AutoShape 622"/>
            <p:cNvCxnSpPr>
              <a:cxnSpLocks noChangeShapeType="1"/>
            </p:cNvCxnSpPr>
            <p:nvPr/>
          </p:nvCxnSpPr>
          <p:spPr bwMode="auto">
            <a:xfrm rot="16200000" flipH="1">
              <a:off x="7682054" y="2224448"/>
              <a:ext cx="798513" cy="96838"/>
            </a:xfrm>
            <a:prstGeom prst="bentConnector3">
              <a:avLst>
                <a:gd name="adj1" fmla="val 9144"/>
              </a:avLst>
            </a:prstGeom>
            <a:noFill/>
            <a:ln w="9525">
              <a:solidFill>
                <a:schemeClr val="tx1"/>
              </a:solidFill>
              <a:miter lim="800000"/>
              <a:headEnd/>
              <a:tailEnd/>
            </a:ln>
          </p:spPr>
        </p:cxnSp>
        <p:cxnSp>
          <p:nvCxnSpPr>
            <p:cNvPr id="625" name="AutoShape 623"/>
            <p:cNvCxnSpPr>
              <a:cxnSpLocks noChangeShapeType="1"/>
            </p:cNvCxnSpPr>
            <p:nvPr/>
          </p:nvCxnSpPr>
          <p:spPr bwMode="auto">
            <a:xfrm rot="16200000" flipH="1">
              <a:off x="7708248" y="2431617"/>
              <a:ext cx="1093787" cy="44450"/>
            </a:xfrm>
            <a:prstGeom prst="bentConnector3">
              <a:avLst>
                <a:gd name="adj1" fmla="val 49926"/>
              </a:avLst>
            </a:prstGeom>
            <a:noFill/>
            <a:ln w="9525">
              <a:solidFill>
                <a:schemeClr val="tx1"/>
              </a:solidFill>
              <a:miter lim="800000"/>
              <a:headEnd/>
              <a:tailEnd/>
            </a:ln>
          </p:spPr>
        </p:cxnSp>
        <p:cxnSp>
          <p:nvCxnSpPr>
            <p:cNvPr id="626" name="AutoShape 624"/>
            <p:cNvCxnSpPr>
              <a:cxnSpLocks noChangeShapeType="1"/>
            </p:cNvCxnSpPr>
            <p:nvPr/>
          </p:nvCxnSpPr>
          <p:spPr bwMode="auto">
            <a:xfrm rot="16200000" flipH="1">
              <a:off x="7938436" y="2488767"/>
              <a:ext cx="942975" cy="52387"/>
            </a:xfrm>
            <a:prstGeom prst="bentConnector3">
              <a:avLst>
                <a:gd name="adj1" fmla="val 50000"/>
              </a:avLst>
            </a:prstGeom>
            <a:noFill/>
            <a:ln w="9525">
              <a:solidFill>
                <a:schemeClr val="tx1"/>
              </a:solidFill>
              <a:miter lim="800000"/>
              <a:headEnd/>
              <a:tailEnd/>
            </a:ln>
          </p:spPr>
        </p:cxnSp>
        <p:cxnSp>
          <p:nvCxnSpPr>
            <p:cNvPr id="627" name="AutoShape 625"/>
            <p:cNvCxnSpPr>
              <a:cxnSpLocks noChangeShapeType="1"/>
              <a:stCxn id="512" idx="2"/>
              <a:endCxn id="618" idx="0"/>
            </p:cNvCxnSpPr>
            <p:nvPr/>
          </p:nvCxnSpPr>
          <p:spPr bwMode="auto">
            <a:xfrm rot="10800000" flipH="1" flipV="1">
              <a:off x="8952055" y="2054585"/>
              <a:ext cx="119062" cy="420688"/>
            </a:xfrm>
            <a:prstGeom prst="bentConnector4">
              <a:avLst>
                <a:gd name="adj1" fmla="val 10662"/>
                <a:gd name="adj2" fmla="val 53583"/>
              </a:avLst>
            </a:prstGeom>
            <a:noFill/>
            <a:ln w="9525">
              <a:solidFill>
                <a:schemeClr val="tx1"/>
              </a:solidFill>
              <a:miter lim="800000"/>
              <a:headEnd/>
              <a:tailEnd/>
            </a:ln>
          </p:spPr>
        </p:cxnSp>
        <p:cxnSp>
          <p:nvCxnSpPr>
            <p:cNvPr id="628" name="AutoShape 626"/>
            <p:cNvCxnSpPr>
              <a:cxnSpLocks noChangeShapeType="1"/>
              <a:endCxn id="532" idx="2"/>
            </p:cNvCxnSpPr>
            <p:nvPr/>
          </p:nvCxnSpPr>
          <p:spPr bwMode="auto">
            <a:xfrm rot="16200000">
              <a:off x="7071661" y="2706254"/>
              <a:ext cx="239713" cy="85725"/>
            </a:xfrm>
            <a:prstGeom prst="bentConnector2">
              <a:avLst/>
            </a:prstGeom>
            <a:noFill/>
            <a:ln w="9525">
              <a:solidFill>
                <a:schemeClr val="tx1"/>
              </a:solidFill>
              <a:miter lim="800000"/>
              <a:headEnd/>
              <a:tailEnd/>
            </a:ln>
          </p:spPr>
        </p:cxnSp>
        <p:sp>
          <p:nvSpPr>
            <p:cNvPr id="629" name="Rectangle 627"/>
            <p:cNvSpPr>
              <a:spLocks noChangeArrowheads="1"/>
            </p:cNvSpPr>
            <p:nvPr/>
          </p:nvSpPr>
          <p:spPr bwMode="auto">
            <a:xfrm>
              <a:off x="7393130" y="3245210"/>
              <a:ext cx="266700" cy="798513"/>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30" name="Rectangle 628"/>
            <p:cNvSpPr>
              <a:spLocks noChangeArrowheads="1"/>
            </p:cNvSpPr>
            <p:nvPr/>
          </p:nvSpPr>
          <p:spPr bwMode="auto">
            <a:xfrm>
              <a:off x="7917005" y="3254735"/>
              <a:ext cx="266700" cy="798513"/>
            </a:xfrm>
            <a:prstGeom prst="rect">
              <a:avLst/>
            </a:prstGeom>
            <a:noFill/>
            <a:ln w="9525">
              <a:solidFill>
                <a:schemeClr val="tx1"/>
              </a:solidFill>
              <a:miter lim="800000"/>
              <a:headEnd/>
              <a:tailEnd/>
            </a:ln>
          </p:spPr>
          <p:txBody>
            <a:bodyPr wrap="none" anchor="ctr"/>
            <a:lstStyle/>
            <a:p>
              <a:endParaRPr lang="en-GB" altLang="de-DE" dirty="0"/>
            </a:p>
          </p:txBody>
        </p:sp>
        <p:sp>
          <p:nvSpPr>
            <p:cNvPr id="631" name="Rectangle 629"/>
            <p:cNvSpPr>
              <a:spLocks noChangeArrowheads="1"/>
            </p:cNvSpPr>
            <p:nvPr/>
          </p:nvSpPr>
          <p:spPr bwMode="auto">
            <a:xfrm>
              <a:off x="8825055" y="3254735"/>
              <a:ext cx="266700" cy="798513"/>
            </a:xfrm>
            <a:prstGeom prst="rect">
              <a:avLst/>
            </a:prstGeom>
            <a:noFill/>
            <a:ln w="9525">
              <a:solidFill>
                <a:schemeClr val="tx1"/>
              </a:solidFill>
              <a:miter lim="800000"/>
              <a:headEnd/>
              <a:tailEnd/>
            </a:ln>
          </p:spPr>
          <p:txBody>
            <a:bodyPr wrap="none" anchor="ctr"/>
            <a:lstStyle/>
            <a:p>
              <a:endParaRPr lang="en-GB" altLang="de-DE" dirty="0"/>
            </a:p>
          </p:txBody>
        </p:sp>
        <p:cxnSp>
          <p:nvCxnSpPr>
            <p:cNvPr id="632" name="AutoShape 630"/>
            <p:cNvCxnSpPr>
              <a:cxnSpLocks noChangeShapeType="1"/>
              <a:stCxn id="623" idx="2"/>
              <a:endCxn id="631" idx="0"/>
            </p:cNvCxnSpPr>
            <p:nvPr/>
          </p:nvCxnSpPr>
          <p:spPr bwMode="auto">
            <a:xfrm rot="5400000">
              <a:off x="8920305" y="3149960"/>
              <a:ext cx="142875" cy="66675"/>
            </a:xfrm>
            <a:prstGeom prst="bentConnector3">
              <a:avLst>
                <a:gd name="adj1" fmla="val 42222"/>
              </a:avLst>
            </a:prstGeom>
            <a:noFill/>
            <a:ln w="9525">
              <a:solidFill>
                <a:schemeClr val="tx1"/>
              </a:solidFill>
              <a:miter lim="800000"/>
              <a:headEnd/>
              <a:tailEnd/>
            </a:ln>
          </p:spPr>
        </p:cxnSp>
        <p:sp>
          <p:nvSpPr>
            <p:cNvPr id="633" name="Text Box 631"/>
            <p:cNvSpPr txBox="1">
              <a:spLocks noChangeArrowheads="1"/>
            </p:cNvSpPr>
            <p:nvPr/>
          </p:nvSpPr>
          <p:spPr bwMode="auto">
            <a:xfrm>
              <a:off x="6931167" y="1646598"/>
              <a:ext cx="649288" cy="366712"/>
            </a:xfrm>
            <a:prstGeom prst="rect">
              <a:avLst/>
            </a:prstGeom>
            <a:solidFill>
              <a:schemeClr val="bg1"/>
            </a:solidFill>
            <a:ln w="9525">
              <a:noFill/>
              <a:miter lim="800000"/>
              <a:headEnd/>
              <a:tailEnd/>
            </a:ln>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DHs</a:t>
              </a:r>
            </a:p>
          </p:txBody>
        </p:sp>
        <p:cxnSp>
          <p:nvCxnSpPr>
            <p:cNvPr id="634" name="AutoShape 632"/>
            <p:cNvCxnSpPr>
              <a:cxnSpLocks noChangeShapeType="1"/>
              <a:stCxn id="241" idx="2"/>
              <a:endCxn id="242" idx="0"/>
            </p:cNvCxnSpPr>
            <p:nvPr/>
          </p:nvCxnSpPr>
          <p:spPr bwMode="auto">
            <a:xfrm rot="5400000">
              <a:off x="10500663" y="5706630"/>
              <a:ext cx="169863" cy="279400"/>
            </a:xfrm>
            <a:prstGeom prst="bentConnector3">
              <a:avLst>
                <a:gd name="adj1" fmla="val 49532"/>
              </a:avLst>
            </a:prstGeom>
            <a:noFill/>
            <a:ln w="9525">
              <a:solidFill>
                <a:schemeClr val="tx1"/>
              </a:solidFill>
              <a:miter lim="800000"/>
              <a:headEnd/>
              <a:tailEnd/>
            </a:ln>
          </p:spPr>
        </p:cxnSp>
        <p:cxnSp>
          <p:nvCxnSpPr>
            <p:cNvPr id="635" name="AutoShape 633"/>
            <p:cNvCxnSpPr>
              <a:cxnSpLocks noChangeShapeType="1"/>
              <a:stCxn id="247" idx="2"/>
              <a:endCxn id="239" idx="0"/>
            </p:cNvCxnSpPr>
            <p:nvPr/>
          </p:nvCxnSpPr>
          <p:spPr bwMode="auto">
            <a:xfrm rot="16200000" flipH="1">
              <a:off x="10398270" y="4999398"/>
              <a:ext cx="171450" cy="25400"/>
            </a:xfrm>
            <a:prstGeom prst="bentConnector3">
              <a:avLst>
                <a:gd name="adj1" fmla="val 49074"/>
              </a:avLst>
            </a:prstGeom>
            <a:noFill/>
            <a:ln w="9525">
              <a:solidFill>
                <a:schemeClr val="tx1"/>
              </a:solidFill>
              <a:miter lim="800000"/>
              <a:headEnd/>
              <a:tailEnd/>
            </a:ln>
          </p:spPr>
        </p:cxnSp>
        <p:cxnSp>
          <p:nvCxnSpPr>
            <p:cNvPr id="636" name="AutoShape 634"/>
            <p:cNvCxnSpPr>
              <a:cxnSpLocks noChangeShapeType="1"/>
            </p:cNvCxnSpPr>
            <p:nvPr/>
          </p:nvCxnSpPr>
          <p:spPr bwMode="auto">
            <a:xfrm rot="16200000" flipH="1">
              <a:off x="10873724" y="4968441"/>
              <a:ext cx="134938" cy="28575"/>
            </a:xfrm>
            <a:prstGeom prst="bentConnector3">
              <a:avLst>
                <a:gd name="adj1" fmla="val 49412"/>
              </a:avLst>
            </a:prstGeom>
            <a:noFill/>
            <a:ln w="9525">
              <a:solidFill>
                <a:schemeClr val="tx1"/>
              </a:solidFill>
              <a:miter lim="800000"/>
              <a:headEnd/>
              <a:tailEnd/>
            </a:ln>
          </p:spPr>
        </p:cxnSp>
        <p:grpSp>
          <p:nvGrpSpPr>
            <p:cNvPr id="637" name="Group 635"/>
            <p:cNvGrpSpPr>
              <a:grpSpLocks/>
            </p:cNvGrpSpPr>
            <p:nvPr/>
          </p:nvGrpSpPr>
          <p:grpSpPr bwMode="auto">
            <a:xfrm>
              <a:off x="10282382" y="371836"/>
              <a:ext cx="346075" cy="330200"/>
              <a:chOff x="4308" y="205"/>
              <a:chExt cx="218" cy="208"/>
            </a:xfrm>
          </p:grpSpPr>
          <p:sp>
            <p:nvSpPr>
              <p:cNvPr id="638" name="AutoShape 636"/>
              <p:cNvSpPr>
                <a:spLocks noChangeArrowheads="1"/>
              </p:cNvSpPr>
              <p:nvPr/>
            </p:nvSpPr>
            <p:spPr bwMode="auto">
              <a:xfrm rot="2714443">
                <a:off x="4313" y="200"/>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p>
            </p:txBody>
          </p:sp>
          <p:sp>
            <p:nvSpPr>
              <p:cNvPr id="639" name="Oval 637"/>
              <p:cNvSpPr>
                <a:spLocks noChangeArrowheads="1"/>
              </p:cNvSpPr>
              <p:nvPr/>
            </p:nvSpPr>
            <p:spPr bwMode="auto">
              <a:xfrm>
                <a:off x="4407" y="301"/>
                <a:ext cx="18" cy="18"/>
              </a:xfrm>
              <a:prstGeom prst="ellipse">
                <a:avLst/>
              </a:prstGeom>
              <a:solidFill>
                <a:schemeClr val="tx1"/>
              </a:solidFill>
              <a:ln w="9525">
                <a:solidFill>
                  <a:schemeClr val="tx1"/>
                </a:solidFill>
                <a:round/>
                <a:headEnd/>
                <a:tailEnd/>
              </a:ln>
            </p:spPr>
            <p:txBody>
              <a:bodyPr wrap="none" anchor="ctr"/>
              <a:lstStyle/>
              <a:p>
                <a:endParaRPr lang="en-GB" altLang="de-DE" dirty="0"/>
              </a:p>
            </p:txBody>
          </p:sp>
        </p:grpSp>
        <p:cxnSp>
          <p:nvCxnSpPr>
            <p:cNvPr id="641" name="AutoShape 639"/>
            <p:cNvCxnSpPr>
              <a:cxnSpLocks noChangeShapeType="1"/>
              <a:stCxn id="639" idx="0"/>
              <a:endCxn id="187" idx="0"/>
            </p:cNvCxnSpPr>
            <p:nvPr/>
          </p:nvCxnSpPr>
          <p:spPr bwMode="auto">
            <a:xfrm>
              <a:off x="10453833" y="524236"/>
              <a:ext cx="1587" cy="942975"/>
            </a:xfrm>
            <a:prstGeom prst="straightConnector1">
              <a:avLst/>
            </a:prstGeom>
            <a:noFill/>
            <a:ln w="9525">
              <a:solidFill>
                <a:schemeClr val="tx1"/>
              </a:solidFill>
              <a:round/>
              <a:headEnd/>
              <a:tailEnd/>
            </a:ln>
          </p:spPr>
        </p:cxnSp>
        <p:grpSp>
          <p:nvGrpSpPr>
            <p:cNvPr id="642" name="Group 640"/>
            <p:cNvGrpSpPr>
              <a:grpSpLocks/>
            </p:cNvGrpSpPr>
            <p:nvPr/>
          </p:nvGrpSpPr>
          <p:grpSpPr bwMode="auto">
            <a:xfrm>
              <a:off x="6224730" y="371835"/>
              <a:ext cx="346075" cy="330200"/>
              <a:chOff x="4308" y="205"/>
              <a:chExt cx="218" cy="208"/>
            </a:xfrm>
          </p:grpSpPr>
          <p:sp>
            <p:nvSpPr>
              <p:cNvPr id="643" name="AutoShape 641"/>
              <p:cNvSpPr>
                <a:spLocks noChangeArrowheads="1"/>
              </p:cNvSpPr>
              <p:nvPr/>
            </p:nvSpPr>
            <p:spPr bwMode="auto">
              <a:xfrm rot="2714443">
                <a:off x="4313" y="200"/>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p>
            </p:txBody>
          </p:sp>
          <p:sp>
            <p:nvSpPr>
              <p:cNvPr id="644" name="Oval 642"/>
              <p:cNvSpPr>
                <a:spLocks noChangeArrowheads="1"/>
              </p:cNvSpPr>
              <p:nvPr/>
            </p:nvSpPr>
            <p:spPr bwMode="auto">
              <a:xfrm>
                <a:off x="4407" y="301"/>
                <a:ext cx="18" cy="18"/>
              </a:xfrm>
              <a:prstGeom prst="ellipse">
                <a:avLst/>
              </a:prstGeom>
              <a:solidFill>
                <a:schemeClr val="tx1"/>
              </a:solidFill>
              <a:ln w="9525">
                <a:solidFill>
                  <a:schemeClr val="tx1"/>
                </a:solidFill>
                <a:round/>
                <a:headEnd/>
                <a:tailEnd/>
              </a:ln>
            </p:spPr>
            <p:txBody>
              <a:bodyPr wrap="none" anchor="ctr"/>
              <a:lstStyle/>
              <a:p>
                <a:endParaRPr lang="en-GB" altLang="de-DE" dirty="0"/>
              </a:p>
            </p:txBody>
          </p:sp>
        </p:grpSp>
        <p:cxnSp>
          <p:nvCxnSpPr>
            <p:cNvPr id="645" name="AutoShape 643"/>
            <p:cNvCxnSpPr>
              <a:cxnSpLocks noChangeShapeType="1"/>
              <a:stCxn id="644" idx="4"/>
              <a:endCxn id="177" idx="2"/>
            </p:cNvCxnSpPr>
            <p:nvPr/>
          </p:nvCxnSpPr>
          <p:spPr bwMode="auto">
            <a:xfrm>
              <a:off x="6396180" y="552810"/>
              <a:ext cx="0" cy="252413"/>
            </a:xfrm>
            <a:prstGeom prst="straightConnector1">
              <a:avLst/>
            </a:prstGeom>
            <a:noFill/>
            <a:ln w="9525">
              <a:solidFill>
                <a:schemeClr val="tx1"/>
              </a:solidFill>
              <a:round/>
              <a:headEnd/>
              <a:tailEnd/>
            </a:ln>
          </p:spPr>
        </p:cxnSp>
        <p:sp>
          <p:nvSpPr>
            <p:cNvPr id="647" name="Text Box 183"/>
            <p:cNvSpPr txBox="1">
              <a:spLocks noChangeArrowheads="1"/>
            </p:cNvSpPr>
            <p:nvPr/>
          </p:nvSpPr>
          <p:spPr bwMode="auto">
            <a:xfrm>
              <a:off x="9487550" y="700519"/>
              <a:ext cx="1992889"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Pedigree Method</a:t>
              </a:r>
            </a:p>
          </p:txBody>
        </p:sp>
      </p:grpSp>
      <p:sp>
        <p:nvSpPr>
          <p:cNvPr id="650" name="TextBox 649"/>
          <p:cNvSpPr txBox="1"/>
          <p:nvPr/>
        </p:nvSpPr>
        <p:spPr>
          <a:xfrm>
            <a:off x="57712" y="2826874"/>
            <a:ext cx="4950993"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Selection is based on both, phenotypic data and DNA information of candidates (so-called ‘genotyped’ candidates). If DNA-based </a:t>
            </a:r>
            <a:r>
              <a:rPr lang="en-GB" dirty="0" err="1">
                <a:latin typeface="Arial" panose="020B0604020202020204" pitchFamily="34" charset="0"/>
                <a:cs typeface="Arial" panose="020B0604020202020204" pitchFamily="34" charset="0"/>
              </a:rPr>
              <a:t>selec-tion</a:t>
            </a:r>
            <a:r>
              <a:rPr lang="en-GB" dirty="0">
                <a:latin typeface="Arial" panose="020B0604020202020204" pitchFamily="34" charset="0"/>
                <a:cs typeface="Arial" panose="020B0604020202020204" pitchFamily="34" charset="0"/>
              </a:rPr>
              <a:t> is efficient and cheap, then inferior types can be removed before they are (</a:t>
            </a:r>
            <a:r>
              <a:rPr lang="en-GB" dirty="0">
                <a:solidFill>
                  <a:schemeClr val="tx1">
                    <a:lumMod val="50000"/>
                    <a:lumOff val="50000"/>
                  </a:schemeClr>
                </a:solidFill>
                <a:latin typeface="Arial" panose="020B0604020202020204" pitchFamily="34" charset="0"/>
                <a:cs typeface="Arial" panose="020B0604020202020204" pitchFamily="34" charset="0"/>
              </a:rPr>
              <a:t>diploidised and</a:t>
            </a:r>
            <a:r>
              <a:rPr lang="en-GB" dirty="0">
                <a:latin typeface="Arial" panose="020B0604020202020204" pitchFamily="34" charset="0"/>
                <a:cs typeface="Arial" panose="020B0604020202020204" pitchFamily="34" charset="0"/>
              </a:rPr>
              <a:t>) propagated and tested in the field (money, time).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Plant Breeding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Methodology </a:t>
            </a:r>
            <a:r>
              <a:rPr lang="en-GB" dirty="0" err="1">
                <a:latin typeface="Arial" panose="020B0604020202020204" pitchFamily="34" charset="0"/>
                <a:cs typeface="Arial" panose="020B0604020202020204" pitchFamily="34" charset="0"/>
              </a:rPr>
              <a:t>conti</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nues</a:t>
            </a:r>
            <a:r>
              <a:rPr lang="en-GB" dirty="0">
                <a:latin typeface="Arial" panose="020B0604020202020204" pitchFamily="34" charset="0"/>
                <a:cs typeface="Arial" panose="020B0604020202020204" pitchFamily="34" charset="0"/>
              </a:rPr>
              <a:t> to evolve  </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a:t>
            </a:r>
          </a:p>
        </p:txBody>
      </p:sp>
      <p:pic>
        <p:nvPicPr>
          <p:cNvPr id="651" name="Picture 6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1052" y="4681898"/>
            <a:ext cx="2791091" cy="2093318"/>
          </a:xfrm>
          <a:prstGeom prst="rect">
            <a:avLst/>
          </a:prstGeom>
        </p:spPr>
      </p:pic>
      <p:sp>
        <p:nvSpPr>
          <p:cNvPr id="3" name="TextBox 2"/>
          <p:cNvSpPr txBox="1"/>
          <p:nvPr/>
        </p:nvSpPr>
        <p:spPr>
          <a:xfrm>
            <a:off x="1391712" y="6375007"/>
            <a:ext cx="829340"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SY</a:t>
            </a:r>
          </a:p>
        </p:txBody>
      </p:sp>
    </p:spTree>
    <p:extLst>
      <p:ext uri="{BB962C8B-B14F-4D97-AF65-F5344CB8AC3E}">
        <p14:creationId xmlns:p14="http://schemas.microsoft.com/office/powerpoint/2010/main" val="3015725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UNPLAB-BrMeth_Ch-10[</a:t>
            </a:r>
            <a:r>
              <a:rPr lang="de-DE" dirty="0" err="1"/>
              <a:t>TheFour</a:t>
            </a:r>
            <a:r>
              <a:rPr lang="de-DE" dirty="0"/>
              <a:t> III]</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4196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39703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a:t>
            </a:r>
            <a:r>
              <a:rPr lang="en-GB" dirty="0" err="1">
                <a:latin typeface="Arial" panose="020B0604020202020204" pitchFamily="34" charset="0"/>
                <a:cs typeface="Arial" panose="020B0604020202020204" pitchFamily="34" charset="0"/>
                <a:sym typeface="Webdings" panose="05030102010509060703" pitchFamily="18" charset="2"/>
              </a:rPr>
              <a:t>GxE</a:t>
            </a:r>
            <a:r>
              <a:rPr lang="en-GB" dirty="0">
                <a:latin typeface="Arial" panose="020B0604020202020204" pitchFamily="34" charset="0"/>
                <a:cs typeface="Arial" panose="020B0604020202020204" pitchFamily="34" charset="0"/>
                <a:sym typeface="Webdings" panose="05030102010509060703" pitchFamily="18" charset="2"/>
              </a:rPr>
              <a:t>, heritability, Breeder’s Equation. </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Recurrent Selection (that already gave you a good feeling for what Methodology is, yet, in Recurrent Selection which is Pre-Breeding, </a:t>
            </a:r>
            <a:r>
              <a:rPr lang="en-GB" i="1" dirty="0" err="1">
                <a:latin typeface="Arial" panose="020B0604020202020204" pitchFamily="34" charset="0"/>
                <a:cs typeface="Arial" panose="020B0604020202020204" pitchFamily="34" charset="0"/>
                <a:sym typeface="Webdings" panose="05030102010509060703" pitchFamily="18" charset="2"/>
              </a:rPr>
              <a:t>Vorlaufzüchtung</a:t>
            </a:r>
            <a:r>
              <a:rPr lang="en-GB" dirty="0">
                <a:latin typeface="Arial" panose="020B0604020202020204" pitchFamily="34" charset="0"/>
                <a:cs typeface="Arial" panose="020B0604020202020204" pitchFamily="34" charset="0"/>
                <a:sym typeface="Webdings" panose="05030102010509060703" pitchFamily="18" charset="2"/>
              </a:rPr>
              <a:t>). </a:t>
            </a:r>
            <a:br>
              <a:rPr lang="en-GB" dirty="0">
                <a:latin typeface="Arial" panose="020B0604020202020204" pitchFamily="34" charset="0"/>
                <a:cs typeface="Arial" panose="020B0604020202020204" pitchFamily="34" charset="0"/>
                <a:sym typeface="Webdings" panose="05030102010509060703" pitchFamily="18" charset="2"/>
              </a:rPr>
            </a:br>
            <a:r>
              <a:rPr lang="en-GB" dirty="0">
                <a:latin typeface="Arial" panose="020B0604020202020204" pitchFamily="34" charset="0"/>
                <a:cs typeface="Arial" panose="020B0604020202020204" pitchFamily="34" charset="0"/>
                <a:sym typeface="Webdings" panose="05030102010509060703" pitchFamily="18" charset="2"/>
              </a:rPr>
              <a:t>You already have seen the Pedigree Selection Method, one of the methods in the Category of Line Breeding (Development of Line Cultivars). </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a:t>
            </a:r>
            <a:r>
              <a:rPr lang="en-GB" sz="1800" dirty="0">
                <a:latin typeface="Arial" panose="020B0604020202020204" pitchFamily="34" charset="0"/>
                <a:cs typeface="Arial" panose="020B0604020202020204" pitchFamily="34" charset="0"/>
              </a:rPr>
              <a:t>Pedigree Method; Bulk Method; Partial Bulk Method; Single-Seed-Descent Method;</a:t>
            </a:r>
          </a:p>
          <a:p>
            <a:r>
              <a:rPr lang="en-GB" sz="1800" dirty="0">
                <a:latin typeface="Arial" panose="020B0604020202020204" pitchFamily="34" charset="0"/>
                <a:cs typeface="Arial" panose="020B0604020202020204" pitchFamily="34" charset="0"/>
              </a:rPr>
              <a:t>Doubled Haploid Method. Speed Breeding. Inducer.</a:t>
            </a:r>
          </a:p>
          <a:p>
            <a:endParaRPr lang="en-GB" dirty="0">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p>
        </p:txBody>
      </p:sp>
    </p:spTree>
    <p:extLst>
      <p:ext uri="{BB962C8B-B14F-4D97-AF65-F5344CB8AC3E}">
        <p14:creationId xmlns:p14="http://schemas.microsoft.com/office/powerpoint/2010/main" val="568618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53295" y="872835"/>
            <a:ext cx="11425382" cy="440120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These Methods are presented here (Category Line Breeding):</a:t>
            </a:r>
          </a:p>
          <a:p>
            <a:endParaRPr lang="en-GB"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n-GB" sz="2800" dirty="0">
                <a:latin typeface="Arial" panose="020B0604020202020204" pitchFamily="34" charset="0"/>
                <a:cs typeface="Arial" panose="020B0604020202020204" pitchFamily="34" charset="0"/>
              </a:rPr>
              <a:t>Pedigree Method (without and with so-called ‚Early Testing‘)</a:t>
            </a:r>
          </a:p>
          <a:p>
            <a:pPr marL="457200" indent="-457200">
              <a:buFont typeface="Wingdings" panose="05000000000000000000" pitchFamily="2" charset="2"/>
              <a:buChar char="Ø"/>
            </a:pPr>
            <a:r>
              <a:rPr lang="en-GB" sz="2800" dirty="0">
                <a:latin typeface="Arial" panose="020B0604020202020204" pitchFamily="34" charset="0"/>
                <a:cs typeface="Arial" panose="020B0604020202020204" pitchFamily="34" charset="0"/>
              </a:rPr>
              <a:t>Bulk Method</a:t>
            </a:r>
          </a:p>
          <a:p>
            <a:pPr marL="457200" indent="-457200">
              <a:buFont typeface="Wingdings" panose="05000000000000000000" pitchFamily="2" charset="2"/>
              <a:buChar char="Ø"/>
            </a:pPr>
            <a:r>
              <a:rPr lang="en-GB" sz="2800" dirty="0">
                <a:latin typeface="Arial" panose="020B0604020202020204" pitchFamily="34" charset="0"/>
                <a:cs typeface="Arial" panose="020B0604020202020204" pitchFamily="34" charset="0"/>
              </a:rPr>
              <a:t>Partial Bulk Method</a:t>
            </a:r>
          </a:p>
          <a:p>
            <a:pPr marL="457200" indent="-457200">
              <a:buFont typeface="Wingdings" panose="05000000000000000000" pitchFamily="2" charset="2"/>
              <a:buChar char="Ø"/>
            </a:pPr>
            <a:r>
              <a:rPr lang="en-GB" sz="2800" dirty="0">
                <a:latin typeface="Arial" panose="020B0604020202020204" pitchFamily="34" charset="0"/>
                <a:cs typeface="Arial" panose="020B0604020202020204" pitchFamily="34" charset="0"/>
              </a:rPr>
              <a:t>Single-Seed-Descent Method</a:t>
            </a:r>
          </a:p>
          <a:p>
            <a:pPr marL="457200" indent="-457200">
              <a:buFont typeface="Wingdings" panose="05000000000000000000" pitchFamily="2" charset="2"/>
              <a:buChar char="Ø"/>
            </a:pPr>
            <a:r>
              <a:rPr lang="en-GB" sz="2800" dirty="0">
                <a:latin typeface="Arial" panose="020B0604020202020204" pitchFamily="34" charset="0"/>
                <a:cs typeface="Arial" panose="020B0604020202020204" pitchFamily="34" charset="0"/>
              </a:rPr>
              <a:t>Doubled Haploid Method</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These methods are all Phenotype-based methods, yet, marker-assisted selection should be implemented into all of them</a:t>
            </a:r>
            <a:r>
              <a:rPr lang="en-GB" sz="2800" dirty="0">
                <a:solidFill>
                  <a:schemeClr val="tx1">
                    <a:lumMod val="50000"/>
                    <a:lumOff val="50000"/>
                  </a:schemeClr>
                </a:solidFill>
                <a:latin typeface="Arial" panose="020B0604020202020204" pitchFamily="34" charset="0"/>
                <a:cs typeface="Arial" panose="020B0604020202020204" pitchFamily="34" charset="0"/>
              </a:rPr>
              <a:t>, of course.</a:t>
            </a:r>
          </a:p>
        </p:txBody>
      </p:sp>
    </p:spTree>
    <p:extLst>
      <p:ext uri="{BB962C8B-B14F-4D97-AF65-F5344CB8AC3E}">
        <p14:creationId xmlns:p14="http://schemas.microsoft.com/office/powerpoint/2010/main" val="2732868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Rectangle 298"/>
          <p:cNvSpPr/>
          <p:nvPr/>
        </p:nvSpPr>
        <p:spPr>
          <a:xfrm>
            <a:off x="5575369" y="640444"/>
            <a:ext cx="3395636" cy="603220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6" name="Oval 5"/>
          <p:cNvSpPr>
            <a:spLocks noChangeAspect="1" noChangeArrowheads="1"/>
          </p:cNvSpPr>
          <p:nvPr/>
        </p:nvSpPr>
        <p:spPr bwMode="auto">
          <a:xfrm>
            <a:off x="7211423" y="2218469"/>
            <a:ext cx="7937" cy="7937"/>
          </a:xfrm>
          <a:prstGeom prst="ellipse">
            <a:avLst/>
          </a:prstGeom>
          <a:noFill/>
          <a:ln w="9525">
            <a:solidFill>
              <a:srgbClr val="B2B2B2"/>
            </a:solidFill>
            <a:round/>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 name="AutoShape 6"/>
          <p:cNvCxnSpPr>
            <a:cxnSpLocks noChangeShapeType="1"/>
            <a:endCxn id="6" idx="6"/>
          </p:cNvCxnSpPr>
          <p:nvPr/>
        </p:nvCxnSpPr>
        <p:spPr bwMode="auto">
          <a:xfrm>
            <a:off x="6330360" y="1821594"/>
            <a:ext cx="889000" cy="401637"/>
          </a:xfrm>
          <a:prstGeom prst="straightConnector1">
            <a:avLst/>
          </a:prstGeom>
          <a:noFill/>
          <a:ln w="6350">
            <a:solidFill>
              <a:srgbClr val="B2B2B2"/>
            </a:solidFill>
            <a:round/>
            <a:headEnd/>
            <a:tailEnd type="none" w="sm" len="lg"/>
          </a:ln>
        </p:spPr>
      </p:cxnSp>
      <p:cxnSp>
        <p:nvCxnSpPr>
          <p:cNvPr id="8" name="AutoShape 7"/>
          <p:cNvCxnSpPr>
            <a:cxnSpLocks noChangeShapeType="1"/>
            <a:endCxn id="6" idx="5"/>
          </p:cNvCxnSpPr>
          <p:nvPr/>
        </p:nvCxnSpPr>
        <p:spPr bwMode="auto">
          <a:xfrm>
            <a:off x="6635160" y="1821594"/>
            <a:ext cx="582613" cy="403225"/>
          </a:xfrm>
          <a:prstGeom prst="straightConnector1">
            <a:avLst/>
          </a:prstGeom>
          <a:noFill/>
          <a:ln w="6350">
            <a:solidFill>
              <a:srgbClr val="B2B2B2"/>
            </a:solidFill>
            <a:round/>
            <a:headEnd/>
            <a:tailEnd type="none" w="sm" len="lg"/>
          </a:ln>
        </p:spPr>
      </p:cxnSp>
      <p:cxnSp>
        <p:nvCxnSpPr>
          <p:cNvPr id="9" name="AutoShape 8"/>
          <p:cNvCxnSpPr>
            <a:cxnSpLocks noChangeShapeType="1"/>
            <a:endCxn id="6" idx="6"/>
          </p:cNvCxnSpPr>
          <p:nvPr/>
        </p:nvCxnSpPr>
        <p:spPr bwMode="auto">
          <a:xfrm flipH="1">
            <a:off x="7219360" y="1716819"/>
            <a:ext cx="677863" cy="506412"/>
          </a:xfrm>
          <a:prstGeom prst="straightConnector1">
            <a:avLst/>
          </a:prstGeom>
          <a:noFill/>
          <a:ln w="6350">
            <a:solidFill>
              <a:srgbClr val="B2B2B2"/>
            </a:solidFill>
            <a:round/>
            <a:headEnd/>
            <a:tailEnd type="none" w="sm" len="lg"/>
          </a:ln>
        </p:spPr>
      </p:cxnSp>
      <p:grpSp>
        <p:nvGrpSpPr>
          <p:cNvPr id="10" name="Group 9"/>
          <p:cNvGrpSpPr>
            <a:grpSpLocks/>
          </p:cNvGrpSpPr>
          <p:nvPr/>
        </p:nvGrpSpPr>
        <p:grpSpPr bwMode="auto">
          <a:xfrm>
            <a:off x="6262098" y="1379484"/>
            <a:ext cx="1905000" cy="919146"/>
            <a:chOff x="432" y="1118"/>
            <a:chExt cx="1200" cy="579"/>
          </a:xfrm>
          <a:noFill/>
        </p:grpSpPr>
        <p:grpSp>
          <p:nvGrpSpPr>
            <p:cNvPr id="11" name="Group 10"/>
            <p:cNvGrpSpPr>
              <a:grpSpLocks/>
            </p:cNvGrpSpPr>
            <p:nvPr/>
          </p:nvGrpSpPr>
          <p:grpSpPr bwMode="auto">
            <a:xfrm>
              <a:off x="432" y="1118"/>
              <a:ext cx="1200" cy="413"/>
              <a:chOff x="432" y="1118"/>
              <a:chExt cx="1200" cy="413"/>
            </a:xfrm>
            <a:grpFill/>
          </p:grpSpPr>
          <p:sp>
            <p:nvSpPr>
              <p:cNvPr id="21" name="Rectangle 11"/>
              <p:cNvSpPr>
                <a:spLocks noChangeArrowheads="1"/>
              </p:cNvSpPr>
              <p:nvPr/>
            </p:nvSpPr>
            <p:spPr bwMode="auto">
              <a:xfrm>
                <a:off x="432" y="1118"/>
                <a:ext cx="1200" cy="413"/>
              </a:xfrm>
              <a:prstGeom prst="rect">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 name="AutoShape 12"/>
              <p:cNvSpPr>
                <a:spLocks noChangeArrowheads="1"/>
              </p:cNvSpPr>
              <p:nvPr/>
            </p:nvSpPr>
            <p:spPr bwMode="auto">
              <a:xfrm rot="5400000">
                <a:off x="1248"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 name="AutoShape 13"/>
              <p:cNvSpPr>
                <a:spLocks noChangeArrowheads="1"/>
              </p:cNvSpPr>
              <p:nvPr/>
            </p:nvSpPr>
            <p:spPr bwMode="auto">
              <a:xfrm rot="5400000">
                <a:off x="1152"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 name="AutoShape 14"/>
              <p:cNvSpPr>
                <a:spLocks noChangeArrowheads="1"/>
              </p:cNvSpPr>
              <p:nvPr/>
            </p:nvSpPr>
            <p:spPr bwMode="auto">
              <a:xfrm rot="5400000">
                <a:off x="1056"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 name="AutoShape 15"/>
              <p:cNvSpPr>
                <a:spLocks noChangeArrowheads="1"/>
              </p:cNvSpPr>
              <p:nvPr/>
            </p:nvSpPr>
            <p:spPr bwMode="auto">
              <a:xfrm rot="5400000">
                <a:off x="960"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 name="AutoShape 16"/>
              <p:cNvSpPr>
                <a:spLocks noChangeArrowheads="1"/>
              </p:cNvSpPr>
              <p:nvPr/>
            </p:nvSpPr>
            <p:spPr bwMode="auto">
              <a:xfrm rot="5400000">
                <a:off x="865" y="1163"/>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AutoShape 17"/>
              <p:cNvSpPr>
                <a:spLocks noChangeArrowheads="1"/>
              </p:cNvSpPr>
              <p:nvPr/>
            </p:nvSpPr>
            <p:spPr bwMode="auto">
              <a:xfrm rot="5400000">
                <a:off x="768"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AutoShape 18"/>
              <p:cNvSpPr>
                <a:spLocks noChangeArrowheads="1"/>
              </p:cNvSpPr>
              <p:nvPr/>
            </p:nvSpPr>
            <p:spPr bwMode="auto">
              <a:xfrm rot="5400000">
                <a:off x="672"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 name="AutoShape 19"/>
              <p:cNvSpPr>
                <a:spLocks noChangeArrowheads="1"/>
              </p:cNvSpPr>
              <p:nvPr/>
            </p:nvSpPr>
            <p:spPr bwMode="auto">
              <a:xfrm rot="5400000">
                <a:off x="576"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 name="AutoShape 20"/>
              <p:cNvSpPr>
                <a:spLocks noChangeArrowheads="1"/>
              </p:cNvSpPr>
              <p:nvPr/>
            </p:nvSpPr>
            <p:spPr bwMode="auto">
              <a:xfrm rot="5400000">
                <a:off x="480" y="1162"/>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1"/>
              <p:cNvSpPr>
                <a:spLocks noChangeArrowheads="1"/>
              </p:cNvSpPr>
              <p:nvPr/>
            </p:nvSpPr>
            <p:spPr bwMode="auto">
              <a:xfrm rot="5400000">
                <a:off x="1345" y="1163"/>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22"/>
              <p:cNvSpPr>
                <a:spLocks noChangeArrowheads="1"/>
              </p:cNvSpPr>
              <p:nvPr/>
            </p:nvSpPr>
            <p:spPr bwMode="auto">
              <a:xfrm rot="5400000">
                <a:off x="1441" y="1163"/>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23"/>
              <p:cNvSpPr>
                <a:spLocks noChangeArrowheads="1"/>
              </p:cNvSpPr>
              <p:nvPr/>
            </p:nvSpPr>
            <p:spPr bwMode="auto">
              <a:xfrm rot="5400000">
                <a:off x="1537" y="1163"/>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24"/>
              <p:cNvSpPr>
                <a:spLocks noChangeArrowheads="1"/>
              </p:cNvSpPr>
              <p:nvPr/>
            </p:nvSpPr>
            <p:spPr bwMode="auto">
              <a:xfrm rot="5400000">
                <a:off x="1248"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25"/>
              <p:cNvSpPr>
                <a:spLocks noChangeArrowheads="1"/>
              </p:cNvSpPr>
              <p:nvPr/>
            </p:nvSpPr>
            <p:spPr bwMode="auto">
              <a:xfrm rot="5400000">
                <a:off x="1152"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26"/>
              <p:cNvSpPr>
                <a:spLocks noChangeArrowheads="1"/>
              </p:cNvSpPr>
              <p:nvPr/>
            </p:nvSpPr>
            <p:spPr bwMode="auto">
              <a:xfrm rot="5400000">
                <a:off x="1056"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27"/>
              <p:cNvSpPr>
                <a:spLocks noChangeArrowheads="1"/>
              </p:cNvSpPr>
              <p:nvPr/>
            </p:nvSpPr>
            <p:spPr bwMode="auto">
              <a:xfrm rot="5400000">
                <a:off x="960"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28"/>
              <p:cNvSpPr>
                <a:spLocks noChangeArrowheads="1"/>
              </p:cNvSpPr>
              <p:nvPr/>
            </p:nvSpPr>
            <p:spPr bwMode="auto">
              <a:xfrm rot="5400000">
                <a:off x="865" y="1255"/>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29"/>
              <p:cNvSpPr>
                <a:spLocks noChangeArrowheads="1"/>
              </p:cNvSpPr>
              <p:nvPr/>
            </p:nvSpPr>
            <p:spPr bwMode="auto">
              <a:xfrm rot="5400000">
                <a:off x="768"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0"/>
              <p:cNvSpPr>
                <a:spLocks noChangeArrowheads="1"/>
              </p:cNvSpPr>
              <p:nvPr/>
            </p:nvSpPr>
            <p:spPr bwMode="auto">
              <a:xfrm rot="5400000">
                <a:off x="672"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1"/>
              <p:cNvSpPr>
                <a:spLocks noChangeArrowheads="1"/>
              </p:cNvSpPr>
              <p:nvPr/>
            </p:nvSpPr>
            <p:spPr bwMode="auto">
              <a:xfrm rot="5400000">
                <a:off x="576"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32"/>
              <p:cNvSpPr>
                <a:spLocks noChangeArrowheads="1"/>
              </p:cNvSpPr>
              <p:nvPr/>
            </p:nvSpPr>
            <p:spPr bwMode="auto">
              <a:xfrm rot="5400000">
                <a:off x="480" y="1254"/>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33"/>
              <p:cNvSpPr>
                <a:spLocks noChangeArrowheads="1"/>
              </p:cNvSpPr>
              <p:nvPr/>
            </p:nvSpPr>
            <p:spPr bwMode="auto">
              <a:xfrm rot="5400000">
                <a:off x="1345" y="1255"/>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34"/>
              <p:cNvSpPr>
                <a:spLocks noChangeArrowheads="1"/>
              </p:cNvSpPr>
              <p:nvPr/>
            </p:nvSpPr>
            <p:spPr bwMode="auto">
              <a:xfrm rot="5400000">
                <a:off x="1441" y="1255"/>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35"/>
              <p:cNvSpPr>
                <a:spLocks noChangeArrowheads="1"/>
              </p:cNvSpPr>
              <p:nvPr/>
            </p:nvSpPr>
            <p:spPr bwMode="auto">
              <a:xfrm rot="5400000">
                <a:off x="1537" y="1255"/>
                <a:ext cx="37"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36"/>
              <p:cNvSpPr>
                <a:spLocks noChangeArrowheads="1"/>
              </p:cNvSpPr>
              <p:nvPr/>
            </p:nvSpPr>
            <p:spPr bwMode="auto">
              <a:xfrm rot="5400000">
                <a:off x="1248"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37"/>
              <p:cNvSpPr>
                <a:spLocks noChangeArrowheads="1"/>
              </p:cNvSpPr>
              <p:nvPr/>
            </p:nvSpPr>
            <p:spPr bwMode="auto">
              <a:xfrm rot="5400000">
                <a:off x="1152"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38"/>
              <p:cNvSpPr>
                <a:spLocks noChangeArrowheads="1"/>
              </p:cNvSpPr>
              <p:nvPr/>
            </p:nvSpPr>
            <p:spPr bwMode="auto">
              <a:xfrm rot="5400000">
                <a:off x="1056"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39"/>
              <p:cNvSpPr>
                <a:spLocks noChangeArrowheads="1"/>
              </p:cNvSpPr>
              <p:nvPr/>
            </p:nvSpPr>
            <p:spPr bwMode="auto">
              <a:xfrm rot="5400000">
                <a:off x="960"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0"/>
              <p:cNvSpPr>
                <a:spLocks noChangeArrowheads="1"/>
              </p:cNvSpPr>
              <p:nvPr/>
            </p:nvSpPr>
            <p:spPr bwMode="auto">
              <a:xfrm rot="5400000">
                <a:off x="865" y="1346"/>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1"/>
              <p:cNvSpPr>
                <a:spLocks noChangeArrowheads="1"/>
              </p:cNvSpPr>
              <p:nvPr/>
            </p:nvSpPr>
            <p:spPr bwMode="auto">
              <a:xfrm rot="5400000">
                <a:off x="768"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42"/>
              <p:cNvSpPr>
                <a:spLocks noChangeArrowheads="1"/>
              </p:cNvSpPr>
              <p:nvPr/>
            </p:nvSpPr>
            <p:spPr bwMode="auto">
              <a:xfrm rot="5400000">
                <a:off x="672"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43"/>
              <p:cNvSpPr>
                <a:spLocks noChangeArrowheads="1"/>
              </p:cNvSpPr>
              <p:nvPr/>
            </p:nvSpPr>
            <p:spPr bwMode="auto">
              <a:xfrm rot="5400000">
                <a:off x="576"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44"/>
              <p:cNvSpPr>
                <a:spLocks noChangeArrowheads="1"/>
              </p:cNvSpPr>
              <p:nvPr/>
            </p:nvSpPr>
            <p:spPr bwMode="auto">
              <a:xfrm rot="5400000">
                <a:off x="480" y="1345"/>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 name="AutoShape 45"/>
              <p:cNvSpPr>
                <a:spLocks noChangeArrowheads="1"/>
              </p:cNvSpPr>
              <p:nvPr/>
            </p:nvSpPr>
            <p:spPr bwMode="auto">
              <a:xfrm rot="5400000">
                <a:off x="1345" y="1346"/>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 name="AutoShape 46"/>
              <p:cNvSpPr>
                <a:spLocks noChangeArrowheads="1"/>
              </p:cNvSpPr>
              <p:nvPr/>
            </p:nvSpPr>
            <p:spPr bwMode="auto">
              <a:xfrm rot="5400000">
                <a:off x="1441" y="1346"/>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 name="AutoShape 47"/>
              <p:cNvSpPr>
                <a:spLocks noChangeArrowheads="1"/>
              </p:cNvSpPr>
              <p:nvPr/>
            </p:nvSpPr>
            <p:spPr bwMode="auto">
              <a:xfrm rot="5400000">
                <a:off x="1537" y="1346"/>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AutoShape 48"/>
              <p:cNvSpPr>
                <a:spLocks noChangeArrowheads="1"/>
              </p:cNvSpPr>
              <p:nvPr/>
            </p:nvSpPr>
            <p:spPr bwMode="auto">
              <a:xfrm rot="5400000">
                <a:off x="1248"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AutoShape 49"/>
              <p:cNvSpPr>
                <a:spLocks noChangeArrowheads="1"/>
              </p:cNvSpPr>
              <p:nvPr/>
            </p:nvSpPr>
            <p:spPr bwMode="auto">
              <a:xfrm rot="5400000">
                <a:off x="1152"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AutoShape 50"/>
              <p:cNvSpPr>
                <a:spLocks noChangeArrowheads="1"/>
              </p:cNvSpPr>
              <p:nvPr/>
            </p:nvSpPr>
            <p:spPr bwMode="auto">
              <a:xfrm rot="5400000">
                <a:off x="1056"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 name="AutoShape 51"/>
              <p:cNvSpPr>
                <a:spLocks noChangeArrowheads="1"/>
              </p:cNvSpPr>
              <p:nvPr/>
            </p:nvSpPr>
            <p:spPr bwMode="auto">
              <a:xfrm rot="5400000">
                <a:off x="960"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 name="AutoShape 52"/>
              <p:cNvSpPr>
                <a:spLocks noChangeArrowheads="1"/>
              </p:cNvSpPr>
              <p:nvPr/>
            </p:nvSpPr>
            <p:spPr bwMode="auto">
              <a:xfrm rot="5400000">
                <a:off x="865" y="1438"/>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 name="AutoShape 53"/>
              <p:cNvSpPr>
                <a:spLocks noChangeArrowheads="1"/>
              </p:cNvSpPr>
              <p:nvPr/>
            </p:nvSpPr>
            <p:spPr bwMode="auto">
              <a:xfrm rot="5400000">
                <a:off x="768"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 name="AutoShape 54"/>
              <p:cNvSpPr>
                <a:spLocks noChangeArrowheads="1"/>
              </p:cNvSpPr>
              <p:nvPr/>
            </p:nvSpPr>
            <p:spPr bwMode="auto">
              <a:xfrm rot="5400000">
                <a:off x="672"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 name="AutoShape 55"/>
              <p:cNvSpPr>
                <a:spLocks noChangeArrowheads="1"/>
              </p:cNvSpPr>
              <p:nvPr/>
            </p:nvSpPr>
            <p:spPr bwMode="auto">
              <a:xfrm rot="5400000">
                <a:off x="576"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AutoShape 56"/>
              <p:cNvSpPr>
                <a:spLocks noChangeArrowheads="1"/>
              </p:cNvSpPr>
              <p:nvPr/>
            </p:nvSpPr>
            <p:spPr bwMode="auto">
              <a:xfrm rot="5400000">
                <a:off x="480" y="1437"/>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7" name="AutoShape 57"/>
              <p:cNvSpPr>
                <a:spLocks noChangeArrowheads="1"/>
              </p:cNvSpPr>
              <p:nvPr/>
            </p:nvSpPr>
            <p:spPr bwMode="auto">
              <a:xfrm rot="5400000">
                <a:off x="1345" y="1438"/>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8" name="AutoShape 58"/>
              <p:cNvSpPr>
                <a:spLocks noChangeArrowheads="1"/>
              </p:cNvSpPr>
              <p:nvPr/>
            </p:nvSpPr>
            <p:spPr bwMode="auto">
              <a:xfrm rot="5400000">
                <a:off x="1441" y="1438"/>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9" name="AutoShape 59"/>
              <p:cNvSpPr>
                <a:spLocks noChangeArrowheads="1"/>
              </p:cNvSpPr>
              <p:nvPr/>
            </p:nvSpPr>
            <p:spPr bwMode="auto">
              <a:xfrm rot="5400000">
                <a:off x="1537" y="1438"/>
                <a:ext cx="38" cy="39"/>
              </a:xfrm>
              <a:prstGeom prst="octagon">
                <a:avLst>
                  <a:gd name="adj" fmla="val 29287"/>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cxnSp>
          <p:nvCxnSpPr>
            <p:cNvPr id="12" name="AutoShape 60"/>
            <p:cNvCxnSpPr>
              <a:cxnSpLocks noChangeShapeType="1"/>
              <a:stCxn id="65" idx="2"/>
              <a:endCxn id="6" idx="0"/>
            </p:cNvCxnSpPr>
            <p:nvPr/>
          </p:nvCxnSpPr>
          <p:spPr bwMode="auto">
            <a:xfrm>
              <a:off x="576" y="1464"/>
              <a:ext cx="456" cy="232"/>
            </a:xfrm>
            <a:prstGeom prst="straightConnector1">
              <a:avLst/>
            </a:prstGeom>
            <a:grpFill/>
            <a:ln w="6350">
              <a:solidFill>
                <a:srgbClr val="B2B2B2"/>
              </a:solidFill>
              <a:round/>
              <a:headEnd/>
              <a:tailEnd type="none" w="sm" len="lg"/>
            </a:ln>
          </p:spPr>
        </p:cxnSp>
        <p:cxnSp>
          <p:nvCxnSpPr>
            <p:cNvPr id="13" name="AutoShape 61"/>
            <p:cNvCxnSpPr>
              <a:cxnSpLocks noChangeShapeType="1"/>
              <a:stCxn id="60" idx="2"/>
              <a:endCxn id="6" idx="0"/>
            </p:cNvCxnSpPr>
            <p:nvPr/>
          </p:nvCxnSpPr>
          <p:spPr bwMode="auto">
            <a:xfrm flipH="1">
              <a:off x="1032" y="1464"/>
              <a:ext cx="24" cy="232"/>
            </a:xfrm>
            <a:prstGeom prst="straightConnector1">
              <a:avLst/>
            </a:prstGeom>
            <a:grpFill/>
            <a:ln w="6350">
              <a:solidFill>
                <a:srgbClr val="B2B2B2"/>
              </a:solidFill>
              <a:round/>
              <a:headEnd/>
              <a:tailEnd type="none" w="sm" len="lg"/>
            </a:ln>
          </p:spPr>
        </p:cxnSp>
        <p:cxnSp>
          <p:nvCxnSpPr>
            <p:cNvPr id="14" name="AutoShape 62"/>
            <p:cNvCxnSpPr>
              <a:cxnSpLocks noChangeShapeType="1"/>
              <a:stCxn id="53" idx="2"/>
              <a:endCxn id="6" idx="7"/>
            </p:cNvCxnSpPr>
            <p:nvPr/>
          </p:nvCxnSpPr>
          <p:spPr bwMode="auto">
            <a:xfrm>
              <a:off x="576" y="1372"/>
              <a:ext cx="458" cy="325"/>
            </a:xfrm>
            <a:prstGeom prst="straightConnector1">
              <a:avLst/>
            </a:prstGeom>
            <a:grpFill/>
            <a:ln w="6350">
              <a:solidFill>
                <a:srgbClr val="B2B2B2"/>
              </a:solidFill>
              <a:round/>
              <a:headEnd/>
              <a:tailEnd type="none" w="sm" len="lg"/>
            </a:ln>
          </p:spPr>
        </p:cxnSp>
        <p:cxnSp>
          <p:nvCxnSpPr>
            <p:cNvPr id="15" name="AutoShape 63"/>
            <p:cNvCxnSpPr>
              <a:cxnSpLocks noChangeShapeType="1"/>
              <a:stCxn id="27" idx="2"/>
              <a:endCxn id="6" idx="7"/>
            </p:cNvCxnSpPr>
            <p:nvPr/>
          </p:nvCxnSpPr>
          <p:spPr bwMode="auto">
            <a:xfrm>
              <a:off x="767" y="1189"/>
              <a:ext cx="266" cy="508"/>
            </a:xfrm>
            <a:prstGeom prst="straightConnector1">
              <a:avLst/>
            </a:prstGeom>
            <a:grpFill/>
            <a:ln w="6350">
              <a:solidFill>
                <a:srgbClr val="B2B2B2"/>
              </a:solidFill>
              <a:round/>
              <a:headEnd/>
              <a:tailEnd type="none" w="sm" len="lg"/>
            </a:ln>
          </p:spPr>
        </p:cxnSp>
        <p:cxnSp>
          <p:nvCxnSpPr>
            <p:cNvPr id="16" name="AutoShape 64"/>
            <p:cNvCxnSpPr>
              <a:cxnSpLocks noChangeShapeType="1"/>
              <a:stCxn id="38" idx="2"/>
              <a:endCxn id="6" idx="7"/>
            </p:cNvCxnSpPr>
            <p:nvPr/>
          </p:nvCxnSpPr>
          <p:spPr bwMode="auto">
            <a:xfrm>
              <a:off x="864" y="1282"/>
              <a:ext cx="169" cy="415"/>
            </a:xfrm>
            <a:prstGeom prst="straightConnector1">
              <a:avLst/>
            </a:prstGeom>
            <a:grpFill/>
            <a:ln w="6350">
              <a:solidFill>
                <a:srgbClr val="B2B2B2"/>
              </a:solidFill>
              <a:round/>
              <a:headEnd/>
              <a:tailEnd type="none" w="sm" len="lg"/>
            </a:ln>
          </p:spPr>
        </p:cxnSp>
        <p:cxnSp>
          <p:nvCxnSpPr>
            <p:cNvPr id="17" name="AutoShape 65"/>
            <p:cNvCxnSpPr>
              <a:cxnSpLocks noChangeShapeType="1"/>
              <a:stCxn id="24" idx="2"/>
              <a:endCxn id="6" idx="7"/>
            </p:cNvCxnSpPr>
            <p:nvPr/>
          </p:nvCxnSpPr>
          <p:spPr bwMode="auto">
            <a:xfrm flipH="1">
              <a:off x="1033" y="1189"/>
              <a:ext cx="22" cy="508"/>
            </a:xfrm>
            <a:prstGeom prst="straightConnector1">
              <a:avLst/>
            </a:prstGeom>
            <a:grpFill/>
            <a:ln w="6350">
              <a:solidFill>
                <a:srgbClr val="B2B2B2"/>
              </a:solidFill>
              <a:round/>
              <a:headEnd/>
              <a:tailEnd type="none" w="sm" len="lg"/>
            </a:ln>
          </p:spPr>
        </p:cxnSp>
        <p:cxnSp>
          <p:nvCxnSpPr>
            <p:cNvPr id="18" name="AutoShape 66"/>
            <p:cNvCxnSpPr>
              <a:cxnSpLocks noChangeShapeType="1"/>
              <a:stCxn id="47" idx="2"/>
              <a:endCxn id="6" idx="7"/>
            </p:cNvCxnSpPr>
            <p:nvPr/>
          </p:nvCxnSpPr>
          <p:spPr bwMode="auto">
            <a:xfrm flipH="1">
              <a:off x="1033" y="1372"/>
              <a:ext cx="118" cy="325"/>
            </a:xfrm>
            <a:prstGeom prst="straightConnector1">
              <a:avLst/>
            </a:prstGeom>
            <a:grpFill/>
            <a:ln w="6350">
              <a:solidFill>
                <a:srgbClr val="B2B2B2"/>
              </a:solidFill>
              <a:round/>
              <a:headEnd/>
              <a:tailEnd type="none" w="sm" len="lg"/>
            </a:ln>
          </p:spPr>
        </p:cxnSp>
        <p:cxnSp>
          <p:nvCxnSpPr>
            <p:cNvPr id="19" name="AutoShape 67"/>
            <p:cNvCxnSpPr>
              <a:cxnSpLocks noChangeShapeType="1"/>
              <a:stCxn id="58" idx="2"/>
              <a:endCxn id="6" idx="0"/>
            </p:cNvCxnSpPr>
            <p:nvPr/>
          </p:nvCxnSpPr>
          <p:spPr bwMode="auto">
            <a:xfrm flipH="1">
              <a:off x="1032" y="1464"/>
              <a:ext cx="216" cy="232"/>
            </a:xfrm>
            <a:prstGeom prst="straightConnector1">
              <a:avLst/>
            </a:prstGeom>
            <a:grpFill/>
            <a:ln w="6350">
              <a:solidFill>
                <a:srgbClr val="B2B2B2"/>
              </a:solidFill>
              <a:round/>
              <a:headEnd/>
              <a:tailEnd type="none" w="sm" len="lg"/>
            </a:ln>
          </p:spPr>
        </p:cxnSp>
        <p:cxnSp>
          <p:nvCxnSpPr>
            <p:cNvPr id="20" name="AutoShape 68"/>
            <p:cNvCxnSpPr>
              <a:cxnSpLocks noChangeShapeType="1"/>
              <a:stCxn id="57" idx="2"/>
              <a:endCxn id="6" idx="0"/>
            </p:cNvCxnSpPr>
            <p:nvPr/>
          </p:nvCxnSpPr>
          <p:spPr bwMode="auto">
            <a:xfrm flipH="1">
              <a:off x="1032" y="1373"/>
              <a:ext cx="505" cy="323"/>
            </a:xfrm>
            <a:prstGeom prst="straightConnector1">
              <a:avLst/>
            </a:prstGeom>
            <a:grpFill/>
            <a:ln w="6350">
              <a:solidFill>
                <a:srgbClr val="B2B2B2"/>
              </a:solidFill>
              <a:round/>
              <a:headEnd/>
              <a:tailEnd type="none" w="sm" len="lg"/>
            </a:ln>
          </p:spPr>
        </p:cxnSp>
      </p:grpSp>
      <p:grpSp>
        <p:nvGrpSpPr>
          <p:cNvPr id="70" name="Group 69"/>
          <p:cNvGrpSpPr>
            <a:grpSpLocks/>
          </p:cNvGrpSpPr>
          <p:nvPr/>
        </p:nvGrpSpPr>
        <p:grpSpPr bwMode="auto">
          <a:xfrm>
            <a:off x="6703423" y="1561244"/>
            <a:ext cx="1905000" cy="796925"/>
            <a:chOff x="432" y="1728"/>
            <a:chExt cx="1200" cy="502"/>
          </a:xfrm>
          <a:solidFill>
            <a:schemeClr val="bg1"/>
          </a:solidFill>
        </p:grpSpPr>
        <p:sp>
          <p:nvSpPr>
            <p:cNvPr id="71" name="Rectangle 70"/>
            <p:cNvSpPr>
              <a:spLocks noChangeArrowheads="1"/>
            </p:cNvSpPr>
            <p:nvPr/>
          </p:nvSpPr>
          <p:spPr bwMode="auto">
            <a:xfrm>
              <a:off x="432" y="1728"/>
              <a:ext cx="1200" cy="413"/>
            </a:xfrm>
            <a:prstGeom prst="rect">
              <a:avLst/>
            </a:prstGeom>
            <a:grpFill/>
            <a:ln w="19050" algn="ctr">
              <a:solidFill>
                <a:srgbClr val="B2B2B2"/>
              </a:solidFill>
              <a:miter lim="800000"/>
              <a:headEnd/>
              <a:tailEnd type="none" w="sm" len="lg"/>
            </a:ln>
          </p:spPr>
          <p:txBody>
            <a:bodyPr/>
            <a:lstStyle/>
            <a:p>
              <a:endParaRPr lang="en-GB" altLang="de-DE" dirty="0">
                <a:latin typeface="Arial" panose="020B0604020202020204" pitchFamily="34" charset="0"/>
                <a:cs typeface="Arial" panose="020B0604020202020204" pitchFamily="34" charset="0"/>
              </a:endParaRPr>
            </a:p>
          </p:txBody>
        </p:sp>
        <p:sp>
          <p:nvSpPr>
            <p:cNvPr id="72" name="AutoShape 71"/>
            <p:cNvSpPr>
              <a:spLocks noChangeArrowheads="1"/>
            </p:cNvSpPr>
            <p:nvPr/>
          </p:nvSpPr>
          <p:spPr bwMode="auto">
            <a:xfrm rot="5400000">
              <a:off x="1248"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3" name="AutoShape 72"/>
            <p:cNvSpPr>
              <a:spLocks noChangeArrowheads="1"/>
            </p:cNvSpPr>
            <p:nvPr/>
          </p:nvSpPr>
          <p:spPr bwMode="auto">
            <a:xfrm rot="5400000">
              <a:off x="1152"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4" name="AutoShape 73"/>
            <p:cNvSpPr>
              <a:spLocks noChangeArrowheads="1"/>
            </p:cNvSpPr>
            <p:nvPr/>
          </p:nvSpPr>
          <p:spPr bwMode="auto">
            <a:xfrm rot="5400000">
              <a:off x="1056"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5" name="AutoShape 74"/>
            <p:cNvSpPr>
              <a:spLocks noChangeArrowheads="1"/>
            </p:cNvSpPr>
            <p:nvPr/>
          </p:nvSpPr>
          <p:spPr bwMode="auto">
            <a:xfrm rot="5400000">
              <a:off x="960"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6" name="AutoShape 75"/>
            <p:cNvSpPr>
              <a:spLocks noChangeArrowheads="1"/>
            </p:cNvSpPr>
            <p:nvPr/>
          </p:nvSpPr>
          <p:spPr bwMode="auto">
            <a:xfrm rot="5400000">
              <a:off x="865" y="1773"/>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7" name="AutoShape 76"/>
            <p:cNvSpPr>
              <a:spLocks noChangeArrowheads="1"/>
            </p:cNvSpPr>
            <p:nvPr/>
          </p:nvSpPr>
          <p:spPr bwMode="auto">
            <a:xfrm rot="5400000">
              <a:off x="768"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8" name="AutoShape 77"/>
            <p:cNvSpPr>
              <a:spLocks noChangeArrowheads="1"/>
            </p:cNvSpPr>
            <p:nvPr/>
          </p:nvSpPr>
          <p:spPr bwMode="auto">
            <a:xfrm rot="5400000">
              <a:off x="672"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9" name="AutoShape 78"/>
            <p:cNvSpPr>
              <a:spLocks noChangeArrowheads="1"/>
            </p:cNvSpPr>
            <p:nvPr/>
          </p:nvSpPr>
          <p:spPr bwMode="auto">
            <a:xfrm rot="5400000">
              <a:off x="576"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0" name="AutoShape 79"/>
            <p:cNvSpPr>
              <a:spLocks noChangeArrowheads="1"/>
            </p:cNvSpPr>
            <p:nvPr/>
          </p:nvSpPr>
          <p:spPr bwMode="auto">
            <a:xfrm rot="5400000">
              <a:off x="480" y="1772"/>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1" name="AutoShape 80"/>
            <p:cNvSpPr>
              <a:spLocks noChangeArrowheads="1"/>
            </p:cNvSpPr>
            <p:nvPr/>
          </p:nvSpPr>
          <p:spPr bwMode="auto">
            <a:xfrm rot="5400000">
              <a:off x="1345" y="1773"/>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2" name="AutoShape 81"/>
            <p:cNvSpPr>
              <a:spLocks noChangeArrowheads="1"/>
            </p:cNvSpPr>
            <p:nvPr/>
          </p:nvSpPr>
          <p:spPr bwMode="auto">
            <a:xfrm rot="5400000">
              <a:off x="1441" y="1773"/>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3" name="AutoShape 82"/>
            <p:cNvSpPr>
              <a:spLocks noChangeArrowheads="1"/>
            </p:cNvSpPr>
            <p:nvPr/>
          </p:nvSpPr>
          <p:spPr bwMode="auto">
            <a:xfrm rot="5400000">
              <a:off x="1537" y="1773"/>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4" name="AutoShape 83"/>
            <p:cNvSpPr>
              <a:spLocks noChangeArrowheads="1"/>
            </p:cNvSpPr>
            <p:nvPr/>
          </p:nvSpPr>
          <p:spPr bwMode="auto">
            <a:xfrm rot="5400000">
              <a:off x="1248"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5" name="AutoShape 84"/>
            <p:cNvSpPr>
              <a:spLocks noChangeArrowheads="1"/>
            </p:cNvSpPr>
            <p:nvPr/>
          </p:nvSpPr>
          <p:spPr bwMode="auto">
            <a:xfrm rot="5400000">
              <a:off x="1152"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6" name="AutoShape 85"/>
            <p:cNvSpPr>
              <a:spLocks noChangeArrowheads="1"/>
            </p:cNvSpPr>
            <p:nvPr/>
          </p:nvSpPr>
          <p:spPr bwMode="auto">
            <a:xfrm rot="5400000">
              <a:off x="1056"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7" name="AutoShape 86"/>
            <p:cNvSpPr>
              <a:spLocks noChangeArrowheads="1"/>
            </p:cNvSpPr>
            <p:nvPr/>
          </p:nvSpPr>
          <p:spPr bwMode="auto">
            <a:xfrm rot="5400000">
              <a:off x="960"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8" name="AutoShape 87"/>
            <p:cNvSpPr>
              <a:spLocks noChangeArrowheads="1"/>
            </p:cNvSpPr>
            <p:nvPr/>
          </p:nvSpPr>
          <p:spPr bwMode="auto">
            <a:xfrm rot="5400000">
              <a:off x="865" y="1865"/>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9" name="AutoShape 88"/>
            <p:cNvSpPr>
              <a:spLocks noChangeArrowheads="1"/>
            </p:cNvSpPr>
            <p:nvPr/>
          </p:nvSpPr>
          <p:spPr bwMode="auto">
            <a:xfrm rot="5400000">
              <a:off x="768"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0" name="AutoShape 89"/>
            <p:cNvSpPr>
              <a:spLocks noChangeArrowheads="1"/>
            </p:cNvSpPr>
            <p:nvPr/>
          </p:nvSpPr>
          <p:spPr bwMode="auto">
            <a:xfrm rot="5400000">
              <a:off x="672"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1" name="AutoShape 90"/>
            <p:cNvSpPr>
              <a:spLocks noChangeArrowheads="1"/>
            </p:cNvSpPr>
            <p:nvPr/>
          </p:nvSpPr>
          <p:spPr bwMode="auto">
            <a:xfrm rot="5400000">
              <a:off x="576"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2" name="AutoShape 91"/>
            <p:cNvSpPr>
              <a:spLocks noChangeArrowheads="1"/>
            </p:cNvSpPr>
            <p:nvPr/>
          </p:nvSpPr>
          <p:spPr bwMode="auto">
            <a:xfrm rot="5400000">
              <a:off x="480" y="1864"/>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3" name="AutoShape 92"/>
            <p:cNvSpPr>
              <a:spLocks noChangeArrowheads="1"/>
            </p:cNvSpPr>
            <p:nvPr/>
          </p:nvSpPr>
          <p:spPr bwMode="auto">
            <a:xfrm rot="5400000">
              <a:off x="1345" y="1865"/>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4" name="AutoShape 93"/>
            <p:cNvSpPr>
              <a:spLocks noChangeArrowheads="1"/>
            </p:cNvSpPr>
            <p:nvPr/>
          </p:nvSpPr>
          <p:spPr bwMode="auto">
            <a:xfrm rot="5400000">
              <a:off x="1441" y="1865"/>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5" name="AutoShape 94"/>
            <p:cNvSpPr>
              <a:spLocks noChangeArrowheads="1"/>
            </p:cNvSpPr>
            <p:nvPr/>
          </p:nvSpPr>
          <p:spPr bwMode="auto">
            <a:xfrm rot="5400000">
              <a:off x="1537" y="1865"/>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6" name="AutoShape 95"/>
            <p:cNvSpPr>
              <a:spLocks noChangeArrowheads="1"/>
            </p:cNvSpPr>
            <p:nvPr/>
          </p:nvSpPr>
          <p:spPr bwMode="auto">
            <a:xfrm rot="5400000">
              <a:off x="1248"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AutoShape 96"/>
            <p:cNvSpPr>
              <a:spLocks noChangeArrowheads="1"/>
            </p:cNvSpPr>
            <p:nvPr/>
          </p:nvSpPr>
          <p:spPr bwMode="auto">
            <a:xfrm rot="5400000">
              <a:off x="1152"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8" name="AutoShape 97"/>
            <p:cNvSpPr>
              <a:spLocks noChangeArrowheads="1"/>
            </p:cNvSpPr>
            <p:nvPr/>
          </p:nvSpPr>
          <p:spPr bwMode="auto">
            <a:xfrm rot="5400000">
              <a:off x="1056"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9" name="AutoShape 98"/>
            <p:cNvSpPr>
              <a:spLocks noChangeArrowheads="1"/>
            </p:cNvSpPr>
            <p:nvPr/>
          </p:nvSpPr>
          <p:spPr bwMode="auto">
            <a:xfrm rot="5400000">
              <a:off x="960"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0" name="AutoShape 99"/>
            <p:cNvSpPr>
              <a:spLocks noChangeArrowheads="1"/>
            </p:cNvSpPr>
            <p:nvPr/>
          </p:nvSpPr>
          <p:spPr bwMode="auto">
            <a:xfrm rot="5400000">
              <a:off x="865" y="1956"/>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1" name="AutoShape 100"/>
            <p:cNvSpPr>
              <a:spLocks noChangeArrowheads="1"/>
            </p:cNvSpPr>
            <p:nvPr/>
          </p:nvSpPr>
          <p:spPr bwMode="auto">
            <a:xfrm rot="5400000">
              <a:off x="768"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2" name="AutoShape 101"/>
            <p:cNvSpPr>
              <a:spLocks noChangeArrowheads="1"/>
            </p:cNvSpPr>
            <p:nvPr/>
          </p:nvSpPr>
          <p:spPr bwMode="auto">
            <a:xfrm rot="5400000">
              <a:off x="672"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3" name="AutoShape 102"/>
            <p:cNvSpPr>
              <a:spLocks noChangeArrowheads="1"/>
            </p:cNvSpPr>
            <p:nvPr/>
          </p:nvSpPr>
          <p:spPr bwMode="auto">
            <a:xfrm rot="5400000">
              <a:off x="576"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4" name="AutoShape 103"/>
            <p:cNvSpPr>
              <a:spLocks noChangeArrowheads="1"/>
            </p:cNvSpPr>
            <p:nvPr/>
          </p:nvSpPr>
          <p:spPr bwMode="auto">
            <a:xfrm rot="5400000">
              <a:off x="480" y="1955"/>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5" name="AutoShape 104"/>
            <p:cNvSpPr>
              <a:spLocks noChangeArrowheads="1"/>
            </p:cNvSpPr>
            <p:nvPr/>
          </p:nvSpPr>
          <p:spPr bwMode="auto">
            <a:xfrm rot="5400000">
              <a:off x="1345" y="1956"/>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6" name="AutoShape 105"/>
            <p:cNvSpPr>
              <a:spLocks noChangeArrowheads="1"/>
            </p:cNvSpPr>
            <p:nvPr/>
          </p:nvSpPr>
          <p:spPr bwMode="auto">
            <a:xfrm rot="5400000">
              <a:off x="1441" y="1956"/>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7" name="AutoShape 106"/>
            <p:cNvSpPr>
              <a:spLocks noChangeArrowheads="1"/>
            </p:cNvSpPr>
            <p:nvPr/>
          </p:nvSpPr>
          <p:spPr bwMode="auto">
            <a:xfrm rot="5400000">
              <a:off x="1537" y="1956"/>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8" name="AutoShape 107"/>
            <p:cNvSpPr>
              <a:spLocks noChangeArrowheads="1"/>
            </p:cNvSpPr>
            <p:nvPr/>
          </p:nvSpPr>
          <p:spPr bwMode="auto">
            <a:xfrm rot="5400000">
              <a:off x="1248"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9" name="AutoShape 108"/>
            <p:cNvSpPr>
              <a:spLocks noChangeArrowheads="1"/>
            </p:cNvSpPr>
            <p:nvPr/>
          </p:nvSpPr>
          <p:spPr bwMode="auto">
            <a:xfrm rot="5400000">
              <a:off x="1152"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0" name="AutoShape 109"/>
            <p:cNvSpPr>
              <a:spLocks noChangeArrowheads="1"/>
            </p:cNvSpPr>
            <p:nvPr/>
          </p:nvSpPr>
          <p:spPr bwMode="auto">
            <a:xfrm rot="5400000">
              <a:off x="1056"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1" name="AutoShape 110"/>
            <p:cNvSpPr>
              <a:spLocks noChangeArrowheads="1"/>
            </p:cNvSpPr>
            <p:nvPr/>
          </p:nvSpPr>
          <p:spPr bwMode="auto">
            <a:xfrm rot="5400000">
              <a:off x="960"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2" name="AutoShape 111"/>
            <p:cNvSpPr>
              <a:spLocks noChangeArrowheads="1"/>
            </p:cNvSpPr>
            <p:nvPr/>
          </p:nvSpPr>
          <p:spPr bwMode="auto">
            <a:xfrm rot="5400000">
              <a:off x="865" y="2048"/>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3" name="AutoShape 112"/>
            <p:cNvSpPr>
              <a:spLocks noChangeArrowheads="1"/>
            </p:cNvSpPr>
            <p:nvPr/>
          </p:nvSpPr>
          <p:spPr bwMode="auto">
            <a:xfrm rot="5400000">
              <a:off x="768"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4" name="AutoShape 113"/>
            <p:cNvSpPr>
              <a:spLocks noChangeArrowheads="1"/>
            </p:cNvSpPr>
            <p:nvPr/>
          </p:nvSpPr>
          <p:spPr bwMode="auto">
            <a:xfrm rot="5400000">
              <a:off x="672"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5" name="AutoShape 114"/>
            <p:cNvSpPr>
              <a:spLocks noChangeArrowheads="1"/>
            </p:cNvSpPr>
            <p:nvPr/>
          </p:nvSpPr>
          <p:spPr bwMode="auto">
            <a:xfrm rot="5400000">
              <a:off x="576"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6" name="AutoShape 115"/>
            <p:cNvSpPr>
              <a:spLocks noChangeArrowheads="1"/>
            </p:cNvSpPr>
            <p:nvPr/>
          </p:nvSpPr>
          <p:spPr bwMode="auto">
            <a:xfrm rot="5400000">
              <a:off x="480" y="2047"/>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7" name="AutoShape 116"/>
            <p:cNvSpPr>
              <a:spLocks noChangeArrowheads="1"/>
            </p:cNvSpPr>
            <p:nvPr/>
          </p:nvSpPr>
          <p:spPr bwMode="auto">
            <a:xfrm rot="5400000">
              <a:off x="1345" y="2048"/>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8" name="AutoShape 117"/>
            <p:cNvSpPr>
              <a:spLocks noChangeArrowheads="1"/>
            </p:cNvSpPr>
            <p:nvPr/>
          </p:nvSpPr>
          <p:spPr bwMode="auto">
            <a:xfrm rot="5400000">
              <a:off x="1441" y="2048"/>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9" name="AutoShape 118"/>
            <p:cNvSpPr>
              <a:spLocks noChangeArrowheads="1"/>
            </p:cNvSpPr>
            <p:nvPr/>
          </p:nvSpPr>
          <p:spPr bwMode="auto">
            <a:xfrm rot="5400000">
              <a:off x="1537" y="2048"/>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0" name="Oval 119"/>
            <p:cNvSpPr>
              <a:spLocks noChangeArrowheads="1"/>
            </p:cNvSpPr>
            <p:nvPr/>
          </p:nvSpPr>
          <p:spPr bwMode="auto">
            <a:xfrm>
              <a:off x="1024" y="2223"/>
              <a:ext cx="7" cy="7"/>
            </a:xfrm>
            <a:prstGeom prst="ellipse">
              <a:avLst/>
            </a:prstGeom>
            <a:grpFill/>
            <a:ln w="9525">
              <a:solidFill>
                <a:srgbClr val="B2B2B2"/>
              </a:solidFill>
              <a:round/>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121" name="AutoShape 120"/>
            <p:cNvCxnSpPr>
              <a:cxnSpLocks noChangeShapeType="1"/>
              <a:stCxn id="107" idx="2"/>
              <a:endCxn id="120" idx="7"/>
            </p:cNvCxnSpPr>
            <p:nvPr/>
          </p:nvCxnSpPr>
          <p:spPr bwMode="auto">
            <a:xfrm flipH="1">
              <a:off x="1030" y="2004"/>
              <a:ext cx="526" cy="220"/>
            </a:xfrm>
            <a:prstGeom prst="straightConnector1">
              <a:avLst/>
            </a:prstGeom>
            <a:grpFill/>
            <a:ln w="6350">
              <a:solidFill>
                <a:srgbClr val="B2B2B2"/>
              </a:solidFill>
              <a:round/>
              <a:headEnd/>
              <a:tailEnd type="none" w="sm" len="lg"/>
            </a:ln>
          </p:spPr>
        </p:cxnSp>
        <p:cxnSp>
          <p:nvCxnSpPr>
            <p:cNvPr id="122" name="AutoShape 121"/>
            <p:cNvCxnSpPr>
              <a:cxnSpLocks noChangeShapeType="1"/>
              <a:stCxn id="95" idx="2"/>
              <a:endCxn id="120" idx="0"/>
            </p:cNvCxnSpPr>
            <p:nvPr/>
          </p:nvCxnSpPr>
          <p:spPr bwMode="auto">
            <a:xfrm flipH="1">
              <a:off x="1028" y="1912"/>
              <a:ext cx="529" cy="311"/>
            </a:xfrm>
            <a:prstGeom prst="straightConnector1">
              <a:avLst/>
            </a:prstGeom>
            <a:grpFill/>
            <a:ln w="6350">
              <a:solidFill>
                <a:srgbClr val="B2B2B2"/>
              </a:solidFill>
              <a:round/>
              <a:headEnd/>
              <a:tailEnd type="none" w="sm" len="lg"/>
            </a:ln>
          </p:spPr>
        </p:cxnSp>
        <p:cxnSp>
          <p:nvCxnSpPr>
            <p:cNvPr id="123" name="AutoShape 122"/>
            <p:cNvCxnSpPr>
              <a:cxnSpLocks noChangeShapeType="1"/>
              <a:stCxn id="94" idx="2"/>
              <a:endCxn id="120" idx="5"/>
            </p:cNvCxnSpPr>
            <p:nvPr/>
          </p:nvCxnSpPr>
          <p:spPr bwMode="auto">
            <a:xfrm flipH="1">
              <a:off x="1030" y="1912"/>
              <a:ext cx="431" cy="317"/>
            </a:xfrm>
            <a:prstGeom prst="straightConnector1">
              <a:avLst/>
            </a:prstGeom>
            <a:grpFill/>
            <a:ln w="6350">
              <a:solidFill>
                <a:srgbClr val="B2B2B2"/>
              </a:solidFill>
              <a:round/>
              <a:headEnd/>
              <a:tailEnd type="none" w="sm" len="lg"/>
            </a:ln>
          </p:spPr>
        </p:cxnSp>
        <p:cxnSp>
          <p:nvCxnSpPr>
            <p:cNvPr id="124" name="AutoShape 123"/>
            <p:cNvCxnSpPr>
              <a:cxnSpLocks noChangeShapeType="1"/>
              <a:stCxn id="83" idx="2"/>
              <a:endCxn id="120" idx="0"/>
            </p:cNvCxnSpPr>
            <p:nvPr/>
          </p:nvCxnSpPr>
          <p:spPr bwMode="auto">
            <a:xfrm flipH="1">
              <a:off x="1028" y="1820"/>
              <a:ext cx="529" cy="403"/>
            </a:xfrm>
            <a:prstGeom prst="straightConnector1">
              <a:avLst/>
            </a:prstGeom>
            <a:grpFill/>
            <a:ln w="6350">
              <a:solidFill>
                <a:srgbClr val="B2B2B2"/>
              </a:solidFill>
              <a:round/>
              <a:headEnd/>
              <a:tailEnd type="none" w="sm" len="lg"/>
            </a:ln>
          </p:spPr>
        </p:cxnSp>
        <p:cxnSp>
          <p:nvCxnSpPr>
            <p:cNvPr id="125" name="AutoShape 124"/>
            <p:cNvCxnSpPr>
              <a:cxnSpLocks noChangeShapeType="1"/>
              <a:stCxn id="97" idx="2"/>
              <a:endCxn id="120" idx="0"/>
            </p:cNvCxnSpPr>
            <p:nvPr/>
          </p:nvCxnSpPr>
          <p:spPr bwMode="auto">
            <a:xfrm flipH="1">
              <a:off x="1028" y="2003"/>
              <a:ext cx="143" cy="220"/>
            </a:xfrm>
            <a:prstGeom prst="straightConnector1">
              <a:avLst/>
            </a:prstGeom>
            <a:grpFill/>
            <a:ln w="6350">
              <a:solidFill>
                <a:srgbClr val="B2B2B2"/>
              </a:solidFill>
              <a:round/>
              <a:headEnd/>
              <a:tailEnd type="none" w="sm" len="lg"/>
            </a:ln>
          </p:spPr>
        </p:cxnSp>
        <p:cxnSp>
          <p:nvCxnSpPr>
            <p:cNvPr id="126" name="AutoShape 125"/>
            <p:cNvCxnSpPr>
              <a:cxnSpLocks noChangeShapeType="1"/>
              <a:stCxn id="74" idx="2"/>
              <a:endCxn id="120" idx="7"/>
            </p:cNvCxnSpPr>
            <p:nvPr/>
          </p:nvCxnSpPr>
          <p:spPr bwMode="auto">
            <a:xfrm flipH="1">
              <a:off x="1030" y="1819"/>
              <a:ext cx="46" cy="405"/>
            </a:xfrm>
            <a:prstGeom prst="straightConnector1">
              <a:avLst/>
            </a:prstGeom>
            <a:grpFill/>
            <a:ln w="6350">
              <a:solidFill>
                <a:srgbClr val="B2B2B2"/>
              </a:solidFill>
              <a:round/>
              <a:headEnd/>
              <a:tailEnd type="none" w="sm" len="lg"/>
            </a:ln>
          </p:spPr>
        </p:cxnSp>
        <p:cxnSp>
          <p:nvCxnSpPr>
            <p:cNvPr id="127" name="AutoShape 126"/>
            <p:cNvCxnSpPr>
              <a:cxnSpLocks noChangeShapeType="1"/>
              <a:stCxn id="89" idx="2"/>
              <a:endCxn id="120" idx="0"/>
            </p:cNvCxnSpPr>
            <p:nvPr/>
          </p:nvCxnSpPr>
          <p:spPr bwMode="auto">
            <a:xfrm>
              <a:off x="788" y="1911"/>
              <a:ext cx="240" cy="312"/>
            </a:xfrm>
            <a:prstGeom prst="straightConnector1">
              <a:avLst/>
            </a:prstGeom>
            <a:grpFill/>
            <a:ln w="6350">
              <a:solidFill>
                <a:srgbClr val="B2B2B2"/>
              </a:solidFill>
              <a:round/>
              <a:headEnd/>
              <a:tailEnd type="none" w="sm" len="lg"/>
            </a:ln>
          </p:spPr>
        </p:cxnSp>
        <p:cxnSp>
          <p:nvCxnSpPr>
            <p:cNvPr id="128" name="AutoShape 127"/>
            <p:cNvCxnSpPr>
              <a:cxnSpLocks noChangeShapeType="1"/>
              <a:stCxn id="101" idx="2"/>
              <a:endCxn id="120" idx="1"/>
            </p:cNvCxnSpPr>
            <p:nvPr/>
          </p:nvCxnSpPr>
          <p:spPr bwMode="auto">
            <a:xfrm>
              <a:off x="787" y="2003"/>
              <a:ext cx="238" cy="221"/>
            </a:xfrm>
            <a:prstGeom prst="straightConnector1">
              <a:avLst/>
            </a:prstGeom>
            <a:grpFill/>
            <a:ln w="6350">
              <a:solidFill>
                <a:srgbClr val="B2B2B2"/>
              </a:solidFill>
              <a:round/>
              <a:headEnd/>
              <a:tailEnd type="none" w="sm" len="lg"/>
            </a:ln>
          </p:spPr>
        </p:cxnSp>
        <p:cxnSp>
          <p:nvCxnSpPr>
            <p:cNvPr id="129" name="AutoShape 128"/>
            <p:cNvCxnSpPr>
              <a:cxnSpLocks noChangeShapeType="1"/>
              <a:stCxn id="113" idx="2"/>
              <a:endCxn id="120" idx="5"/>
            </p:cNvCxnSpPr>
            <p:nvPr/>
          </p:nvCxnSpPr>
          <p:spPr bwMode="auto">
            <a:xfrm>
              <a:off x="787" y="2095"/>
              <a:ext cx="243" cy="134"/>
            </a:xfrm>
            <a:prstGeom prst="straightConnector1">
              <a:avLst/>
            </a:prstGeom>
            <a:grpFill/>
            <a:ln w="6350">
              <a:solidFill>
                <a:srgbClr val="B2B2B2"/>
              </a:solidFill>
              <a:round/>
              <a:headEnd/>
              <a:tailEnd type="none" w="sm" len="lg"/>
            </a:ln>
          </p:spPr>
        </p:cxnSp>
        <p:cxnSp>
          <p:nvCxnSpPr>
            <p:cNvPr id="130" name="AutoShape 129"/>
            <p:cNvCxnSpPr>
              <a:cxnSpLocks noChangeShapeType="1"/>
              <a:stCxn id="114" idx="2"/>
              <a:endCxn id="120" idx="6"/>
            </p:cNvCxnSpPr>
            <p:nvPr/>
          </p:nvCxnSpPr>
          <p:spPr bwMode="auto">
            <a:xfrm>
              <a:off x="691" y="2095"/>
              <a:ext cx="340" cy="132"/>
            </a:xfrm>
            <a:prstGeom prst="straightConnector1">
              <a:avLst/>
            </a:prstGeom>
            <a:grpFill/>
            <a:ln w="6350">
              <a:solidFill>
                <a:srgbClr val="B2B2B2"/>
              </a:solidFill>
              <a:round/>
              <a:headEnd/>
              <a:tailEnd type="none" w="sm" len="lg"/>
            </a:ln>
          </p:spPr>
        </p:cxnSp>
        <p:cxnSp>
          <p:nvCxnSpPr>
            <p:cNvPr id="131" name="AutoShape 130"/>
            <p:cNvCxnSpPr>
              <a:cxnSpLocks noChangeShapeType="1"/>
              <a:stCxn id="80" idx="2"/>
              <a:endCxn id="120" idx="1"/>
            </p:cNvCxnSpPr>
            <p:nvPr/>
          </p:nvCxnSpPr>
          <p:spPr bwMode="auto">
            <a:xfrm>
              <a:off x="500" y="1819"/>
              <a:ext cx="525" cy="405"/>
            </a:xfrm>
            <a:prstGeom prst="straightConnector1">
              <a:avLst/>
            </a:prstGeom>
            <a:grpFill/>
            <a:ln w="6350">
              <a:solidFill>
                <a:srgbClr val="B2B2B2"/>
              </a:solidFill>
              <a:round/>
              <a:headEnd/>
              <a:tailEnd type="none" w="sm" len="lg"/>
            </a:ln>
          </p:spPr>
        </p:cxnSp>
      </p:grpSp>
      <p:grpSp>
        <p:nvGrpSpPr>
          <p:cNvPr id="132" name="Group 131"/>
          <p:cNvGrpSpPr>
            <a:grpSpLocks/>
          </p:cNvGrpSpPr>
          <p:nvPr/>
        </p:nvGrpSpPr>
        <p:grpSpPr bwMode="auto">
          <a:xfrm>
            <a:off x="5838235" y="1704119"/>
            <a:ext cx="1905000" cy="795337"/>
            <a:chOff x="432" y="2352"/>
            <a:chExt cx="1200" cy="501"/>
          </a:xfrm>
          <a:solidFill>
            <a:schemeClr val="bg1"/>
          </a:solidFill>
        </p:grpSpPr>
        <p:sp>
          <p:nvSpPr>
            <p:cNvPr id="133" name="Rectangle 132"/>
            <p:cNvSpPr>
              <a:spLocks noChangeArrowheads="1"/>
            </p:cNvSpPr>
            <p:nvPr/>
          </p:nvSpPr>
          <p:spPr bwMode="auto">
            <a:xfrm>
              <a:off x="432" y="2352"/>
              <a:ext cx="1200" cy="413"/>
            </a:xfrm>
            <a:prstGeom prst="rect">
              <a:avLst/>
            </a:prstGeom>
            <a:grpFill/>
            <a:ln w="1905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4" name="AutoShape 133"/>
            <p:cNvSpPr>
              <a:spLocks noChangeArrowheads="1"/>
            </p:cNvSpPr>
            <p:nvPr/>
          </p:nvSpPr>
          <p:spPr bwMode="auto">
            <a:xfrm rot="5400000">
              <a:off x="1248"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5" name="AutoShape 134"/>
            <p:cNvSpPr>
              <a:spLocks noChangeArrowheads="1"/>
            </p:cNvSpPr>
            <p:nvPr/>
          </p:nvSpPr>
          <p:spPr bwMode="auto">
            <a:xfrm rot="5400000">
              <a:off x="1152"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6" name="AutoShape 135"/>
            <p:cNvSpPr>
              <a:spLocks noChangeArrowheads="1"/>
            </p:cNvSpPr>
            <p:nvPr/>
          </p:nvSpPr>
          <p:spPr bwMode="auto">
            <a:xfrm rot="5400000">
              <a:off x="1056"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7" name="AutoShape 136"/>
            <p:cNvSpPr>
              <a:spLocks noChangeArrowheads="1"/>
            </p:cNvSpPr>
            <p:nvPr/>
          </p:nvSpPr>
          <p:spPr bwMode="auto">
            <a:xfrm rot="5400000">
              <a:off x="960"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8" name="AutoShape 137"/>
            <p:cNvSpPr>
              <a:spLocks noChangeArrowheads="1"/>
            </p:cNvSpPr>
            <p:nvPr/>
          </p:nvSpPr>
          <p:spPr bwMode="auto">
            <a:xfrm rot="5400000">
              <a:off x="865" y="2397"/>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9" name="AutoShape 138"/>
            <p:cNvSpPr>
              <a:spLocks noChangeArrowheads="1"/>
            </p:cNvSpPr>
            <p:nvPr/>
          </p:nvSpPr>
          <p:spPr bwMode="auto">
            <a:xfrm rot="5400000">
              <a:off x="768"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0" name="AutoShape 139"/>
            <p:cNvSpPr>
              <a:spLocks noChangeArrowheads="1"/>
            </p:cNvSpPr>
            <p:nvPr/>
          </p:nvSpPr>
          <p:spPr bwMode="auto">
            <a:xfrm rot="5400000">
              <a:off x="672"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1" name="AutoShape 140"/>
            <p:cNvSpPr>
              <a:spLocks noChangeArrowheads="1"/>
            </p:cNvSpPr>
            <p:nvPr/>
          </p:nvSpPr>
          <p:spPr bwMode="auto">
            <a:xfrm rot="5400000">
              <a:off x="576"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2" name="AutoShape 141"/>
            <p:cNvSpPr>
              <a:spLocks noChangeArrowheads="1"/>
            </p:cNvSpPr>
            <p:nvPr/>
          </p:nvSpPr>
          <p:spPr bwMode="auto">
            <a:xfrm rot="5400000">
              <a:off x="480" y="2396"/>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3" name="AutoShape 142"/>
            <p:cNvSpPr>
              <a:spLocks noChangeArrowheads="1"/>
            </p:cNvSpPr>
            <p:nvPr/>
          </p:nvSpPr>
          <p:spPr bwMode="auto">
            <a:xfrm rot="5400000">
              <a:off x="1345" y="2397"/>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4" name="AutoShape 143"/>
            <p:cNvSpPr>
              <a:spLocks noChangeArrowheads="1"/>
            </p:cNvSpPr>
            <p:nvPr/>
          </p:nvSpPr>
          <p:spPr bwMode="auto">
            <a:xfrm rot="5400000">
              <a:off x="1441" y="2397"/>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5" name="AutoShape 144"/>
            <p:cNvSpPr>
              <a:spLocks noChangeArrowheads="1"/>
            </p:cNvSpPr>
            <p:nvPr/>
          </p:nvSpPr>
          <p:spPr bwMode="auto">
            <a:xfrm rot="5400000">
              <a:off x="1537" y="2397"/>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6" name="AutoShape 145"/>
            <p:cNvSpPr>
              <a:spLocks noChangeArrowheads="1"/>
            </p:cNvSpPr>
            <p:nvPr/>
          </p:nvSpPr>
          <p:spPr bwMode="auto">
            <a:xfrm rot="5400000">
              <a:off x="1248"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7" name="AutoShape 146"/>
            <p:cNvSpPr>
              <a:spLocks noChangeArrowheads="1"/>
            </p:cNvSpPr>
            <p:nvPr/>
          </p:nvSpPr>
          <p:spPr bwMode="auto">
            <a:xfrm rot="5400000">
              <a:off x="1152"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8" name="AutoShape 147"/>
            <p:cNvSpPr>
              <a:spLocks noChangeArrowheads="1"/>
            </p:cNvSpPr>
            <p:nvPr/>
          </p:nvSpPr>
          <p:spPr bwMode="auto">
            <a:xfrm rot="5400000">
              <a:off x="1056"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9" name="AutoShape 148"/>
            <p:cNvSpPr>
              <a:spLocks noChangeArrowheads="1"/>
            </p:cNvSpPr>
            <p:nvPr/>
          </p:nvSpPr>
          <p:spPr bwMode="auto">
            <a:xfrm rot="5400000">
              <a:off x="960"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0" name="AutoShape 149"/>
            <p:cNvSpPr>
              <a:spLocks noChangeArrowheads="1"/>
            </p:cNvSpPr>
            <p:nvPr/>
          </p:nvSpPr>
          <p:spPr bwMode="auto">
            <a:xfrm rot="5400000">
              <a:off x="865" y="2489"/>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1" name="AutoShape 150"/>
            <p:cNvSpPr>
              <a:spLocks noChangeArrowheads="1"/>
            </p:cNvSpPr>
            <p:nvPr/>
          </p:nvSpPr>
          <p:spPr bwMode="auto">
            <a:xfrm rot="5400000">
              <a:off x="768"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2" name="AutoShape 151"/>
            <p:cNvSpPr>
              <a:spLocks noChangeArrowheads="1"/>
            </p:cNvSpPr>
            <p:nvPr/>
          </p:nvSpPr>
          <p:spPr bwMode="auto">
            <a:xfrm rot="5400000">
              <a:off x="672"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3" name="AutoShape 152"/>
            <p:cNvSpPr>
              <a:spLocks noChangeArrowheads="1"/>
            </p:cNvSpPr>
            <p:nvPr/>
          </p:nvSpPr>
          <p:spPr bwMode="auto">
            <a:xfrm rot="5400000">
              <a:off x="576"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4" name="AutoShape 153"/>
            <p:cNvSpPr>
              <a:spLocks noChangeArrowheads="1"/>
            </p:cNvSpPr>
            <p:nvPr/>
          </p:nvSpPr>
          <p:spPr bwMode="auto">
            <a:xfrm rot="5400000">
              <a:off x="480" y="2488"/>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5" name="AutoShape 154"/>
            <p:cNvSpPr>
              <a:spLocks noChangeArrowheads="1"/>
            </p:cNvSpPr>
            <p:nvPr/>
          </p:nvSpPr>
          <p:spPr bwMode="auto">
            <a:xfrm rot="5400000">
              <a:off x="1345" y="2489"/>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6" name="AutoShape 155"/>
            <p:cNvSpPr>
              <a:spLocks noChangeArrowheads="1"/>
            </p:cNvSpPr>
            <p:nvPr/>
          </p:nvSpPr>
          <p:spPr bwMode="auto">
            <a:xfrm rot="5400000">
              <a:off x="1441" y="2489"/>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7" name="AutoShape 156"/>
            <p:cNvSpPr>
              <a:spLocks noChangeArrowheads="1"/>
            </p:cNvSpPr>
            <p:nvPr/>
          </p:nvSpPr>
          <p:spPr bwMode="auto">
            <a:xfrm rot="5400000">
              <a:off x="1537" y="2489"/>
              <a:ext cx="37"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8" name="AutoShape 157"/>
            <p:cNvSpPr>
              <a:spLocks noChangeArrowheads="1"/>
            </p:cNvSpPr>
            <p:nvPr/>
          </p:nvSpPr>
          <p:spPr bwMode="auto">
            <a:xfrm rot="5400000">
              <a:off x="1248"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9" name="AutoShape 158"/>
            <p:cNvSpPr>
              <a:spLocks noChangeArrowheads="1"/>
            </p:cNvSpPr>
            <p:nvPr/>
          </p:nvSpPr>
          <p:spPr bwMode="auto">
            <a:xfrm rot="5400000">
              <a:off x="1152"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0" name="AutoShape 159"/>
            <p:cNvSpPr>
              <a:spLocks noChangeArrowheads="1"/>
            </p:cNvSpPr>
            <p:nvPr/>
          </p:nvSpPr>
          <p:spPr bwMode="auto">
            <a:xfrm rot="5400000">
              <a:off x="1056"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1" name="AutoShape 160"/>
            <p:cNvSpPr>
              <a:spLocks noChangeArrowheads="1"/>
            </p:cNvSpPr>
            <p:nvPr/>
          </p:nvSpPr>
          <p:spPr bwMode="auto">
            <a:xfrm rot="5400000">
              <a:off x="960"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2" name="AutoShape 161"/>
            <p:cNvSpPr>
              <a:spLocks noChangeArrowheads="1"/>
            </p:cNvSpPr>
            <p:nvPr/>
          </p:nvSpPr>
          <p:spPr bwMode="auto">
            <a:xfrm rot="5400000">
              <a:off x="865" y="2580"/>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3" name="AutoShape 162"/>
            <p:cNvSpPr>
              <a:spLocks noChangeArrowheads="1"/>
            </p:cNvSpPr>
            <p:nvPr/>
          </p:nvSpPr>
          <p:spPr bwMode="auto">
            <a:xfrm rot="5400000">
              <a:off x="768"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4" name="AutoShape 163"/>
            <p:cNvSpPr>
              <a:spLocks noChangeArrowheads="1"/>
            </p:cNvSpPr>
            <p:nvPr/>
          </p:nvSpPr>
          <p:spPr bwMode="auto">
            <a:xfrm rot="5400000">
              <a:off x="672"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5" name="AutoShape 164"/>
            <p:cNvSpPr>
              <a:spLocks noChangeArrowheads="1"/>
            </p:cNvSpPr>
            <p:nvPr/>
          </p:nvSpPr>
          <p:spPr bwMode="auto">
            <a:xfrm rot="5400000">
              <a:off x="576"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6" name="AutoShape 165"/>
            <p:cNvSpPr>
              <a:spLocks noChangeArrowheads="1"/>
            </p:cNvSpPr>
            <p:nvPr/>
          </p:nvSpPr>
          <p:spPr bwMode="auto">
            <a:xfrm rot="5400000">
              <a:off x="480" y="2579"/>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7" name="AutoShape 166"/>
            <p:cNvSpPr>
              <a:spLocks noChangeArrowheads="1"/>
            </p:cNvSpPr>
            <p:nvPr/>
          </p:nvSpPr>
          <p:spPr bwMode="auto">
            <a:xfrm rot="5400000">
              <a:off x="1345" y="2580"/>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8" name="AutoShape 167"/>
            <p:cNvSpPr>
              <a:spLocks noChangeArrowheads="1"/>
            </p:cNvSpPr>
            <p:nvPr/>
          </p:nvSpPr>
          <p:spPr bwMode="auto">
            <a:xfrm rot="5400000">
              <a:off x="1441" y="2580"/>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9" name="AutoShape 168"/>
            <p:cNvSpPr>
              <a:spLocks noChangeArrowheads="1"/>
            </p:cNvSpPr>
            <p:nvPr/>
          </p:nvSpPr>
          <p:spPr bwMode="auto">
            <a:xfrm rot="5400000">
              <a:off x="1537" y="2580"/>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0" name="AutoShape 169"/>
            <p:cNvSpPr>
              <a:spLocks noChangeArrowheads="1"/>
            </p:cNvSpPr>
            <p:nvPr/>
          </p:nvSpPr>
          <p:spPr bwMode="auto">
            <a:xfrm rot="5400000">
              <a:off x="1248"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1" name="AutoShape 170"/>
            <p:cNvSpPr>
              <a:spLocks noChangeArrowheads="1"/>
            </p:cNvSpPr>
            <p:nvPr/>
          </p:nvSpPr>
          <p:spPr bwMode="auto">
            <a:xfrm rot="5400000">
              <a:off x="1152"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2" name="AutoShape 171"/>
            <p:cNvSpPr>
              <a:spLocks noChangeArrowheads="1"/>
            </p:cNvSpPr>
            <p:nvPr/>
          </p:nvSpPr>
          <p:spPr bwMode="auto">
            <a:xfrm rot="5400000">
              <a:off x="1056"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3" name="AutoShape 172"/>
            <p:cNvSpPr>
              <a:spLocks noChangeArrowheads="1"/>
            </p:cNvSpPr>
            <p:nvPr/>
          </p:nvSpPr>
          <p:spPr bwMode="auto">
            <a:xfrm rot="5400000">
              <a:off x="960"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4" name="AutoShape 173"/>
            <p:cNvSpPr>
              <a:spLocks noChangeArrowheads="1"/>
            </p:cNvSpPr>
            <p:nvPr/>
          </p:nvSpPr>
          <p:spPr bwMode="auto">
            <a:xfrm rot="5400000">
              <a:off x="865" y="2672"/>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5" name="AutoShape 174"/>
            <p:cNvSpPr>
              <a:spLocks noChangeArrowheads="1"/>
            </p:cNvSpPr>
            <p:nvPr/>
          </p:nvSpPr>
          <p:spPr bwMode="auto">
            <a:xfrm rot="5400000">
              <a:off x="768"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6" name="AutoShape 175"/>
            <p:cNvSpPr>
              <a:spLocks noChangeArrowheads="1"/>
            </p:cNvSpPr>
            <p:nvPr/>
          </p:nvSpPr>
          <p:spPr bwMode="auto">
            <a:xfrm rot="5400000">
              <a:off x="672"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7" name="AutoShape 176"/>
            <p:cNvSpPr>
              <a:spLocks noChangeArrowheads="1"/>
            </p:cNvSpPr>
            <p:nvPr/>
          </p:nvSpPr>
          <p:spPr bwMode="auto">
            <a:xfrm rot="5400000">
              <a:off x="576"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8" name="AutoShape 177"/>
            <p:cNvSpPr>
              <a:spLocks noChangeArrowheads="1"/>
            </p:cNvSpPr>
            <p:nvPr/>
          </p:nvSpPr>
          <p:spPr bwMode="auto">
            <a:xfrm rot="5400000">
              <a:off x="480" y="2671"/>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9" name="AutoShape 178"/>
            <p:cNvSpPr>
              <a:spLocks noChangeArrowheads="1"/>
            </p:cNvSpPr>
            <p:nvPr/>
          </p:nvSpPr>
          <p:spPr bwMode="auto">
            <a:xfrm rot="5400000">
              <a:off x="1345" y="2672"/>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0" name="AutoShape 179"/>
            <p:cNvSpPr>
              <a:spLocks noChangeArrowheads="1"/>
            </p:cNvSpPr>
            <p:nvPr/>
          </p:nvSpPr>
          <p:spPr bwMode="auto">
            <a:xfrm rot="5400000">
              <a:off x="1441" y="2672"/>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1" name="AutoShape 180"/>
            <p:cNvSpPr>
              <a:spLocks noChangeArrowheads="1"/>
            </p:cNvSpPr>
            <p:nvPr/>
          </p:nvSpPr>
          <p:spPr bwMode="auto">
            <a:xfrm rot="5400000">
              <a:off x="1537" y="2672"/>
              <a:ext cx="38" cy="39"/>
            </a:xfrm>
            <a:prstGeom prst="octagon">
              <a:avLst>
                <a:gd name="adj" fmla="val 29287"/>
              </a:avLst>
            </a:prstGeom>
            <a:grpFill/>
            <a:ln w="25400">
              <a:solidFill>
                <a:srgbClr val="B2B2B2"/>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2" name="Oval 181"/>
            <p:cNvSpPr>
              <a:spLocks noChangeArrowheads="1"/>
            </p:cNvSpPr>
            <p:nvPr/>
          </p:nvSpPr>
          <p:spPr bwMode="auto">
            <a:xfrm>
              <a:off x="1025" y="2846"/>
              <a:ext cx="7" cy="7"/>
            </a:xfrm>
            <a:prstGeom prst="ellipse">
              <a:avLst/>
            </a:prstGeom>
            <a:grpFill/>
            <a:ln w="9525">
              <a:solidFill>
                <a:srgbClr val="B2B2B2"/>
              </a:solidFill>
              <a:round/>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183" name="AutoShape 182"/>
            <p:cNvCxnSpPr>
              <a:cxnSpLocks noChangeShapeType="1"/>
              <a:stCxn id="145" idx="2"/>
              <a:endCxn id="182" idx="4"/>
            </p:cNvCxnSpPr>
            <p:nvPr/>
          </p:nvCxnSpPr>
          <p:spPr bwMode="auto">
            <a:xfrm flipH="1">
              <a:off x="1029" y="2444"/>
              <a:ext cx="528" cy="409"/>
            </a:xfrm>
            <a:prstGeom prst="straightConnector1">
              <a:avLst/>
            </a:prstGeom>
            <a:grpFill/>
            <a:ln w="6350">
              <a:solidFill>
                <a:srgbClr val="B2B2B2"/>
              </a:solidFill>
              <a:round/>
              <a:headEnd/>
              <a:tailEnd type="none" w="sm" len="lg"/>
            </a:ln>
          </p:spPr>
        </p:cxnSp>
        <p:cxnSp>
          <p:nvCxnSpPr>
            <p:cNvPr id="184" name="AutoShape 183"/>
            <p:cNvCxnSpPr>
              <a:cxnSpLocks noChangeShapeType="1"/>
              <a:stCxn id="156" idx="2"/>
              <a:endCxn id="182" idx="7"/>
            </p:cNvCxnSpPr>
            <p:nvPr/>
          </p:nvCxnSpPr>
          <p:spPr bwMode="auto">
            <a:xfrm flipH="1">
              <a:off x="1031" y="2536"/>
              <a:ext cx="430" cy="311"/>
            </a:xfrm>
            <a:prstGeom prst="straightConnector1">
              <a:avLst/>
            </a:prstGeom>
            <a:grpFill/>
            <a:ln w="6350">
              <a:solidFill>
                <a:srgbClr val="B2B2B2"/>
              </a:solidFill>
              <a:round/>
              <a:headEnd/>
              <a:tailEnd type="none" w="sm" len="lg"/>
            </a:ln>
          </p:spPr>
        </p:cxnSp>
        <p:cxnSp>
          <p:nvCxnSpPr>
            <p:cNvPr id="185" name="AutoShape 184"/>
            <p:cNvCxnSpPr>
              <a:cxnSpLocks noChangeShapeType="1"/>
              <a:stCxn id="168" idx="2"/>
              <a:endCxn id="182" idx="6"/>
            </p:cNvCxnSpPr>
            <p:nvPr/>
          </p:nvCxnSpPr>
          <p:spPr bwMode="auto">
            <a:xfrm flipH="1">
              <a:off x="1032" y="2628"/>
              <a:ext cx="428" cy="222"/>
            </a:xfrm>
            <a:prstGeom prst="straightConnector1">
              <a:avLst/>
            </a:prstGeom>
            <a:grpFill/>
            <a:ln w="6350">
              <a:solidFill>
                <a:srgbClr val="B2B2B2"/>
              </a:solidFill>
              <a:round/>
              <a:headEnd/>
              <a:tailEnd type="none" w="sm" len="lg"/>
            </a:ln>
          </p:spPr>
        </p:cxnSp>
        <p:cxnSp>
          <p:nvCxnSpPr>
            <p:cNvPr id="186" name="AutoShape 185"/>
            <p:cNvCxnSpPr>
              <a:cxnSpLocks noChangeShapeType="1"/>
              <a:stCxn id="169" idx="2"/>
              <a:endCxn id="182" idx="6"/>
            </p:cNvCxnSpPr>
            <p:nvPr/>
          </p:nvCxnSpPr>
          <p:spPr bwMode="auto">
            <a:xfrm flipH="1">
              <a:off x="1032" y="2628"/>
              <a:ext cx="524" cy="222"/>
            </a:xfrm>
            <a:prstGeom prst="straightConnector1">
              <a:avLst/>
            </a:prstGeom>
            <a:grpFill/>
            <a:ln w="6350">
              <a:solidFill>
                <a:srgbClr val="B2B2B2"/>
              </a:solidFill>
              <a:round/>
              <a:headEnd/>
              <a:tailEnd type="none" w="sm" len="lg"/>
            </a:ln>
          </p:spPr>
        </p:cxnSp>
        <p:cxnSp>
          <p:nvCxnSpPr>
            <p:cNvPr id="187" name="AutoShape 186"/>
            <p:cNvCxnSpPr>
              <a:cxnSpLocks noChangeShapeType="1"/>
              <a:stCxn id="181" idx="2"/>
              <a:endCxn id="182" idx="5"/>
            </p:cNvCxnSpPr>
            <p:nvPr/>
          </p:nvCxnSpPr>
          <p:spPr bwMode="auto">
            <a:xfrm flipH="1">
              <a:off x="1031" y="2719"/>
              <a:ext cx="525" cy="133"/>
            </a:xfrm>
            <a:prstGeom prst="straightConnector1">
              <a:avLst/>
            </a:prstGeom>
            <a:grpFill/>
            <a:ln w="6350">
              <a:solidFill>
                <a:srgbClr val="B2B2B2"/>
              </a:solidFill>
              <a:round/>
              <a:headEnd/>
              <a:tailEnd type="none" w="sm" len="lg"/>
            </a:ln>
          </p:spPr>
        </p:cxnSp>
        <p:cxnSp>
          <p:nvCxnSpPr>
            <p:cNvPr id="188" name="AutoShape 187"/>
            <p:cNvCxnSpPr>
              <a:cxnSpLocks noChangeShapeType="1"/>
              <a:stCxn id="147" idx="2"/>
              <a:endCxn id="182" idx="7"/>
            </p:cNvCxnSpPr>
            <p:nvPr/>
          </p:nvCxnSpPr>
          <p:spPr bwMode="auto">
            <a:xfrm flipH="1">
              <a:off x="1031" y="2535"/>
              <a:ext cx="141" cy="312"/>
            </a:xfrm>
            <a:prstGeom prst="straightConnector1">
              <a:avLst/>
            </a:prstGeom>
            <a:grpFill/>
            <a:ln w="6350">
              <a:solidFill>
                <a:srgbClr val="B2B2B2"/>
              </a:solidFill>
              <a:round/>
              <a:headEnd/>
              <a:tailEnd type="none" w="sm" len="lg"/>
            </a:ln>
          </p:spPr>
        </p:cxnSp>
        <p:cxnSp>
          <p:nvCxnSpPr>
            <p:cNvPr id="189" name="AutoShape 188"/>
            <p:cNvCxnSpPr>
              <a:cxnSpLocks noChangeShapeType="1"/>
              <a:stCxn id="162" idx="2"/>
              <a:endCxn id="182" idx="0"/>
            </p:cNvCxnSpPr>
            <p:nvPr/>
          </p:nvCxnSpPr>
          <p:spPr bwMode="auto">
            <a:xfrm>
              <a:off x="884" y="2628"/>
              <a:ext cx="145" cy="218"/>
            </a:xfrm>
            <a:prstGeom prst="straightConnector1">
              <a:avLst/>
            </a:prstGeom>
            <a:grpFill/>
            <a:ln w="6350">
              <a:solidFill>
                <a:srgbClr val="B2B2B2"/>
              </a:solidFill>
              <a:round/>
              <a:headEnd/>
              <a:tailEnd type="none" w="sm" len="lg"/>
            </a:ln>
          </p:spPr>
        </p:cxnSp>
        <p:cxnSp>
          <p:nvCxnSpPr>
            <p:cNvPr id="190" name="AutoShape 189"/>
            <p:cNvCxnSpPr>
              <a:cxnSpLocks noChangeShapeType="1"/>
              <a:stCxn id="176" idx="2"/>
              <a:endCxn id="182" idx="4"/>
            </p:cNvCxnSpPr>
            <p:nvPr/>
          </p:nvCxnSpPr>
          <p:spPr bwMode="auto">
            <a:xfrm>
              <a:off x="691" y="2719"/>
              <a:ext cx="338" cy="134"/>
            </a:xfrm>
            <a:prstGeom prst="straightConnector1">
              <a:avLst/>
            </a:prstGeom>
            <a:grpFill/>
            <a:ln w="6350">
              <a:solidFill>
                <a:srgbClr val="B2B2B2"/>
              </a:solidFill>
              <a:round/>
              <a:headEnd/>
              <a:tailEnd type="none" w="sm" len="lg"/>
            </a:ln>
          </p:spPr>
        </p:cxnSp>
        <p:cxnSp>
          <p:nvCxnSpPr>
            <p:cNvPr id="191" name="AutoShape 190"/>
            <p:cNvCxnSpPr>
              <a:cxnSpLocks noChangeShapeType="1"/>
              <a:stCxn id="165" idx="2"/>
              <a:endCxn id="182" idx="3"/>
            </p:cNvCxnSpPr>
            <p:nvPr/>
          </p:nvCxnSpPr>
          <p:spPr bwMode="auto">
            <a:xfrm>
              <a:off x="595" y="2627"/>
              <a:ext cx="431" cy="225"/>
            </a:xfrm>
            <a:prstGeom prst="straightConnector1">
              <a:avLst/>
            </a:prstGeom>
            <a:grpFill/>
            <a:ln w="6350">
              <a:solidFill>
                <a:srgbClr val="B2B2B2"/>
              </a:solidFill>
              <a:round/>
              <a:headEnd/>
              <a:tailEnd type="none" w="sm" len="lg"/>
            </a:ln>
          </p:spPr>
        </p:cxnSp>
        <p:cxnSp>
          <p:nvCxnSpPr>
            <p:cNvPr id="192" name="AutoShape 191"/>
            <p:cNvCxnSpPr>
              <a:cxnSpLocks noChangeShapeType="1"/>
              <a:stCxn id="142" idx="2"/>
              <a:endCxn id="182" idx="5"/>
            </p:cNvCxnSpPr>
            <p:nvPr/>
          </p:nvCxnSpPr>
          <p:spPr bwMode="auto">
            <a:xfrm>
              <a:off x="500" y="2443"/>
              <a:ext cx="531" cy="409"/>
            </a:xfrm>
            <a:prstGeom prst="straightConnector1">
              <a:avLst/>
            </a:prstGeom>
            <a:grpFill/>
            <a:ln w="6350">
              <a:solidFill>
                <a:srgbClr val="B2B2B2"/>
              </a:solidFill>
              <a:round/>
              <a:headEnd/>
              <a:tailEnd type="none" w="sm" len="lg"/>
            </a:ln>
          </p:spPr>
        </p:cxnSp>
        <p:cxnSp>
          <p:nvCxnSpPr>
            <p:cNvPr id="193" name="AutoShape 192"/>
            <p:cNvCxnSpPr>
              <a:cxnSpLocks noChangeShapeType="1"/>
              <a:stCxn id="154" idx="2"/>
              <a:endCxn id="182" idx="6"/>
            </p:cNvCxnSpPr>
            <p:nvPr/>
          </p:nvCxnSpPr>
          <p:spPr bwMode="auto">
            <a:xfrm>
              <a:off x="500" y="2535"/>
              <a:ext cx="532" cy="315"/>
            </a:xfrm>
            <a:prstGeom prst="straightConnector1">
              <a:avLst/>
            </a:prstGeom>
            <a:grpFill/>
            <a:ln w="6350">
              <a:solidFill>
                <a:srgbClr val="B2B2B2"/>
              </a:solidFill>
              <a:round/>
              <a:headEnd/>
              <a:tailEnd type="none" w="sm" len="lg"/>
            </a:ln>
          </p:spPr>
        </p:cxnSp>
        <p:cxnSp>
          <p:nvCxnSpPr>
            <p:cNvPr id="194" name="AutoShape 193"/>
            <p:cNvCxnSpPr>
              <a:cxnSpLocks noChangeShapeType="1"/>
              <a:stCxn id="166" idx="2"/>
              <a:endCxn id="182" idx="4"/>
            </p:cNvCxnSpPr>
            <p:nvPr/>
          </p:nvCxnSpPr>
          <p:spPr bwMode="auto">
            <a:xfrm>
              <a:off x="499" y="2627"/>
              <a:ext cx="530" cy="226"/>
            </a:xfrm>
            <a:prstGeom prst="straightConnector1">
              <a:avLst/>
            </a:prstGeom>
            <a:grpFill/>
            <a:ln w="6350">
              <a:solidFill>
                <a:srgbClr val="B2B2B2"/>
              </a:solidFill>
              <a:round/>
              <a:headEnd/>
              <a:tailEnd type="none" w="sm" len="lg"/>
            </a:ln>
          </p:spPr>
        </p:cxnSp>
      </p:grpSp>
      <p:sp>
        <p:nvSpPr>
          <p:cNvPr id="195" name="Rectangle 194"/>
          <p:cNvSpPr>
            <a:spLocks noChangeArrowheads="1"/>
          </p:cNvSpPr>
          <p:nvPr/>
        </p:nvSpPr>
        <p:spPr bwMode="auto">
          <a:xfrm>
            <a:off x="6273210" y="1934306"/>
            <a:ext cx="1905000" cy="655638"/>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6" name="AutoShape 195"/>
          <p:cNvSpPr>
            <a:spLocks noChangeArrowheads="1"/>
          </p:cNvSpPr>
          <p:nvPr/>
        </p:nvSpPr>
        <p:spPr bwMode="auto">
          <a:xfrm rot="5400000">
            <a:off x="7568610" y="200415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7" name="AutoShape 196"/>
          <p:cNvSpPr>
            <a:spLocks noChangeArrowheads="1"/>
          </p:cNvSpPr>
          <p:nvPr/>
        </p:nvSpPr>
        <p:spPr bwMode="auto">
          <a:xfrm rot="5400000">
            <a:off x="7416210" y="200415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8" name="AutoShape 197"/>
          <p:cNvSpPr>
            <a:spLocks noChangeArrowheads="1"/>
          </p:cNvSpPr>
          <p:nvPr/>
        </p:nvSpPr>
        <p:spPr bwMode="auto">
          <a:xfrm rot="5400000">
            <a:off x="7263810" y="2004157"/>
            <a:ext cx="58737"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9" name="AutoShape 198"/>
          <p:cNvSpPr>
            <a:spLocks noChangeArrowheads="1"/>
          </p:cNvSpPr>
          <p:nvPr/>
        </p:nvSpPr>
        <p:spPr bwMode="auto">
          <a:xfrm rot="5400000">
            <a:off x="7111410" y="200415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0" name="AutoShape 199"/>
          <p:cNvSpPr>
            <a:spLocks noChangeArrowheads="1"/>
          </p:cNvSpPr>
          <p:nvPr/>
        </p:nvSpPr>
        <p:spPr bwMode="auto">
          <a:xfrm rot="5400000">
            <a:off x="6960598" y="2005743"/>
            <a:ext cx="58738"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1" name="AutoShape 200"/>
          <p:cNvSpPr>
            <a:spLocks noChangeArrowheads="1"/>
          </p:cNvSpPr>
          <p:nvPr/>
        </p:nvSpPr>
        <p:spPr bwMode="auto">
          <a:xfrm rot="5400000">
            <a:off x="6806610" y="2004157"/>
            <a:ext cx="58737"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2" name="AutoShape 201"/>
          <p:cNvSpPr>
            <a:spLocks noChangeArrowheads="1"/>
          </p:cNvSpPr>
          <p:nvPr/>
        </p:nvSpPr>
        <p:spPr bwMode="auto">
          <a:xfrm rot="5400000">
            <a:off x="6654210" y="200415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3" name="AutoShape 202"/>
          <p:cNvSpPr>
            <a:spLocks noChangeArrowheads="1"/>
          </p:cNvSpPr>
          <p:nvPr/>
        </p:nvSpPr>
        <p:spPr bwMode="auto">
          <a:xfrm rot="5400000">
            <a:off x="6501810" y="200415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4" name="AutoShape 203"/>
          <p:cNvSpPr>
            <a:spLocks noChangeArrowheads="1"/>
          </p:cNvSpPr>
          <p:nvPr/>
        </p:nvSpPr>
        <p:spPr bwMode="auto">
          <a:xfrm rot="5400000">
            <a:off x="6349410" y="200415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5" name="AutoShape 204"/>
          <p:cNvSpPr>
            <a:spLocks noChangeArrowheads="1"/>
          </p:cNvSpPr>
          <p:nvPr/>
        </p:nvSpPr>
        <p:spPr bwMode="auto">
          <a:xfrm rot="5400000">
            <a:off x="7722598" y="2005743"/>
            <a:ext cx="58738"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6" name="AutoShape 205"/>
          <p:cNvSpPr>
            <a:spLocks noChangeArrowheads="1"/>
          </p:cNvSpPr>
          <p:nvPr/>
        </p:nvSpPr>
        <p:spPr bwMode="auto">
          <a:xfrm rot="5400000">
            <a:off x="7874998" y="2005743"/>
            <a:ext cx="58738"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7" name="AutoShape 206"/>
          <p:cNvSpPr>
            <a:spLocks noChangeArrowheads="1"/>
          </p:cNvSpPr>
          <p:nvPr/>
        </p:nvSpPr>
        <p:spPr bwMode="auto">
          <a:xfrm rot="5400000">
            <a:off x="8027398" y="2005743"/>
            <a:ext cx="58738"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8" name="AutoShape 207"/>
          <p:cNvSpPr>
            <a:spLocks noChangeArrowheads="1"/>
          </p:cNvSpPr>
          <p:nvPr/>
        </p:nvSpPr>
        <p:spPr bwMode="auto">
          <a:xfrm rot="5400000">
            <a:off x="75686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9" name="AutoShape 208"/>
          <p:cNvSpPr>
            <a:spLocks noChangeArrowheads="1"/>
          </p:cNvSpPr>
          <p:nvPr/>
        </p:nvSpPr>
        <p:spPr bwMode="auto">
          <a:xfrm rot="5400000">
            <a:off x="74162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0" name="AutoShape 209"/>
          <p:cNvSpPr>
            <a:spLocks noChangeArrowheads="1"/>
          </p:cNvSpPr>
          <p:nvPr/>
        </p:nvSpPr>
        <p:spPr bwMode="auto">
          <a:xfrm rot="5400000">
            <a:off x="72638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1" name="AutoShape 210"/>
          <p:cNvSpPr>
            <a:spLocks noChangeArrowheads="1"/>
          </p:cNvSpPr>
          <p:nvPr/>
        </p:nvSpPr>
        <p:spPr bwMode="auto">
          <a:xfrm rot="5400000">
            <a:off x="71114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2" name="AutoShape 211"/>
          <p:cNvSpPr>
            <a:spLocks noChangeArrowheads="1"/>
          </p:cNvSpPr>
          <p:nvPr/>
        </p:nvSpPr>
        <p:spPr bwMode="auto">
          <a:xfrm rot="5400000">
            <a:off x="6960598" y="2151793"/>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3" name="AutoShape 212"/>
          <p:cNvSpPr>
            <a:spLocks noChangeArrowheads="1"/>
          </p:cNvSpPr>
          <p:nvPr/>
        </p:nvSpPr>
        <p:spPr bwMode="auto">
          <a:xfrm rot="5400000">
            <a:off x="68066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4" name="AutoShape 213"/>
          <p:cNvSpPr>
            <a:spLocks noChangeArrowheads="1"/>
          </p:cNvSpPr>
          <p:nvPr/>
        </p:nvSpPr>
        <p:spPr bwMode="auto">
          <a:xfrm rot="5400000">
            <a:off x="66542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5" name="AutoShape 214"/>
          <p:cNvSpPr>
            <a:spLocks noChangeArrowheads="1"/>
          </p:cNvSpPr>
          <p:nvPr/>
        </p:nvSpPr>
        <p:spPr bwMode="auto">
          <a:xfrm rot="5400000">
            <a:off x="65018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6" name="AutoShape 215"/>
          <p:cNvSpPr>
            <a:spLocks noChangeArrowheads="1"/>
          </p:cNvSpPr>
          <p:nvPr/>
        </p:nvSpPr>
        <p:spPr bwMode="auto">
          <a:xfrm rot="5400000">
            <a:off x="6349410" y="2150207"/>
            <a:ext cx="58737"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7" name="AutoShape 216"/>
          <p:cNvSpPr>
            <a:spLocks noChangeArrowheads="1"/>
          </p:cNvSpPr>
          <p:nvPr/>
        </p:nvSpPr>
        <p:spPr bwMode="auto">
          <a:xfrm rot="5400000">
            <a:off x="7722598" y="2151793"/>
            <a:ext cx="58738"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8" name="AutoShape 217"/>
          <p:cNvSpPr>
            <a:spLocks noChangeArrowheads="1"/>
          </p:cNvSpPr>
          <p:nvPr/>
        </p:nvSpPr>
        <p:spPr bwMode="auto">
          <a:xfrm rot="5400000">
            <a:off x="7874998" y="2151793"/>
            <a:ext cx="58738" cy="61913"/>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9" name="AutoShape 218"/>
          <p:cNvSpPr>
            <a:spLocks noChangeArrowheads="1"/>
          </p:cNvSpPr>
          <p:nvPr/>
        </p:nvSpPr>
        <p:spPr bwMode="auto">
          <a:xfrm rot="5400000">
            <a:off x="8027398" y="2151793"/>
            <a:ext cx="58738"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0" name="AutoShape 219"/>
          <p:cNvSpPr>
            <a:spLocks noChangeArrowheads="1"/>
          </p:cNvSpPr>
          <p:nvPr/>
        </p:nvSpPr>
        <p:spPr bwMode="auto">
          <a:xfrm rot="5400000">
            <a:off x="7567816" y="229546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1" name="AutoShape 220"/>
          <p:cNvSpPr>
            <a:spLocks noChangeArrowheads="1"/>
          </p:cNvSpPr>
          <p:nvPr/>
        </p:nvSpPr>
        <p:spPr bwMode="auto">
          <a:xfrm rot="5400000">
            <a:off x="7415416" y="2295463"/>
            <a:ext cx="60325"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2" name="AutoShape 221"/>
          <p:cNvSpPr>
            <a:spLocks noChangeArrowheads="1"/>
          </p:cNvSpPr>
          <p:nvPr/>
        </p:nvSpPr>
        <p:spPr bwMode="auto">
          <a:xfrm rot="5400000">
            <a:off x="7263016" y="229546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3" name="AutoShape 222"/>
          <p:cNvSpPr>
            <a:spLocks noChangeArrowheads="1"/>
          </p:cNvSpPr>
          <p:nvPr/>
        </p:nvSpPr>
        <p:spPr bwMode="auto">
          <a:xfrm rot="5400000">
            <a:off x="7110616" y="229546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4" name="AutoShape 223"/>
          <p:cNvSpPr>
            <a:spLocks noChangeArrowheads="1"/>
          </p:cNvSpPr>
          <p:nvPr/>
        </p:nvSpPr>
        <p:spPr bwMode="auto">
          <a:xfrm rot="5400000">
            <a:off x="6959804" y="229705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5" name="AutoShape 224"/>
          <p:cNvSpPr>
            <a:spLocks noChangeArrowheads="1"/>
          </p:cNvSpPr>
          <p:nvPr/>
        </p:nvSpPr>
        <p:spPr bwMode="auto">
          <a:xfrm rot="5400000">
            <a:off x="6805816" y="229546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6" name="AutoShape 225"/>
          <p:cNvSpPr>
            <a:spLocks noChangeArrowheads="1"/>
          </p:cNvSpPr>
          <p:nvPr/>
        </p:nvSpPr>
        <p:spPr bwMode="auto">
          <a:xfrm rot="5400000">
            <a:off x="6653416" y="2295463"/>
            <a:ext cx="60325"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7" name="AutoShape 226"/>
          <p:cNvSpPr>
            <a:spLocks noChangeArrowheads="1"/>
          </p:cNvSpPr>
          <p:nvPr/>
        </p:nvSpPr>
        <p:spPr bwMode="auto">
          <a:xfrm rot="5400000">
            <a:off x="6501016" y="2295463"/>
            <a:ext cx="60325"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8" name="AutoShape 227"/>
          <p:cNvSpPr>
            <a:spLocks noChangeArrowheads="1"/>
          </p:cNvSpPr>
          <p:nvPr/>
        </p:nvSpPr>
        <p:spPr bwMode="auto">
          <a:xfrm rot="5400000">
            <a:off x="6348616" y="2295463"/>
            <a:ext cx="60325" cy="61912"/>
          </a:xfrm>
          <a:prstGeom prst="octagon">
            <a:avLst>
              <a:gd name="adj" fmla="val 29287"/>
            </a:avLst>
          </a:prstGeom>
          <a:solidFill>
            <a:srgbClr val="7030A0"/>
          </a:solidFill>
          <a:ln w="38100">
            <a:solidFill>
              <a:srgbClr val="7030A0"/>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9" name="AutoShape 228"/>
          <p:cNvSpPr>
            <a:spLocks noChangeArrowheads="1"/>
          </p:cNvSpPr>
          <p:nvPr/>
        </p:nvSpPr>
        <p:spPr bwMode="auto">
          <a:xfrm rot="5400000">
            <a:off x="7721804" y="229705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0" name="AutoShape 229"/>
          <p:cNvSpPr>
            <a:spLocks noChangeArrowheads="1"/>
          </p:cNvSpPr>
          <p:nvPr/>
        </p:nvSpPr>
        <p:spPr bwMode="auto">
          <a:xfrm rot="5400000">
            <a:off x="7874204" y="229705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1" name="AutoShape 230"/>
          <p:cNvSpPr>
            <a:spLocks noChangeArrowheads="1"/>
          </p:cNvSpPr>
          <p:nvPr/>
        </p:nvSpPr>
        <p:spPr bwMode="auto">
          <a:xfrm rot="5400000">
            <a:off x="8025185" y="2291587"/>
            <a:ext cx="60325" cy="61913"/>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2" name="AutoShape 231"/>
          <p:cNvSpPr>
            <a:spLocks noChangeArrowheads="1"/>
          </p:cNvSpPr>
          <p:nvPr/>
        </p:nvSpPr>
        <p:spPr bwMode="auto">
          <a:xfrm rot="5400000">
            <a:off x="7567816" y="2441513"/>
            <a:ext cx="60325"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3" name="AutoShape 232"/>
          <p:cNvSpPr>
            <a:spLocks noChangeArrowheads="1"/>
          </p:cNvSpPr>
          <p:nvPr/>
        </p:nvSpPr>
        <p:spPr bwMode="auto">
          <a:xfrm rot="5400000">
            <a:off x="7415416" y="244151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4" name="AutoShape 233"/>
          <p:cNvSpPr>
            <a:spLocks noChangeArrowheads="1"/>
          </p:cNvSpPr>
          <p:nvPr/>
        </p:nvSpPr>
        <p:spPr bwMode="auto">
          <a:xfrm rot="5400000">
            <a:off x="7263016" y="2441513"/>
            <a:ext cx="60325"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5" name="AutoShape 234"/>
          <p:cNvSpPr>
            <a:spLocks noChangeArrowheads="1"/>
          </p:cNvSpPr>
          <p:nvPr/>
        </p:nvSpPr>
        <p:spPr bwMode="auto">
          <a:xfrm rot="5400000">
            <a:off x="7110616" y="244151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6" name="AutoShape 235"/>
          <p:cNvSpPr>
            <a:spLocks noChangeArrowheads="1"/>
          </p:cNvSpPr>
          <p:nvPr/>
        </p:nvSpPr>
        <p:spPr bwMode="auto">
          <a:xfrm rot="5400000">
            <a:off x="6959804" y="244310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7" name="AutoShape 236"/>
          <p:cNvSpPr>
            <a:spLocks noChangeArrowheads="1"/>
          </p:cNvSpPr>
          <p:nvPr/>
        </p:nvSpPr>
        <p:spPr bwMode="auto">
          <a:xfrm rot="5400000">
            <a:off x="6805816" y="244151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8" name="AutoShape 237"/>
          <p:cNvSpPr>
            <a:spLocks noChangeArrowheads="1"/>
          </p:cNvSpPr>
          <p:nvPr/>
        </p:nvSpPr>
        <p:spPr bwMode="auto">
          <a:xfrm rot="5400000">
            <a:off x="6653416" y="244151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9" name="AutoShape 238"/>
          <p:cNvSpPr>
            <a:spLocks noChangeArrowheads="1"/>
          </p:cNvSpPr>
          <p:nvPr/>
        </p:nvSpPr>
        <p:spPr bwMode="auto">
          <a:xfrm rot="5400000">
            <a:off x="6501016" y="2441513"/>
            <a:ext cx="60325" cy="61912"/>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0" name="AutoShape 239"/>
          <p:cNvSpPr>
            <a:spLocks noChangeArrowheads="1"/>
          </p:cNvSpPr>
          <p:nvPr/>
        </p:nvSpPr>
        <p:spPr bwMode="auto">
          <a:xfrm rot="5400000">
            <a:off x="6348616" y="2441513"/>
            <a:ext cx="60325" cy="61912"/>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1" name="AutoShape 240"/>
          <p:cNvSpPr>
            <a:spLocks noChangeArrowheads="1"/>
          </p:cNvSpPr>
          <p:nvPr/>
        </p:nvSpPr>
        <p:spPr bwMode="auto">
          <a:xfrm rot="5400000">
            <a:off x="7721804" y="244310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2" name="AutoShape 241"/>
          <p:cNvSpPr>
            <a:spLocks noChangeArrowheads="1"/>
          </p:cNvSpPr>
          <p:nvPr/>
        </p:nvSpPr>
        <p:spPr bwMode="auto">
          <a:xfrm rot="5400000">
            <a:off x="7874204" y="244310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3" name="AutoShape 242"/>
          <p:cNvSpPr>
            <a:spLocks noChangeArrowheads="1"/>
          </p:cNvSpPr>
          <p:nvPr/>
        </p:nvSpPr>
        <p:spPr bwMode="auto">
          <a:xfrm rot="5400000">
            <a:off x="8026604" y="2443100"/>
            <a:ext cx="60325" cy="61913"/>
          </a:xfrm>
          <a:prstGeom prst="octagon">
            <a:avLst>
              <a:gd name="adj" fmla="val 29287"/>
            </a:avLst>
          </a:prstGeom>
          <a:no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44" name="AutoShape 243"/>
          <p:cNvCxnSpPr>
            <a:cxnSpLocks noChangeShapeType="1"/>
            <a:stCxn id="283" idx="2"/>
            <a:endCxn id="278" idx="0"/>
          </p:cNvCxnSpPr>
          <p:nvPr/>
        </p:nvCxnSpPr>
        <p:spPr bwMode="auto">
          <a:xfrm rot="16200000" flipH="1">
            <a:off x="6180320" y="3661710"/>
            <a:ext cx="392077" cy="104854"/>
          </a:xfrm>
          <a:prstGeom prst="bentConnector3">
            <a:avLst>
              <a:gd name="adj1" fmla="val 50000"/>
            </a:avLst>
          </a:prstGeom>
          <a:noFill/>
          <a:ln w="9525">
            <a:solidFill>
              <a:schemeClr val="tx1"/>
            </a:solidFill>
            <a:miter lim="800000"/>
            <a:headEnd/>
            <a:tailEnd/>
          </a:ln>
        </p:spPr>
      </p:cxnSp>
      <p:cxnSp>
        <p:nvCxnSpPr>
          <p:cNvPr id="245" name="AutoShape 244"/>
          <p:cNvCxnSpPr>
            <a:cxnSpLocks noChangeShapeType="1"/>
            <a:stCxn id="287" idx="2"/>
            <a:endCxn id="263" idx="0"/>
          </p:cNvCxnSpPr>
          <p:nvPr/>
        </p:nvCxnSpPr>
        <p:spPr bwMode="auto">
          <a:xfrm rot="16200000" flipH="1">
            <a:off x="6977244" y="3480735"/>
            <a:ext cx="388902" cy="463629"/>
          </a:xfrm>
          <a:prstGeom prst="bentConnector3">
            <a:avLst>
              <a:gd name="adj1" fmla="val 50000"/>
            </a:avLst>
          </a:prstGeom>
          <a:noFill/>
          <a:ln w="9525">
            <a:solidFill>
              <a:schemeClr val="tx1"/>
            </a:solidFill>
            <a:miter lim="800000"/>
            <a:headEnd/>
            <a:tailEnd/>
          </a:ln>
        </p:spPr>
      </p:cxnSp>
      <p:sp>
        <p:nvSpPr>
          <p:cNvPr id="246" name="Rectangle 245"/>
          <p:cNvSpPr>
            <a:spLocks noChangeArrowheads="1"/>
          </p:cNvSpPr>
          <p:nvPr/>
        </p:nvSpPr>
        <p:spPr bwMode="auto">
          <a:xfrm>
            <a:off x="6346235" y="5048481"/>
            <a:ext cx="381000" cy="568325"/>
          </a:xfrm>
          <a:prstGeom prst="rect">
            <a:avLst/>
          </a:prstGeom>
          <a:solidFill>
            <a:srgbClr val="660066"/>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7" name="Rectangle 246"/>
          <p:cNvSpPr>
            <a:spLocks noChangeArrowheads="1"/>
          </p:cNvSpPr>
          <p:nvPr/>
        </p:nvSpPr>
        <p:spPr bwMode="auto">
          <a:xfrm>
            <a:off x="6447835" y="5096106"/>
            <a:ext cx="381000" cy="569913"/>
          </a:xfrm>
          <a:prstGeom prst="rect">
            <a:avLst/>
          </a:prstGeom>
          <a:solidFill>
            <a:srgbClr val="4C216D"/>
          </a:solidFill>
          <a:ln w="9525" algn="ctr">
            <a:solidFill>
              <a:srgbClr val="660066"/>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8" name="Rectangle 247"/>
          <p:cNvSpPr>
            <a:spLocks noChangeArrowheads="1"/>
          </p:cNvSpPr>
          <p:nvPr/>
        </p:nvSpPr>
        <p:spPr bwMode="auto">
          <a:xfrm>
            <a:off x="6574835" y="5143731"/>
            <a:ext cx="381000" cy="568325"/>
          </a:xfrm>
          <a:prstGeom prst="rect">
            <a:avLst/>
          </a:prstGeom>
          <a:solidFill>
            <a:srgbClr val="7030A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9" name="Rectangle 248"/>
          <p:cNvSpPr>
            <a:spLocks noChangeArrowheads="1"/>
          </p:cNvSpPr>
          <p:nvPr/>
        </p:nvSpPr>
        <p:spPr bwMode="auto">
          <a:xfrm>
            <a:off x="7317785" y="5078644"/>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0" name="Rectangle 249"/>
          <p:cNvSpPr>
            <a:spLocks noChangeArrowheads="1"/>
          </p:cNvSpPr>
          <p:nvPr/>
        </p:nvSpPr>
        <p:spPr bwMode="auto">
          <a:xfrm>
            <a:off x="7419385" y="5126269"/>
            <a:ext cx="381000" cy="569912"/>
          </a:xfrm>
          <a:prstGeom prst="rect">
            <a:avLst/>
          </a:prstGeom>
          <a:solidFill>
            <a:srgbClr val="1C1C1C"/>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1" name="Rectangle 250"/>
          <p:cNvSpPr>
            <a:spLocks noChangeArrowheads="1"/>
          </p:cNvSpPr>
          <p:nvPr/>
        </p:nvSpPr>
        <p:spPr bwMode="auto">
          <a:xfrm>
            <a:off x="7546385" y="5173894"/>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2" name="Rectangle 251" descr="Diagonal weit nach oben"/>
          <p:cNvSpPr>
            <a:spLocks noChangeArrowheads="1"/>
          </p:cNvSpPr>
          <p:nvPr/>
        </p:nvSpPr>
        <p:spPr bwMode="auto">
          <a:xfrm>
            <a:off x="6044610" y="6028084"/>
            <a:ext cx="2209800" cy="568325"/>
          </a:xfrm>
          <a:prstGeom prst="rect">
            <a:avLst/>
          </a:prstGeom>
          <a:pattFill prst="wdUpDiag">
            <a:fgClr>
              <a:schemeClr val="tx1"/>
            </a:fgClr>
            <a:bgClr>
              <a:schemeClr val="bg1"/>
            </a:bgClr>
          </a:pattFill>
          <a:ln w="28575">
            <a:solidFill>
              <a:srgbClr val="660066"/>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3" name="Text Box 252"/>
          <p:cNvSpPr txBox="1">
            <a:spLocks noChangeArrowheads="1"/>
          </p:cNvSpPr>
          <p:nvPr/>
        </p:nvSpPr>
        <p:spPr bwMode="auto">
          <a:xfrm>
            <a:off x="9109402" y="640444"/>
            <a:ext cx="2940908"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Cross parents</a:t>
            </a:r>
          </a:p>
        </p:txBody>
      </p:sp>
      <p:sp>
        <p:nvSpPr>
          <p:cNvPr id="254" name="Text Box 253"/>
          <p:cNvSpPr txBox="1">
            <a:spLocks noChangeArrowheads="1"/>
          </p:cNvSpPr>
          <p:nvPr/>
        </p:nvSpPr>
        <p:spPr bwMode="auto">
          <a:xfrm>
            <a:off x="9130709" y="1072244"/>
            <a:ext cx="2919600"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Self F1 plant(s)</a:t>
            </a:r>
          </a:p>
        </p:txBody>
      </p:sp>
      <p:sp>
        <p:nvSpPr>
          <p:cNvPr id="255" name="Text Box 255"/>
          <p:cNvSpPr txBox="1">
            <a:spLocks noChangeArrowheads="1"/>
          </p:cNvSpPr>
          <p:nvPr/>
        </p:nvSpPr>
        <p:spPr bwMode="auto">
          <a:xfrm>
            <a:off x="9130709" y="3012163"/>
            <a:ext cx="2919600"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dirty="0">
                <a:latin typeface="Arial" panose="020B0604020202020204" pitchFamily="34" charset="0"/>
                <a:cs typeface="Arial" panose="020B0604020202020204" pitchFamily="34" charset="0"/>
              </a:rPr>
              <a:t>Select </a:t>
            </a:r>
            <a:r>
              <a:rPr lang="en-GB" altLang="de-DE" dirty="0">
                <a:solidFill>
                  <a:srgbClr val="7030A0"/>
                </a:solidFill>
                <a:latin typeface="Arial" panose="020B0604020202020204" pitchFamily="34" charset="0"/>
                <a:cs typeface="Arial" panose="020B0604020202020204" pitchFamily="34" charset="0"/>
              </a:rPr>
              <a:t>F5:6</a:t>
            </a:r>
            <a:r>
              <a:rPr lang="en-GB" altLang="de-DE" dirty="0">
                <a:latin typeface="Arial" panose="020B0604020202020204" pitchFamily="34" charset="0"/>
                <a:cs typeface="Arial" panose="020B0604020202020204" pitchFamily="34" charset="0"/>
              </a:rPr>
              <a:t> lines</a:t>
            </a:r>
          </a:p>
        </p:txBody>
      </p:sp>
      <p:sp>
        <p:nvSpPr>
          <p:cNvPr id="256" name="Text Box 256"/>
          <p:cNvSpPr txBox="1">
            <a:spLocks noChangeArrowheads="1"/>
          </p:cNvSpPr>
          <p:nvPr/>
        </p:nvSpPr>
        <p:spPr bwMode="auto">
          <a:xfrm>
            <a:off x="9130709" y="4041787"/>
            <a:ext cx="2919600" cy="3416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lnSpc>
                <a:spcPct val="90000"/>
              </a:lnSpc>
            </a:pPr>
            <a:r>
              <a:rPr lang="en-GB" altLang="de-DE" dirty="0">
                <a:latin typeface="Arial" panose="020B0604020202020204" pitchFamily="34" charset="0"/>
                <a:cs typeface="Arial" panose="020B0604020202020204" pitchFamily="34" charset="0"/>
              </a:rPr>
              <a:t>Select </a:t>
            </a:r>
            <a:r>
              <a:rPr lang="en-GB" altLang="de-DE" dirty="0">
                <a:solidFill>
                  <a:srgbClr val="7030A0"/>
                </a:solidFill>
                <a:latin typeface="Arial" panose="020B0604020202020204" pitchFamily="34" charset="0"/>
                <a:cs typeface="Arial" panose="020B0604020202020204" pitchFamily="34" charset="0"/>
              </a:rPr>
              <a:t>F5:7 </a:t>
            </a:r>
            <a:r>
              <a:rPr lang="en-GB" altLang="de-DE" dirty="0">
                <a:latin typeface="Arial" panose="020B0604020202020204" pitchFamily="34" charset="0"/>
                <a:cs typeface="Arial" panose="020B0604020202020204" pitchFamily="34" charset="0"/>
              </a:rPr>
              <a:t> lines</a:t>
            </a:r>
          </a:p>
        </p:txBody>
      </p:sp>
      <p:sp>
        <p:nvSpPr>
          <p:cNvPr id="257" name="Text Box 257"/>
          <p:cNvSpPr txBox="1">
            <a:spLocks noChangeArrowheads="1"/>
          </p:cNvSpPr>
          <p:nvPr/>
        </p:nvSpPr>
        <p:spPr bwMode="auto">
          <a:xfrm>
            <a:off x="9130709" y="5101452"/>
            <a:ext cx="2919600"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Select </a:t>
            </a:r>
            <a:r>
              <a:rPr lang="en-GB" altLang="de-DE" dirty="0">
                <a:solidFill>
                  <a:srgbClr val="7030A0"/>
                </a:solidFill>
                <a:latin typeface="Arial" panose="020B0604020202020204" pitchFamily="34" charset="0"/>
                <a:cs typeface="Arial" panose="020B0604020202020204" pitchFamily="34" charset="0"/>
              </a:rPr>
              <a:t>F5:8</a:t>
            </a:r>
            <a:r>
              <a:rPr lang="en-GB" altLang="de-DE" dirty="0">
                <a:latin typeface="Arial" panose="020B0604020202020204" pitchFamily="34" charset="0"/>
                <a:cs typeface="Arial" panose="020B0604020202020204" pitchFamily="34" charset="0"/>
              </a:rPr>
              <a:t> lines</a:t>
            </a:r>
          </a:p>
        </p:txBody>
      </p:sp>
      <p:sp>
        <p:nvSpPr>
          <p:cNvPr id="258" name="Text Box 258"/>
          <p:cNvSpPr txBox="1">
            <a:spLocks noChangeArrowheads="1"/>
          </p:cNvSpPr>
          <p:nvPr/>
        </p:nvSpPr>
        <p:spPr bwMode="auto">
          <a:xfrm>
            <a:off x="9109401" y="6012737"/>
            <a:ext cx="2940907"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Experimental </a:t>
            </a:r>
            <a:r>
              <a:rPr lang="en-GB" altLang="de-DE" i="1" dirty="0"/>
              <a:t>cultivar</a:t>
            </a:r>
          </a:p>
        </p:txBody>
      </p:sp>
      <p:cxnSp>
        <p:nvCxnSpPr>
          <p:cNvPr id="259" name="AutoShape 259"/>
          <p:cNvCxnSpPr>
            <a:cxnSpLocks noChangeShapeType="1"/>
            <a:stCxn id="228" idx="0"/>
          </p:cNvCxnSpPr>
          <p:nvPr/>
        </p:nvCxnSpPr>
        <p:spPr bwMode="auto">
          <a:xfrm rot="5400000">
            <a:off x="6040573" y="2630981"/>
            <a:ext cx="625894" cy="77097"/>
          </a:xfrm>
          <a:prstGeom prst="bentConnector3">
            <a:avLst>
              <a:gd name="adj1" fmla="val 50000"/>
            </a:avLst>
          </a:prstGeom>
          <a:noFill/>
          <a:ln w="9525">
            <a:solidFill>
              <a:schemeClr val="tx1"/>
            </a:solidFill>
            <a:miter lim="800000"/>
            <a:headEnd/>
            <a:tailEnd/>
          </a:ln>
        </p:spPr>
      </p:cxnSp>
      <p:cxnSp>
        <p:nvCxnSpPr>
          <p:cNvPr id="260" name="AutoShape 260"/>
          <p:cNvCxnSpPr>
            <a:cxnSpLocks noChangeShapeType="1"/>
            <a:stCxn id="239" idx="1"/>
            <a:endCxn id="284" idx="0"/>
          </p:cNvCxnSpPr>
          <p:nvPr/>
        </p:nvCxnSpPr>
        <p:spPr bwMode="auto">
          <a:xfrm rot="5400000">
            <a:off x="6254966" y="2720822"/>
            <a:ext cx="481114" cy="44734"/>
          </a:xfrm>
          <a:prstGeom prst="bentConnector3">
            <a:avLst>
              <a:gd name="adj1" fmla="val 50000"/>
            </a:avLst>
          </a:prstGeom>
          <a:noFill/>
          <a:ln w="9525">
            <a:solidFill>
              <a:schemeClr val="tx1"/>
            </a:solidFill>
            <a:miter lim="800000"/>
            <a:headEnd/>
            <a:tailEnd/>
          </a:ln>
        </p:spPr>
      </p:cxnSp>
      <p:cxnSp>
        <p:nvCxnSpPr>
          <p:cNvPr id="261" name="AutoShape 261"/>
          <p:cNvCxnSpPr>
            <a:cxnSpLocks noChangeShapeType="1"/>
            <a:stCxn id="231" idx="0"/>
            <a:endCxn id="294" idx="0"/>
          </p:cNvCxnSpPr>
          <p:nvPr/>
        </p:nvCxnSpPr>
        <p:spPr bwMode="auto">
          <a:xfrm rot="5400000">
            <a:off x="7747539" y="2662648"/>
            <a:ext cx="631040" cy="11156"/>
          </a:xfrm>
          <a:prstGeom prst="bentConnector3">
            <a:avLst>
              <a:gd name="adj1" fmla="val 50000"/>
            </a:avLst>
          </a:prstGeom>
          <a:noFill/>
          <a:ln w="9525">
            <a:solidFill>
              <a:schemeClr val="tx1"/>
            </a:solidFill>
            <a:miter lim="800000"/>
            <a:headEnd/>
            <a:tailEnd/>
          </a:ln>
        </p:spPr>
      </p:cxnSp>
      <p:cxnSp>
        <p:nvCxnSpPr>
          <p:cNvPr id="262" name="AutoShape 262"/>
          <p:cNvCxnSpPr>
            <a:cxnSpLocks noChangeShapeType="1"/>
            <a:stCxn id="227" idx="7"/>
            <a:endCxn id="285" idx="0"/>
          </p:cNvCxnSpPr>
          <p:nvPr/>
        </p:nvCxnSpPr>
        <p:spPr bwMode="auto">
          <a:xfrm>
            <a:off x="6562135" y="2338915"/>
            <a:ext cx="55483" cy="644831"/>
          </a:xfrm>
          <a:prstGeom prst="bentConnector2">
            <a:avLst/>
          </a:prstGeom>
          <a:noFill/>
          <a:ln w="9525">
            <a:solidFill>
              <a:schemeClr val="tx1"/>
            </a:solidFill>
            <a:miter lim="800000"/>
            <a:headEnd/>
            <a:tailEnd/>
          </a:ln>
        </p:spPr>
      </p:cxnSp>
      <p:sp>
        <p:nvSpPr>
          <p:cNvPr id="263" name="Rectangle 263"/>
          <p:cNvSpPr>
            <a:spLocks noChangeArrowheads="1"/>
          </p:cNvSpPr>
          <p:nvPr/>
        </p:nvSpPr>
        <p:spPr bwMode="auto">
          <a:xfrm>
            <a:off x="7270160" y="3907001"/>
            <a:ext cx="266700" cy="795338"/>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64" name="AutoShape 264"/>
          <p:cNvCxnSpPr>
            <a:cxnSpLocks noChangeShapeType="1"/>
            <a:stCxn id="234" idx="0"/>
            <a:endCxn id="289" idx="0"/>
          </p:cNvCxnSpPr>
          <p:nvPr/>
        </p:nvCxnSpPr>
        <p:spPr bwMode="auto">
          <a:xfrm rot="5400000">
            <a:off x="7045336" y="2722614"/>
            <a:ext cx="481114" cy="41150"/>
          </a:xfrm>
          <a:prstGeom prst="bentConnector3">
            <a:avLst>
              <a:gd name="adj1" fmla="val 50000"/>
            </a:avLst>
          </a:prstGeom>
          <a:noFill/>
          <a:ln w="9525">
            <a:solidFill>
              <a:schemeClr val="tx1"/>
            </a:solidFill>
            <a:miter lim="800000"/>
            <a:headEnd/>
            <a:tailEnd/>
          </a:ln>
        </p:spPr>
      </p:cxnSp>
      <p:cxnSp>
        <p:nvCxnSpPr>
          <p:cNvPr id="265" name="AutoShape 265"/>
          <p:cNvCxnSpPr>
            <a:cxnSpLocks noChangeShapeType="1"/>
            <a:stCxn id="198" idx="0"/>
            <a:endCxn id="290" idx="0"/>
          </p:cNvCxnSpPr>
          <p:nvPr/>
        </p:nvCxnSpPr>
        <p:spPr bwMode="auto">
          <a:xfrm rot="16200000" flipH="1">
            <a:off x="6897931" y="2473484"/>
            <a:ext cx="919264" cy="101260"/>
          </a:xfrm>
          <a:prstGeom prst="bentConnector3">
            <a:avLst>
              <a:gd name="adj1" fmla="val 50000"/>
            </a:avLst>
          </a:prstGeom>
          <a:noFill/>
          <a:ln w="9525">
            <a:solidFill>
              <a:schemeClr val="tx1"/>
            </a:solidFill>
            <a:miter lim="800000"/>
            <a:headEnd/>
            <a:tailEnd/>
          </a:ln>
        </p:spPr>
      </p:cxnSp>
      <p:cxnSp>
        <p:nvCxnSpPr>
          <p:cNvPr id="266" name="AutoShape 266"/>
          <p:cNvCxnSpPr>
            <a:cxnSpLocks noChangeShapeType="1"/>
            <a:stCxn id="221" idx="0"/>
            <a:endCxn id="291" idx="0"/>
          </p:cNvCxnSpPr>
          <p:nvPr/>
        </p:nvCxnSpPr>
        <p:spPr bwMode="auto">
          <a:xfrm rot="16200000" flipH="1">
            <a:off x="7204086" y="2611364"/>
            <a:ext cx="627164" cy="117600"/>
          </a:xfrm>
          <a:prstGeom prst="bentConnector3">
            <a:avLst>
              <a:gd name="adj1" fmla="val 50000"/>
            </a:avLst>
          </a:prstGeom>
          <a:noFill/>
          <a:ln w="9525">
            <a:solidFill>
              <a:schemeClr val="tx1"/>
            </a:solidFill>
            <a:miter lim="800000"/>
            <a:headEnd/>
            <a:tailEnd/>
          </a:ln>
        </p:spPr>
      </p:cxnSp>
      <p:cxnSp>
        <p:nvCxnSpPr>
          <p:cNvPr id="267" name="AutoShape 267"/>
          <p:cNvCxnSpPr>
            <a:cxnSpLocks noChangeShapeType="1"/>
            <a:stCxn id="218" idx="2"/>
            <a:endCxn id="293" idx="0"/>
          </p:cNvCxnSpPr>
          <p:nvPr/>
        </p:nvCxnSpPr>
        <p:spPr bwMode="auto">
          <a:xfrm rot="10800000" flipH="1" flipV="1">
            <a:off x="7873411" y="2194916"/>
            <a:ext cx="23732" cy="788830"/>
          </a:xfrm>
          <a:prstGeom prst="bentConnector4">
            <a:avLst>
              <a:gd name="adj1" fmla="val -963256"/>
              <a:gd name="adj2" fmla="val 51191"/>
            </a:avLst>
          </a:prstGeom>
          <a:noFill/>
          <a:ln w="9525">
            <a:solidFill>
              <a:schemeClr val="tx1"/>
            </a:solidFill>
            <a:miter lim="800000"/>
            <a:headEnd/>
            <a:tailEnd/>
          </a:ln>
        </p:spPr>
      </p:cxnSp>
      <p:cxnSp>
        <p:nvCxnSpPr>
          <p:cNvPr id="268" name="AutoShape 268"/>
          <p:cNvCxnSpPr>
            <a:cxnSpLocks noChangeShapeType="1"/>
            <a:stCxn id="279" idx="0"/>
            <a:endCxn id="286" idx="2"/>
          </p:cNvCxnSpPr>
          <p:nvPr/>
        </p:nvCxnSpPr>
        <p:spPr bwMode="auto">
          <a:xfrm rot="16200000" flipV="1">
            <a:off x="6669270" y="3636310"/>
            <a:ext cx="401602" cy="165179"/>
          </a:xfrm>
          <a:prstGeom prst="bentConnector3">
            <a:avLst>
              <a:gd name="adj1" fmla="val 50000"/>
            </a:avLst>
          </a:prstGeom>
          <a:noFill/>
          <a:ln w="9525">
            <a:solidFill>
              <a:schemeClr val="tx1"/>
            </a:solidFill>
            <a:miter lim="800000"/>
            <a:headEnd/>
            <a:tailEnd/>
          </a:ln>
        </p:spPr>
      </p:cxnSp>
      <p:cxnSp>
        <p:nvCxnSpPr>
          <p:cNvPr id="269" name="AutoShape 269"/>
          <p:cNvCxnSpPr>
            <a:cxnSpLocks noChangeShapeType="1"/>
            <a:stCxn id="226" idx="1"/>
            <a:endCxn id="286" idx="0"/>
          </p:cNvCxnSpPr>
          <p:nvPr/>
        </p:nvCxnSpPr>
        <p:spPr bwMode="auto">
          <a:xfrm rot="16200000" flipH="1">
            <a:off x="6415303" y="2611568"/>
            <a:ext cx="627164" cy="117191"/>
          </a:xfrm>
          <a:prstGeom prst="bentConnector3">
            <a:avLst>
              <a:gd name="adj1" fmla="val 50000"/>
            </a:avLst>
          </a:prstGeom>
          <a:noFill/>
          <a:ln w="9525">
            <a:solidFill>
              <a:schemeClr val="tx1"/>
            </a:solidFill>
            <a:miter lim="800000"/>
            <a:headEnd/>
            <a:tailEnd/>
          </a:ln>
        </p:spPr>
      </p:cxnSp>
      <p:cxnSp>
        <p:nvCxnSpPr>
          <p:cNvPr id="270" name="AutoShape 270"/>
          <p:cNvCxnSpPr>
            <a:cxnSpLocks noChangeShapeType="1"/>
            <a:stCxn id="201" idx="0"/>
          </p:cNvCxnSpPr>
          <p:nvPr/>
        </p:nvCxnSpPr>
        <p:spPr bwMode="auto">
          <a:xfrm rot="16200000" flipH="1">
            <a:off x="6432092" y="2482123"/>
            <a:ext cx="906461" cy="71178"/>
          </a:xfrm>
          <a:prstGeom prst="bentConnector3">
            <a:avLst>
              <a:gd name="adj1" fmla="val 50000"/>
            </a:avLst>
          </a:prstGeom>
          <a:noFill/>
          <a:ln w="9525">
            <a:solidFill>
              <a:schemeClr val="tx1"/>
            </a:solidFill>
            <a:miter lim="800000"/>
            <a:headEnd/>
            <a:tailEnd/>
          </a:ln>
        </p:spPr>
      </p:cxnSp>
      <p:cxnSp>
        <p:nvCxnSpPr>
          <p:cNvPr id="271" name="AutoShape 271"/>
          <p:cNvCxnSpPr>
            <a:cxnSpLocks noChangeShapeType="1"/>
            <a:stCxn id="212" idx="1"/>
            <a:endCxn id="288" idx="0"/>
          </p:cNvCxnSpPr>
          <p:nvPr/>
        </p:nvCxnSpPr>
        <p:spPr bwMode="auto">
          <a:xfrm rot="16200000" flipH="1">
            <a:off x="6652402" y="2535930"/>
            <a:ext cx="768452" cy="120829"/>
          </a:xfrm>
          <a:prstGeom prst="bentConnector3">
            <a:avLst>
              <a:gd name="adj1" fmla="val 50000"/>
            </a:avLst>
          </a:prstGeom>
          <a:noFill/>
          <a:ln w="9525">
            <a:solidFill>
              <a:schemeClr val="tx1"/>
            </a:solidFill>
            <a:miter lim="800000"/>
            <a:headEnd/>
            <a:tailEnd/>
          </a:ln>
        </p:spPr>
      </p:cxnSp>
      <p:cxnSp>
        <p:nvCxnSpPr>
          <p:cNvPr id="272" name="AutoShape 272"/>
          <p:cNvCxnSpPr>
            <a:cxnSpLocks noChangeShapeType="1"/>
            <a:stCxn id="232" idx="1"/>
            <a:endCxn id="292" idx="0"/>
          </p:cNvCxnSpPr>
          <p:nvPr/>
        </p:nvCxnSpPr>
        <p:spPr bwMode="auto">
          <a:xfrm rot="16200000" flipH="1">
            <a:off x="7422572" y="2664749"/>
            <a:ext cx="477939" cy="153703"/>
          </a:xfrm>
          <a:prstGeom prst="bentConnector3">
            <a:avLst>
              <a:gd name="adj1" fmla="val 50000"/>
            </a:avLst>
          </a:prstGeom>
          <a:noFill/>
          <a:ln w="9525">
            <a:solidFill>
              <a:schemeClr val="tx1"/>
            </a:solidFill>
            <a:miter lim="800000"/>
            <a:headEnd/>
            <a:tailEnd/>
          </a:ln>
        </p:spPr>
      </p:cxnSp>
      <p:sp>
        <p:nvSpPr>
          <p:cNvPr id="273" name="AutoShape 273"/>
          <p:cNvSpPr>
            <a:spLocks noChangeAspect="1" noChangeArrowheads="1"/>
          </p:cNvSpPr>
          <p:nvPr/>
        </p:nvSpPr>
        <p:spPr bwMode="auto">
          <a:xfrm>
            <a:off x="6373223" y="767746"/>
            <a:ext cx="122237"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4" name="AutoShape 274"/>
          <p:cNvSpPr>
            <a:spLocks noChangeAspect="1" noChangeArrowheads="1"/>
          </p:cNvSpPr>
          <p:nvPr/>
        </p:nvSpPr>
        <p:spPr bwMode="auto">
          <a:xfrm>
            <a:off x="7973423" y="767746"/>
            <a:ext cx="122237"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5" name="AutoShape 275"/>
          <p:cNvSpPr>
            <a:spLocks noChangeArrowheads="1"/>
          </p:cNvSpPr>
          <p:nvPr/>
        </p:nvSpPr>
        <p:spPr bwMode="auto">
          <a:xfrm rot="2714443">
            <a:off x="7119348" y="676297"/>
            <a:ext cx="3302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6" name="AutoShape 276"/>
          <p:cNvSpPr>
            <a:spLocks noChangeAspect="1" noChangeArrowheads="1"/>
          </p:cNvSpPr>
          <p:nvPr/>
        </p:nvSpPr>
        <p:spPr bwMode="auto">
          <a:xfrm>
            <a:off x="7219360" y="1128714"/>
            <a:ext cx="122238" cy="117475"/>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7" name="Line 277"/>
          <p:cNvSpPr>
            <a:spLocks noChangeShapeType="1"/>
          </p:cNvSpPr>
          <p:nvPr/>
        </p:nvSpPr>
        <p:spPr bwMode="auto">
          <a:xfrm flipH="1">
            <a:off x="7281271" y="883634"/>
            <a:ext cx="2" cy="245079"/>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78" name="Rectangle 278"/>
          <p:cNvSpPr>
            <a:spLocks noChangeArrowheads="1"/>
          </p:cNvSpPr>
          <p:nvPr/>
        </p:nvSpPr>
        <p:spPr bwMode="auto">
          <a:xfrm>
            <a:off x="6295435" y="3910176"/>
            <a:ext cx="266700" cy="798513"/>
          </a:xfrm>
          <a:prstGeom prst="rect">
            <a:avLst/>
          </a:prstGeom>
          <a:solidFill>
            <a:srgbClr val="7030A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9" name="Rectangle 279"/>
          <p:cNvSpPr>
            <a:spLocks noChangeArrowheads="1"/>
          </p:cNvSpPr>
          <p:nvPr/>
        </p:nvSpPr>
        <p:spPr bwMode="auto">
          <a:xfrm>
            <a:off x="6819310" y="3919701"/>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0" name="Rectangle 280"/>
          <p:cNvSpPr>
            <a:spLocks noChangeArrowheads="1"/>
          </p:cNvSpPr>
          <p:nvPr/>
        </p:nvSpPr>
        <p:spPr bwMode="auto">
          <a:xfrm>
            <a:off x="7805148" y="3919701"/>
            <a:ext cx="266700" cy="79851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81" name="AutoShape 281"/>
          <p:cNvCxnSpPr>
            <a:cxnSpLocks noChangeShapeType="1"/>
            <a:stCxn id="291" idx="2"/>
            <a:endCxn id="280" idx="0"/>
          </p:cNvCxnSpPr>
          <p:nvPr/>
        </p:nvCxnSpPr>
        <p:spPr bwMode="auto">
          <a:xfrm rot="16200000" flipH="1">
            <a:off x="7556682" y="3537885"/>
            <a:ext cx="401602" cy="362030"/>
          </a:xfrm>
          <a:prstGeom prst="bentConnector3">
            <a:avLst>
              <a:gd name="adj1" fmla="val 50000"/>
            </a:avLst>
          </a:prstGeom>
          <a:noFill/>
          <a:ln w="9525">
            <a:solidFill>
              <a:schemeClr val="tx1"/>
            </a:solidFill>
            <a:miter lim="800000"/>
            <a:headEnd/>
            <a:tailEnd/>
          </a:ln>
        </p:spPr>
      </p:cxnSp>
      <p:sp>
        <p:nvSpPr>
          <p:cNvPr id="282" name="Line 282"/>
          <p:cNvSpPr>
            <a:spLocks noChangeShapeType="1"/>
          </p:cNvSpPr>
          <p:nvPr/>
        </p:nvSpPr>
        <p:spPr bwMode="auto">
          <a:xfrm>
            <a:off x="7281271" y="1248759"/>
            <a:ext cx="4763" cy="134682"/>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3" name="Rectangle 283"/>
          <p:cNvSpPr>
            <a:spLocks noChangeAspect="1" noChangeArrowheads="1"/>
          </p:cNvSpPr>
          <p:nvPr/>
        </p:nvSpPr>
        <p:spPr bwMode="auto">
          <a:xfrm>
            <a:off x="6265257" y="2983746"/>
            <a:ext cx="117348" cy="534353"/>
          </a:xfrm>
          <a:prstGeom prst="rect">
            <a:avLst/>
          </a:prstGeom>
          <a:solidFill>
            <a:srgbClr val="7030A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4" name="Rectangle 284"/>
          <p:cNvSpPr>
            <a:spLocks noChangeAspect="1" noChangeArrowheads="1"/>
          </p:cNvSpPr>
          <p:nvPr/>
        </p:nvSpPr>
        <p:spPr bwMode="auto">
          <a:xfrm>
            <a:off x="6414482" y="2983746"/>
            <a:ext cx="117348" cy="534353"/>
          </a:xfrm>
          <a:prstGeom prst="rect">
            <a:avLst/>
          </a:prstGeom>
          <a:no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5" name="Rectangle 285"/>
          <p:cNvSpPr>
            <a:spLocks noChangeAspect="1" noChangeArrowheads="1"/>
          </p:cNvSpPr>
          <p:nvPr/>
        </p:nvSpPr>
        <p:spPr bwMode="auto">
          <a:xfrm>
            <a:off x="6558944" y="2983746"/>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6" name="Rectangle 286"/>
          <p:cNvSpPr>
            <a:spLocks noChangeAspect="1" noChangeArrowheads="1"/>
          </p:cNvSpPr>
          <p:nvPr/>
        </p:nvSpPr>
        <p:spPr bwMode="auto">
          <a:xfrm>
            <a:off x="6728807" y="2983746"/>
            <a:ext cx="117348" cy="53435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7" name="Rectangle 287"/>
          <p:cNvSpPr>
            <a:spLocks noChangeAspect="1" noChangeArrowheads="1"/>
          </p:cNvSpPr>
          <p:nvPr/>
        </p:nvSpPr>
        <p:spPr bwMode="auto">
          <a:xfrm>
            <a:off x="6881207" y="2983746"/>
            <a:ext cx="117348" cy="53435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8" name="Rectangle 288"/>
          <p:cNvSpPr>
            <a:spLocks noChangeAspect="1" noChangeArrowheads="1"/>
          </p:cNvSpPr>
          <p:nvPr/>
        </p:nvSpPr>
        <p:spPr bwMode="auto">
          <a:xfrm>
            <a:off x="7038369" y="2980571"/>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9" name="Rectangle 289"/>
          <p:cNvSpPr>
            <a:spLocks noChangeAspect="1" noChangeArrowheads="1"/>
          </p:cNvSpPr>
          <p:nvPr/>
        </p:nvSpPr>
        <p:spPr bwMode="auto">
          <a:xfrm>
            <a:off x="7206644" y="2983746"/>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0" name="Rectangle 290"/>
          <p:cNvSpPr>
            <a:spLocks noChangeAspect="1" noChangeArrowheads="1"/>
          </p:cNvSpPr>
          <p:nvPr/>
        </p:nvSpPr>
        <p:spPr bwMode="auto">
          <a:xfrm>
            <a:off x="7349519" y="2983746"/>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1" name="Rectangle 291"/>
          <p:cNvSpPr>
            <a:spLocks noChangeAspect="1" noChangeArrowheads="1"/>
          </p:cNvSpPr>
          <p:nvPr/>
        </p:nvSpPr>
        <p:spPr bwMode="auto">
          <a:xfrm>
            <a:off x="7517794" y="2983746"/>
            <a:ext cx="117348" cy="534353"/>
          </a:xfrm>
          <a:prstGeom prst="rect">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2" name="Rectangle 292"/>
          <p:cNvSpPr>
            <a:spLocks noChangeAspect="1" noChangeArrowheads="1"/>
          </p:cNvSpPr>
          <p:nvPr/>
        </p:nvSpPr>
        <p:spPr bwMode="auto">
          <a:xfrm>
            <a:off x="7679719" y="2980571"/>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3" name="Rectangle 293"/>
          <p:cNvSpPr>
            <a:spLocks noChangeAspect="1" noChangeArrowheads="1"/>
          </p:cNvSpPr>
          <p:nvPr/>
        </p:nvSpPr>
        <p:spPr bwMode="auto">
          <a:xfrm>
            <a:off x="7838469" y="2983746"/>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4" name="Rectangle 294"/>
          <p:cNvSpPr>
            <a:spLocks noChangeAspect="1" noChangeArrowheads="1"/>
          </p:cNvSpPr>
          <p:nvPr/>
        </p:nvSpPr>
        <p:spPr bwMode="auto">
          <a:xfrm>
            <a:off x="7998807" y="2983746"/>
            <a:ext cx="117348" cy="534353"/>
          </a:xfrm>
          <a:prstGeom prst="rect">
            <a:avLst/>
          </a:prstGeom>
          <a:no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95" name="AutoShape 295"/>
          <p:cNvCxnSpPr>
            <a:cxnSpLocks noChangeShapeType="1"/>
            <a:stCxn id="246" idx="0"/>
            <a:endCxn id="278" idx="2"/>
          </p:cNvCxnSpPr>
          <p:nvPr/>
        </p:nvCxnSpPr>
        <p:spPr bwMode="auto">
          <a:xfrm rot="16200000" flipV="1">
            <a:off x="6312864" y="4824610"/>
            <a:ext cx="339792" cy="107950"/>
          </a:xfrm>
          <a:prstGeom prst="bentConnector3">
            <a:avLst>
              <a:gd name="adj1" fmla="val 50000"/>
            </a:avLst>
          </a:prstGeom>
          <a:noFill/>
          <a:ln w="9525">
            <a:solidFill>
              <a:schemeClr val="tx1"/>
            </a:solidFill>
            <a:miter lim="800000"/>
            <a:headEnd/>
            <a:tailEnd/>
          </a:ln>
        </p:spPr>
      </p:cxnSp>
      <p:cxnSp>
        <p:nvCxnSpPr>
          <p:cNvPr id="296" name="AutoShape 296"/>
          <p:cNvCxnSpPr>
            <a:cxnSpLocks noChangeShapeType="1"/>
            <a:stCxn id="249" idx="0"/>
            <a:endCxn id="263" idx="2"/>
          </p:cNvCxnSpPr>
          <p:nvPr/>
        </p:nvCxnSpPr>
        <p:spPr bwMode="auto">
          <a:xfrm rot="16200000" flipV="1">
            <a:off x="7267746" y="4838104"/>
            <a:ext cx="376305" cy="104775"/>
          </a:xfrm>
          <a:prstGeom prst="bentConnector3">
            <a:avLst>
              <a:gd name="adj1" fmla="val 50000"/>
            </a:avLst>
          </a:prstGeom>
          <a:noFill/>
          <a:ln w="9525">
            <a:solidFill>
              <a:schemeClr val="tx1"/>
            </a:solidFill>
            <a:miter lim="800000"/>
            <a:headEnd/>
            <a:tailEnd/>
          </a:ln>
        </p:spPr>
      </p:cxnSp>
      <p:cxnSp>
        <p:nvCxnSpPr>
          <p:cNvPr id="297" name="AutoShape 297"/>
          <p:cNvCxnSpPr>
            <a:cxnSpLocks noChangeShapeType="1"/>
            <a:stCxn id="252" idx="0"/>
            <a:endCxn id="248" idx="2"/>
          </p:cNvCxnSpPr>
          <p:nvPr/>
        </p:nvCxnSpPr>
        <p:spPr bwMode="auto">
          <a:xfrm rot="16200000" flipV="1">
            <a:off x="6799409" y="5677982"/>
            <a:ext cx="316028" cy="384175"/>
          </a:xfrm>
          <a:prstGeom prst="bentConnector3">
            <a:avLst>
              <a:gd name="adj1" fmla="val 50000"/>
            </a:avLst>
          </a:prstGeom>
          <a:noFill/>
          <a:ln w="19050">
            <a:solidFill>
              <a:srgbClr val="660066"/>
            </a:solidFill>
            <a:miter lim="800000"/>
            <a:headEnd/>
            <a:tailEnd/>
          </a:ln>
          <a:effectLst>
            <a:outerShdw blurRad="50800" dist="38100" dir="2700000" algn="tl" rotWithShape="0">
              <a:prstClr val="black">
                <a:alpha val="40000"/>
              </a:prstClr>
            </a:outerShdw>
          </a:effectLst>
        </p:spPr>
      </p:cxnSp>
      <p:sp>
        <p:nvSpPr>
          <p:cNvPr id="307" name="TextBox 306"/>
          <p:cNvSpPr txBox="1"/>
          <p:nvPr/>
        </p:nvSpPr>
        <p:spPr>
          <a:xfrm>
            <a:off x="72000" y="36000"/>
            <a:ext cx="1197830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Category: Line Breeding. Method: Bulk Method (</a:t>
            </a:r>
            <a:r>
              <a:rPr lang="en-GB" sz="2400" i="1" dirty="0" err="1">
                <a:latin typeface="Arial" panose="020B0604020202020204" pitchFamily="34" charset="0"/>
                <a:cs typeface="Arial" panose="020B0604020202020204" pitchFamily="34" charset="0"/>
              </a:rPr>
              <a:t>Ramsch-Methode</a:t>
            </a:r>
            <a:r>
              <a:rPr lang="en-GB" sz="2400" dirty="0">
                <a:latin typeface="Arial" panose="020B0604020202020204" pitchFamily="34" charset="0"/>
                <a:cs typeface="Arial" panose="020B0604020202020204" pitchFamily="34" charset="0"/>
              </a:rPr>
              <a:t>)</a:t>
            </a:r>
          </a:p>
        </p:txBody>
      </p:sp>
      <p:sp>
        <p:nvSpPr>
          <p:cNvPr id="4" name="Text Box 3"/>
          <p:cNvSpPr txBox="1">
            <a:spLocks noChangeArrowheads="1"/>
          </p:cNvSpPr>
          <p:nvPr/>
        </p:nvSpPr>
        <p:spPr bwMode="auto">
          <a:xfrm>
            <a:off x="8392559" y="1498937"/>
            <a:ext cx="504825" cy="366713"/>
          </a:xfrm>
          <a:prstGeom prst="rect">
            <a:avLst/>
          </a:prstGeom>
          <a:solidFill>
            <a:schemeClr val="bg1"/>
          </a:solidFill>
          <a:ln w="9525">
            <a:solidFill>
              <a:schemeClr val="tx1">
                <a:lumMod val="50000"/>
                <a:lumOff val="50000"/>
              </a:schemeClr>
            </a:solidFill>
            <a:miter lim="800000"/>
            <a:headEnd/>
            <a:tailEnd/>
          </a:ln>
        </p:spPr>
        <p:txBody>
          <a:bodyPr>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F3</a:t>
            </a:r>
          </a:p>
        </p:txBody>
      </p:sp>
      <p:sp>
        <p:nvSpPr>
          <p:cNvPr id="3" name="Text Box 2"/>
          <p:cNvSpPr txBox="1">
            <a:spLocks noChangeArrowheads="1"/>
          </p:cNvSpPr>
          <p:nvPr/>
        </p:nvSpPr>
        <p:spPr bwMode="auto">
          <a:xfrm>
            <a:off x="5660545" y="1954149"/>
            <a:ext cx="504825" cy="366712"/>
          </a:xfrm>
          <a:prstGeom prst="rect">
            <a:avLst/>
          </a:prstGeom>
          <a:solidFill>
            <a:schemeClr val="bg1"/>
          </a:solidFill>
          <a:ln w="9525">
            <a:solidFill>
              <a:schemeClr val="tx1">
                <a:lumMod val="50000"/>
                <a:lumOff val="50000"/>
              </a:schemeClr>
            </a:solidFill>
            <a:miter lim="800000"/>
            <a:headEnd/>
            <a:tailEnd/>
          </a:ln>
        </p:spPr>
        <p:txBody>
          <a:bodyPr>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F4</a:t>
            </a:r>
          </a:p>
        </p:txBody>
      </p:sp>
      <p:sp>
        <p:nvSpPr>
          <p:cNvPr id="5" name="Text Box 4"/>
          <p:cNvSpPr txBox="1">
            <a:spLocks noChangeArrowheads="1"/>
          </p:cNvSpPr>
          <p:nvPr/>
        </p:nvSpPr>
        <p:spPr bwMode="auto">
          <a:xfrm>
            <a:off x="7667035" y="1136493"/>
            <a:ext cx="504825" cy="366713"/>
          </a:xfrm>
          <a:prstGeom prst="rect">
            <a:avLst/>
          </a:prstGeom>
          <a:solidFill>
            <a:schemeClr val="bg1"/>
          </a:solidFill>
          <a:ln w="9525">
            <a:solidFill>
              <a:schemeClr val="tx1">
                <a:lumMod val="50000"/>
                <a:lumOff val="50000"/>
              </a:schemeClr>
            </a:solidFill>
            <a:miter lim="800000"/>
            <a:headEnd/>
            <a:tailEnd/>
          </a:ln>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F2</a:t>
            </a:r>
          </a:p>
        </p:txBody>
      </p:sp>
      <p:sp>
        <p:nvSpPr>
          <p:cNvPr id="311" name="Text Box 254"/>
          <p:cNvSpPr txBox="1">
            <a:spLocks noChangeArrowheads="1"/>
          </p:cNvSpPr>
          <p:nvPr/>
        </p:nvSpPr>
        <p:spPr bwMode="auto">
          <a:xfrm>
            <a:off x="48446" y="742025"/>
            <a:ext cx="5478639" cy="590931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Go from F</a:t>
            </a:r>
            <a:r>
              <a:rPr lang="en-GB" altLang="de-DE" baseline="-25000" dirty="0">
                <a:latin typeface="Arial" panose="020B0604020202020204" pitchFamily="34" charset="0"/>
                <a:cs typeface="Arial" panose="020B0604020202020204" pitchFamily="34" charset="0"/>
              </a:rPr>
              <a:t>2</a:t>
            </a:r>
            <a:r>
              <a:rPr lang="en-GB" altLang="de-DE" dirty="0">
                <a:latin typeface="Arial" panose="020B0604020202020204" pitchFamily="34" charset="0"/>
                <a:cs typeface="Arial" panose="020B0604020202020204" pitchFamily="34" charset="0"/>
              </a:rPr>
              <a:t> to F</a:t>
            </a:r>
            <a:r>
              <a:rPr lang="en-GB" altLang="de-DE" baseline="-25000" dirty="0">
                <a:latin typeface="Arial" panose="020B0604020202020204" pitchFamily="34" charset="0"/>
                <a:cs typeface="Arial" panose="020B0604020202020204" pitchFamily="34" charset="0"/>
              </a:rPr>
              <a:t>&gt;2</a:t>
            </a:r>
            <a:r>
              <a:rPr lang="en-GB" altLang="de-DE" dirty="0">
                <a:latin typeface="Arial" panose="020B0604020202020204" pitchFamily="34" charset="0"/>
                <a:cs typeface="Arial" panose="020B0604020202020204" pitchFamily="34" charset="0"/>
              </a:rPr>
              <a:t> </a:t>
            </a:r>
            <a:r>
              <a:rPr lang="en-GB" altLang="de-DE" i="1" dirty="0">
                <a:latin typeface="Arial" panose="020B0604020202020204" pitchFamily="34" charset="0"/>
                <a:cs typeface="Arial" panose="020B0604020202020204" pitchFamily="34" charset="0"/>
              </a:rPr>
              <a:t>via</a:t>
            </a:r>
            <a:r>
              <a:rPr lang="en-GB" altLang="de-DE" dirty="0">
                <a:latin typeface="Arial" panose="020B0604020202020204" pitchFamily="34" charset="0"/>
                <a:cs typeface="Arial" panose="020B0604020202020204" pitchFamily="34" charset="0"/>
              </a:rPr>
              <a:t> random sampling (no selection); start selection only in e.g. F</a:t>
            </a:r>
            <a:r>
              <a:rPr lang="en-GB" altLang="de-DE" baseline="-25000" dirty="0">
                <a:latin typeface="Arial" panose="020B0604020202020204" pitchFamily="34" charset="0"/>
                <a:cs typeface="Arial" panose="020B0604020202020204" pitchFamily="34" charset="0"/>
              </a:rPr>
              <a:t>5</a:t>
            </a:r>
            <a:r>
              <a:rPr lang="en-GB" altLang="de-DE" dirty="0">
                <a:latin typeface="Arial" panose="020B0604020202020204" pitchFamily="34" charset="0"/>
                <a:cs typeface="Arial" panose="020B0604020202020204" pitchFamily="34" charset="0"/>
              </a:rPr>
              <a:t> (</a:t>
            </a:r>
            <a:r>
              <a:rPr lang="en-GB" altLang="de-DE" dirty="0">
                <a:solidFill>
                  <a:srgbClr val="7030A0"/>
                </a:solidFill>
                <a:latin typeface="Arial" panose="020B0604020202020204" pitchFamily="34" charset="0"/>
                <a:cs typeface="Arial" panose="020B0604020202020204" pitchFamily="34" charset="0"/>
              </a:rPr>
              <a:t>or later</a:t>
            </a:r>
            <a:r>
              <a:rPr lang="en-GB" altLang="de-DE" dirty="0">
                <a:latin typeface="Arial" panose="020B0604020202020204" pitchFamily="34" charset="0"/>
                <a:cs typeface="Arial" panose="020B0604020202020204" pitchFamily="34" charset="0"/>
              </a:rPr>
              <a:t>).</a:t>
            </a:r>
          </a:p>
          <a:p>
            <a:pPr>
              <a:spcBef>
                <a:spcPct val="50000"/>
              </a:spcBef>
            </a:pPr>
            <a:r>
              <a:rPr lang="en-GB" altLang="de-DE" dirty="0">
                <a:latin typeface="Arial" panose="020B0604020202020204" pitchFamily="34" charset="0"/>
                <a:cs typeface="Arial" panose="020B0604020202020204" pitchFamily="34" charset="0"/>
              </a:rPr>
              <a:t>Bulk breeding is </a:t>
            </a:r>
            <a:r>
              <a:rPr lang="en-GB" altLang="de-DE" dirty="0">
                <a:solidFill>
                  <a:srgbClr val="0000FF"/>
                </a:solidFill>
                <a:latin typeface="Arial" panose="020B0604020202020204" pitchFamily="34" charset="0"/>
                <a:cs typeface="Arial" panose="020B0604020202020204" pitchFamily="34" charset="0"/>
              </a:rPr>
              <a:t>low flame breeding </a:t>
            </a:r>
            <a:r>
              <a:rPr lang="en-GB" altLang="de-DE" dirty="0">
                <a:latin typeface="Arial" panose="020B0604020202020204" pitchFamily="34" charset="0"/>
                <a:cs typeface="Arial" panose="020B0604020202020204" pitchFamily="34" charset="0"/>
              </a:rPr>
              <a:t>(</a:t>
            </a:r>
            <a:r>
              <a:rPr lang="en-GB" altLang="de-DE" i="1" dirty="0" err="1">
                <a:latin typeface="Arial" panose="020B0604020202020204" pitchFamily="34" charset="0"/>
                <a:cs typeface="Arial" panose="020B0604020202020204" pitchFamily="34" charset="0"/>
              </a:rPr>
              <a:t>Sparflammen-Züchtung</a:t>
            </a:r>
            <a:r>
              <a:rPr lang="en-GB" altLang="de-DE" dirty="0">
                <a:latin typeface="Arial" panose="020B0604020202020204" pitchFamily="34" charset="0"/>
                <a:cs typeface="Arial" panose="020B0604020202020204" pitchFamily="34" charset="0"/>
              </a:rPr>
              <a:t>). You make </a:t>
            </a:r>
            <a:r>
              <a:rPr lang="en-GB" altLang="de-DE" dirty="0">
                <a:solidFill>
                  <a:srgbClr val="0000FF"/>
                </a:solidFill>
                <a:latin typeface="Arial" panose="020B0604020202020204" pitchFamily="34" charset="0"/>
                <a:cs typeface="Arial" panose="020B0604020202020204" pitchFamily="34" charset="0"/>
              </a:rPr>
              <a:t>speculative</a:t>
            </a:r>
            <a:r>
              <a:rPr lang="en-GB" altLang="de-DE" dirty="0">
                <a:latin typeface="Arial" panose="020B0604020202020204" pitchFamily="34" charset="0"/>
                <a:cs typeface="Arial" panose="020B0604020202020204" pitchFamily="34" charset="0"/>
              </a:rPr>
              <a:t> crosses (for an unknowable future) and you leave the selfing gene-rations (minimal budget) to their natural segregation and homozygosity-increase. Then, in any higher </a:t>
            </a:r>
            <a:r>
              <a:rPr lang="en-GB" altLang="de-DE" dirty="0" err="1">
                <a:latin typeface="Arial" panose="020B0604020202020204" pitchFamily="34" charset="0"/>
                <a:cs typeface="Arial" panose="020B0604020202020204" pitchFamily="34" charset="0"/>
              </a:rPr>
              <a:t>ge-neration</a:t>
            </a:r>
            <a:r>
              <a:rPr lang="en-GB" altLang="de-DE" dirty="0">
                <a:latin typeface="Arial" panose="020B0604020202020204" pitchFamily="34" charset="0"/>
                <a:cs typeface="Arial" panose="020B0604020202020204" pitchFamily="34" charset="0"/>
              </a:rPr>
              <a:t>, if due to climate change or agricultural policy change etc. ... if one of these crosses should becomes significant, become of interest ... </a:t>
            </a:r>
          </a:p>
          <a:p>
            <a:pPr>
              <a:spcBef>
                <a:spcPct val="50000"/>
              </a:spcBef>
            </a:pPr>
            <a:r>
              <a:rPr lang="en-GB" altLang="de-DE" dirty="0">
                <a:latin typeface="Arial" panose="020B0604020202020204" pitchFamily="34" charset="0"/>
                <a:cs typeface="Arial" panose="020B0604020202020204" pitchFamily="34" charset="0"/>
              </a:rPr>
              <a:t> ... then this (now, by then, highly homozygous) material will be exploited! Propagation from </a:t>
            </a:r>
            <a:r>
              <a:rPr lang="en-GB" altLang="de-DE" dirty="0" err="1">
                <a:latin typeface="Arial" panose="020B0604020202020204" pitchFamily="34" charset="0"/>
                <a:cs typeface="Arial" panose="020B0604020202020204" pitchFamily="34" charset="0"/>
              </a:rPr>
              <a:t>indivi</a:t>
            </a:r>
            <a:r>
              <a:rPr lang="en-GB" altLang="de-DE" dirty="0">
                <a:latin typeface="Arial" panose="020B0604020202020204" pitchFamily="34" charset="0"/>
                <a:cs typeface="Arial" panose="020B0604020202020204" pitchFamily="34" charset="0"/>
              </a:rPr>
              <a:t>-dual-to-line and selection between lines can begin, outcome is </a:t>
            </a:r>
            <a:r>
              <a:rPr lang="en-GB" altLang="de-DE" dirty="0">
                <a:solidFill>
                  <a:srgbClr val="0000FF"/>
                </a:solidFill>
                <a:latin typeface="Arial" panose="020B0604020202020204" pitchFamily="34" charset="0"/>
                <a:cs typeface="Arial" panose="020B0604020202020204" pitchFamily="34" charset="0"/>
              </a:rPr>
              <a:t>homogeneous</a:t>
            </a:r>
            <a:r>
              <a:rPr lang="en-GB" altLang="de-DE" dirty="0">
                <a:latin typeface="Arial" panose="020B0604020202020204" pitchFamily="34" charset="0"/>
                <a:cs typeface="Arial" panose="020B0604020202020204" pitchFamily="34" charset="0"/>
              </a:rPr>
              <a:t> candidate lines. </a:t>
            </a:r>
          </a:p>
          <a:p>
            <a:pPr>
              <a:spcBef>
                <a:spcPct val="50000"/>
              </a:spcBef>
            </a:pP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Instead of rushing to catch up with the time, we  caught up with the time by starting early. </a:t>
            </a:r>
          </a:p>
          <a:p>
            <a:pPr>
              <a:spcBef>
                <a:spcPct val="50000"/>
              </a:spcBef>
            </a:pPr>
            <a:r>
              <a:rPr lang="en-GB" altLang="de-DE" dirty="0">
                <a:latin typeface="Arial" panose="020B0604020202020204" pitchFamily="34" charset="0"/>
                <a:cs typeface="Arial" panose="020B0604020202020204" pitchFamily="34" charset="0"/>
              </a:rPr>
              <a:t>An important topic is: How you do you deal with (non-intended) natural selection from F2 on (</a:t>
            </a:r>
            <a:r>
              <a:rPr lang="en-GB" altLang="de-DE" i="1" dirty="0">
                <a:latin typeface="Arial" panose="020B0604020202020204" pitchFamily="34" charset="0"/>
                <a:cs typeface="Arial" panose="020B0604020202020204" pitchFamily="34" charset="0"/>
              </a:rPr>
              <a:t>e.g</a:t>
            </a:r>
            <a:r>
              <a:rPr lang="en-GB" altLang="de-DE" dirty="0">
                <a:latin typeface="Arial" panose="020B0604020202020204" pitchFamily="34" charset="0"/>
                <a:cs typeface="Arial" panose="020B0604020202020204" pitchFamily="34" charset="0"/>
              </a:rPr>
              <a:t>. favouring  the taller and smaller-seeded types)?</a:t>
            </a:r>
          </a:p>
        </p:txBody>
      </p:sp>
      <p:sp>
        <p:nvSpPr>
          <p:cNvPr id="312" name="Text Box 3"/>
          <p:cNvSpPr txBox="1">
            <a:spLocks noChangeArrowheads="1"/>
          </p:cNvSpPr>
          <p:nvPr/>
        </p:nvSpPr>
        <p:spPr bwMode="auto">
          <a:xfrm>
            <a:off x="8068672" y="2174351"/>
            <a:ext cx="504825" cy="369332"/>
          </a:xfrm>
          <a:prstGeom prst="rect">
            <a:avLst/>
          </a:prstGeom>
          <a:solidFill>
            <a:schemeClr val="bg1"/>
          </a:solidFill>
          <a:ln w="28575">
            <a:solidFill>
              <a:schemeClr val="tx1"/>
            </a:solidFill>
            <a:miter lim="800000"/>
            <a:headEnd/>
            <a:tailEnd/>
          </a:ln>
        </p:spPr>
        <p:txBody>
          <a:bodyPr>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F5</a:t>
            </a:r>
          </a:p>
        </p:txBody>
      </p:sp>
      <p:sp>
        <p:nvSpPr>
          <p:cNvPr id="301" name="Text Box 253"/>
          <p:cNvSpPr txBox="1">
            <a:spLocks noChangeArrowheads="1"/>
          </p:cNvSpPr>
          <p:nvPr/>
        </p:nvSpPr>
        <p:spPr bwMode="auto">
          <a:xfrm>
            <a:off x="9115223" y="1897850"/>
            <a:ext cx="2919600"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Bulking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F2 ►F3 ►F4 ►</a:t>
            </a:r>
            <a:r>
              <a:rPr lang="en-GB" altLang="de-DE" dirty="0">
                <a:solidFill>
                  <a:srgbClr val="7030A0"/>
                </a:solidFill>
                <a:latin typeface="Arial" panose="020B0604020202020204" pitchFamily="34" charset="0"/>
                <a:cs typeface="Arial" panose="020B0604020202020204" pitchFamily="34" charset="0"/>
              </a:rPr>
              <a:t>F5 ► ►</a:t>
            </a:r>
          </a:p>
        </p:txBody>
      </p:sp>
      <p:sp>
        <p:nvSpPr>
          <p:cNvPr id="298" name="Rectangle 297"/>
          <p:cNvSpPr/>
          <p:nvPr/>
        </p:nvSpPr>
        <p:spPr>
          <a:xfrm>
            <a:off x="2807537" y="5344245"/>
            <a:ext cx="1482730" cy="284163"/>
          </a:xfrm>
          <a:prstGeom prst="rect">
            <a:avLst/>
          </a:prstGeom>
          <a:no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4" name="Right Triangle 4">
            <a:extLst>
              <a:ext uri="{FF2B5EF4-FFF2-40B4-BE49-F238E27FC236}">
                <a16:creationId xmlns:a16="http://schemas.microsoft.com/office/drawing/2014/main" id="{2B3BF390-BFE1-4340-804B-FEF99CBEA65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064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3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298"/>
                                        </p:tgtEl>
                                        <p:attrNameLst>
                                          <p:attrName>style.visibility</p:attrName>
                                        </p:attrNameLst>
                                      </p:cBhvr>
                                      <p:to>
                                        <p:strVal val="visible"/>
                                      </p:to>
                                    </p:set>
                                    <p:animEffect transition="in" filter="wipe(down)">
                                      <p:cBhvr>
                                        <p:cTn id="20" dur="580">
                                          <p:stCondLst>
                                            <p:cond delay="0"/>
                                          </p:stCondLst>
                                        </p:cTn>
                                        <p:tgtEl>
                                          <p:spTgt spid="298"/>
                                        </p:tgtEl>
                                      </p:cBhvr>
                                    </p:animEffect>
                                    <p:anim calcmode="lin" valueType="num">
                                      <p:cBhvr>
                                        <p:cTn id="21" dur="1822" tmFilter="0,0; 0.14,0.36; 0.43,0.73; 0.71,0.91; 1.0,1.0">
                                          <p:stCondLst>
                                            <p:cond delay="0"/>
                                          </p:stCondLst>
                                        </p:cTn>
                                        <p:tgtEl>
                                          <p:spTgt spid="298"/>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98"/>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98"/>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98"/>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98"/>
                                        </p:tgtEl>
                                        <p:attrNameLst>
                                          <p:attrName>ppt_y</p:attrName>
                                        </p:attrNameLst>
                                      </p:cBhvr>
                                      <p:tavLst>
                                        <p:tav tm="0" fmla="#ppt_y-sin(pi*$)/81">
                                          <p:val>
                                            <p:fltVal val="0"/>
                                          </p:val>
                                        </p:tav>
                                        <p:tav tm="100000">
                                          <p:val>
                                            <p:fltVal val="1"/>
                                          </p:val>
                                        </p:tav>
                                      </p:tavLst>
                                    </p:anim>
                                    <p:animScale>
                                      <p:cBhvr>
                                        <p:cTn id="26" dur="26">
                                          <p:stCondLst>
                                            <p:cond delay="650"/>
                                          </p:stCondLst>
                                        </p:cTn>
                                        <p:tgtEl>
                                          <p:spTgt spid="298"/>
                                        </p:tgtEl>
                                      </p:cBhvr>
                                      <p:to x="100000" y="60000"/>
                                    </p:animScale>
                                    <p:animScale>
                                      <p:cBhvr>
                                        <p:cTn id="27" dur="166" decel="50000">
                                          <p:stCondLst>
                                            <p:cond delay="676"/>
                                          </p:stCondLst>
                                        </p:cTn>
                                        <p:tgtEl>
                                          <p:spTgt spid="298"/>
                                        </p:tgtEl>
                                      </p:cBhvr>
                                      <p:to x="100000" y="100000"/>
                                    </p:animScale>
                                    <p:animScale>
                                      <p:cBhvr>
                                        <p:cTn id="28" dur="26">
                                          <p:stCondLst>
                                            <p:cond delay="1312"/>
                                          </p:stCondLst>
                                        </p:cTn>
                                        <p:tgtEl>
                                          <p:spTgt spid="298"/>
                                        </p:tgtEl>
                                      </p:cBhvr>
                                      <p:to x="100000" y="80000"/>
                                    </p:animScale>
                                    <p:animScale>
                                      <p:cBhvr>
                                        <p:cTn id="29" dur="166" decel="50000">
                                          <p:stCondLst>
                                            <p:cond delay="1338"/>
                                          </p:stCondLst>
                                        </p:cTn>
                                        <p:tgtEl>
                                          <p:spTgt spid="298"/>
                                        </p:tgtEl>
                                      </p:cBhvr>
                                      <p:to x="100000" y="100000"/>
                                    </p:animScale>
                                    <p:animScale>
                                      <p:cBhvr>
                                        <p:cTn id="30" dur="26">
                                          <p:stCondLst>
                                            <p:cond delay="1642"/>
                                          </p:stCondLst>
                                        </p:cTn>
                                        <p:tgtEl>
                                          <p:spTgt spid="298"/>
                                        </p:tgtEl>
                                      </p:cBhvr>
                                      <p:to x="100000" y="90000"/>
                                    </p:animScale>
                                    <p:animScale>
                                      <p:cBhvr>
                                        <p:cTn id="31" dur="166" decel="50000">
                                          <p:stCondLst>
                                            <p:cond delay="1668"/>
                                          </p:stCondLst>
                                        </p:cTn>
                                        <p:tgtEl>
                                          <p:spTgt spid="298"/>
                                        </p:tgtEl>
                                      </p:cBhvr>
                                      <p:to x="100000" y="100000"/>
                                    </p:animScale>
                                    <p:animScale>
                                      <p:cBhvr>
                                        <p:cTn id="32" dur="26">
                                          <p:stCondLst>
                                            <p:cond delay="1808"/>
                                          </p:stCondLst>
                                        </p:cTn>
                                        <p:tgtEl>
                                          <p:spTgt spid="298"/>
                                        </p:tgtEl>
                                      </p:cBhvr>
                                      <p:to x="100000" y="95000"/>
                                    </p:animScale>
                                    <p:animScale>
                                      <p:cBhvr>
                                        <p:cTn id="33" dur="166" decel="50000">
                                          <p:stCondLst>
                                            <p:cond delay="1834"/>
                                          </p:stCondLst>
                                        </p:cTn>
                                        <p:tgtEl>
                                          <p:spTgt spid="29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5" grpId="0" animBg="1"/>
      <p:bldP spid="312" grpId="0" animBg="1"/>
      <p:bldP spid="2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75368" y="607100"/>
            <a:ext cx="3553381" cy="618630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Rectangle 2"/>
          <p:cNvSpPr>
            <a:spLocks noChangeArrowheads="1"/>
          </p:cNvSpPr>
          <p:nvPr/>
        </p:nvSpPr>
        <p:spPr bwMode="auto">
          <a:xfrm>
            <a:off x="5919131" y="1584485"/>
            <a:ext cx="1905000" cy="583831"/>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3" name="AutoShape 3"/>
          <p:cNvSpPr>
            <a:spLocks noChangeAspect="1" noChangeArrowheads="1"/>
          </p:cNvSpPr>
          <p:nvPr/>
        </p:nvSpPr>
        <p:spPr bwMode="auto">
          <a:xfrm rot="5400000">
            <a:off x="7213655" y="164393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4" name="AutoShape 4"/>
          <p:cNvSpPr>
            <a:spLocks noChangeAspect="1" noChangeArrowheads="1"/>
          </p:cNvSpPr>
          <p:nvPr/>
        </p:nvSpPr>
        <p:spPr bwMode="auto">
          <a:xfrm rot="5400000">
            <a:off x="7061255" y="164393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5" name="AutoShape 5"/>
          <p:cNvSpPr>
            <a:spLocks noChangeAspect="1" noChangeArrowheads="1"/>
          </p:cNvSpPr>
          <p:nvPr/>
        </p:nvSpPr>
        <p:spPr bwMode="auto">
          <a:xfrm rot="5400000">
            <a:off x="6908855" y="164393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6" name="AutoShape 6"/>
          <p:cNvSpPr>
            <a:spLocks noChangeAspect="1" noChangeArrowheads="1"/>
          </p:cNvSpPr>
          <p:nvPr/>
        </p:nvSpPr>
        <p:spPr bwMode="auto">
          <a:xfrm rot="5400000">
            <a:off x="6756455" y="164393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7" name="AutoShape 7"/>
          <p:cNvSpPr>
            <a:spLocks noChangeAspect="1" noChangeArrowheads="1"/>
          </p:cNvSpPr>
          <p:nvPr/>
        </p:nvSpPr>
        <p:spPr bwMode="auto">
          <a:xfrm rot="5400000">
            <a:off x="6605643" y="164525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8" name="AutoShape 8"/>
          <p:cNvSpPr>
            <a:spLocks noChangeAspect="1" noChangeArrowheads="1"/>
          </p:cNvSpPr>
          <p:nvPr/>
        </p:nvSpPr>
        <p:spPr bwMode="auto">
          <a:xfrm rot="5400000">
            <a:off x="6451655" y="164393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9" name="AutoShape 9"/>
          <p:cNvSpPr>
            <a:spLocks noChangeAspect="1" noChangeArrowheads="1"/>
          </p:cNvSpPr>
          <p:nvPr/>
        </p:nvSpPr>
        <p:spPr bwMode="auto">
          <a:xfrm rot="5400000">
            <a:off x="6299255" y="164393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0" name="AutoShape 10"/>
          <p:cNvSpPr>
            <a:spLocks noChangeAspect="1" noChangeArrowheads="1"/>
          </p:cNvSpPr>
          <p:nvPr/>
        </p:nvSpPr>
        <p:spPr bwMode="auto">
          <a:xfrm rot="5400000">
            <a:off x="6146855" y="164393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1" name="AutoShape 11"/>
          <p:cNvSpPr>
            <a:spLocks noChangeAspect="1" noChangeArrowheads="1"/>
          </p:cNvSpPr>
          <p:nvPr/>
        </p:nvSpPr>
        <p:spPr bwMode="auto">
          <a:xfrm rot="5400000">
            <a:off x="5994455" y="164393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2" name="AutoShape 12"/>
          <p:cNvSpPr>
            <a:spLocks noChangeAspect="1" noChangeArrowheads="1"/>
          </p:cNvSpPr>
          <p:nvPr/>
        </p:nvSpPr>
        <p:spPr bwMode="auto">
          <a:xfrm rot="5400000">
            <a:off x="7367643" y="164525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3" name="AutoShape 13"/>
          <p:cNvSpPr>
            <a:spLocks noChangeAspect="1" noChangeArrowheads="1"/>
          </p:cNvSpPr>
          <p:nvPr/>
        </p:nvSpPr>
        <p:spPr bwMode="auto">
          <a:xfrm rot="5400000">
            <a:off x="7520043" y="164525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4" name="AutoShape 14"/>
          <p:cNvSpPr>
            <a:spLocks noChangeAspect="1" noChangeArrowheads="1"/>
          </p:cNvSpPr>
          <p:nvPr/>
        </p:nvSpPr>
        <p:spPr bwMode="auto">
          <a:xfrm rot="5400000">
            <a:off x="7672443" y="164525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5" name="AutoShape 15"/>
          <p:cNvSpPr>
            <a:spLocks noChangeAspect="1" noChangeArrowheads="1"/>
          </p:cNvSpPr>
          <p:nvPr/>
        </p:nvSpPr>
        <p:spPr bwMode="auto">
          <a:xfrm rot="5400000">
            <a:off x="72136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6" name="AutoShape 16"/>
          <p:cNvSpPr>
            <a:spLocks noChangeAspect="1" noChangeArrowheads="1"/>
          </p:cNvSpPr>
          <p:nvPr/>
        </p:nvSpPr>
        <p:spPr bwMode="auto">
          <a:xfrm rot="5400000">
            <a:off x="70612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7" name="AutoShape 17"/>
          <p:cNvSpPr>
            <a:spLocks noChangeAspect="1" noChangeArrowheads="1"/>
          </p:cNvSpPr>
          <p:nvPr/>
        </p:nvSpPr>
        <p:spPr bwMode="auto">
          <a:xfrm rot="5400000">
            <a:off x="69088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8" name="AutoShape 18"/>
          <p:cNvSpPr>
            <a:spLocks noChangeAspect="1" noChangeArrowheads="1"/>
          </p:cNvSpPr>
          <p:nvPr/>
        </p:nvSpPr>
        <p:spPr bwMode="auto">
          <a:xfrm rot="5400000">
            <a:off x="67564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9" name="AutoShape 19"/>
          <p:cNvSpPr>
            <a:spLocks noChangeAspect="1" noChangeArrowheads="1"/>
          </p:cNvSpPr>
          <p:nvPr/>
        </p:nvSpPr>
        <p:spPr bwMode="auto">
          <a:xfrm rot="5400000">
            <a:off x="6605643" y="1766805"/>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0" name="AutoShape 20"/>
          <p:cNvSpPr>
            <a:spLocks noChangeAspect="1" noChangeArrowheads="1"/>
          </p:cNvSpPr>
          <p:nvPr/>
        </p:nvSpPr>
        <p:spPr bwMode="auto">
          <a:xfrm rot="5400000">
            <a:off x="64516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1" name="AutoShape 21"/>
          <p:cNvSpPr>
            <a:spLocks noChangeAspect="1" noChangeArrowheads="1"/>
          </p:cNvSpPr>
          <p:nvPr/>
        </p:nvSpPr>
        <p:spPr bwMode="auto">
          <a:xfrm rot="5400000">
            <a:off x="62992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2" name="AutoShape 22"/>
          <p:cNvSpPr>
            <a:spLocks noChangeAspect="1" noChangeArrowheads="1"/>
          </p:cNvSpPr>
          <p:nvPr/>
        </p:nvSpPr>
        <p:spPr bwMode="auto">
          <a:xfrm rot="5400000">
            <a:off x="61468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3" name="AutoShape 23"/>
          <p:cNvSpPr>
            <a:spLocks noChangeAspect="1" noChangeArrowheads="1"/>
          </p:cNvSpPr>
          <p:nvPr/>
        </p:nvSpPr>
        <p:spPr bwMode="auto">
          <a:xfrm rot="5400000">
            <a:off x="5994455" y="176548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4" name="AutoShape 24"/>
          <p:cNvSpPr>
            <a:spLocks noChangeAspect="1" noChangeArrowheads="1"/>
          </p:cNvSpPr>
          <p:nvPr/>
        </p:nvSpPr>
        <p:spPr bwMode="auto">
          <a:xfrm rot="5400000">
            <a:off x="7367643" y="176680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5" name="AutoShape 25"/>
          <p:cNvSpPr>
            <a:spLocks noChangeAspect="1" noChangeArrowheads="1"/>
          </p:cNvSpPr>
          <p:nvPr/>
        </p:nvSpPr>
        <p:spPr bwMode="auto">
          <a:xfrm rot="5400000">
            <a:off x="7520043" y="1766805"/>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6" name="AutoShape 26"/>
          <p:cNvSpPr>
            <a:spLocks noChangeAspect="1" noChangeArrowheads="1"/>
          </p:cNvSpPr>
          <p:nvPr/>
        </p:nvSpPr>
        <p:spPr bwMode="auto">
          <a:xfrm rot="5400000">
            <a:off x="7672443" y="176680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7" name="AutoShape 27"/>
          <p:cNvSpPr>
            <a:spLocks noChangeAspect="1" noChangeArrowheads="1"/>
          </p:cNvSpPr>
          <p:nvPr/>
        </p:nvSpPr>
        <p:spPr bwMode="auto">
          <a:xfrm rot="5400000">
            <a:off x="7213656" y="188570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8" name="AutoShape 28"/>
          <p:cNvSpPr>
            <a:spLocks noChangeAspect="1" noChangeArrowheads="1"/>
          </p:cNvSpPr>
          <p:nvPr/>
        </p:nvSpPr>
        <p:spPr bwMode="auto">
          <a:xfrm rot="5400000">
            <a:off x="7042932" y="1893532"/>
            <a:ext cx="61200" cy="61200"/>
          </a:xfrm>
          <a:prstGeom prst="octagon">
            <a:avLst>
              <a:gd name="adj" fmla="val 29287"/>
            </a:avLst>
          </a:prstGeom>
          <a:solidFill>
            <a:srgbClr val="4386A7"/>
          </a:solidFill>
          <a:ln w="38100">
            <a:solidFill>
              <a:srgbClr val="4386A7"/>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9" name="AutoShape 29"/>
          <p:cNvSpPr>
            <a:spLocks noChangeAspect="1" noChangeArrowheads="1"/>
          </p:cNvSpPr>
          <p:nvPr/>
        </p:nvSpPr>
        <p:spPr bwMode="auto">
          <a:xfrm rot="5400000">
            <a:off x="6908856" y="188570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0" name="AutoShape 30"/>
          <p:cNvSpPr>
            <a:spLocks noChangeAspect="1" noChangeArrowheads="1"/>
          </p:cNvSpPr>
          <p:nvPr/>
        </p:nvSpPr>
        <p:spPr bwMode="auto">
          <a:xfrm rot="5400000">
            <a:off x="6756456" y="188570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1" name="AutoShape 31"/>
          <p:cNvSpPr>
            <a:spLocks noChangeAspect="1" noChangeArrowheads="1"/>
          </p:cNvSpPr>
          <p:nvPr/>
        </p:nvSpPr>
        <p:spPr bwMode="auto">
          <a:xfrm rot="5400000">
            <a:off x="6605644" y="1887030"/>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2" name="AutoShape 32"/>
          <p:cNvSpPr>
            <a:spLocks noChangeAspect="1" noChangeArrowheads="1"/>
          </p:cNvSpPr>
          <p:nvPr/>
        </p:nvSpPr>
        <p:spPr bwMode="auto">
          <a:xfrm rot="5400000">
            <a:off x="6451656" y="188570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3" name="AutoShape 33"/>
          <p:cNvSpPr>
            <a:spLocks noChangeAspect="1" noChangeArrowheads="1"/>
          </p:cNvSpPr>
          <p:nvPr/>
        </p:nvSpPr>
        <p:spPr bwMode="auto">
          <a:xfrm rot="5400000">
            <a:off x="6299256" y="188570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4" name="AutoShape 34"/>
          <p:cNvSpPr>
            <a:spLocks noChangeAspect="1" noChangeArrowheads="1"/>
          </p:cNvSpPr>
          <p:nvPr/>
        </p:nvSpPr>
        <p:spPr bwMode="auto">
          <a:xfrm rot="5400000">
            <a:off x="6146856" y="188570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5" name="AutoShape 35"/>
          <p:cNvSpPr>
            <a:spLocks noChangeAspect="1" noChangeArrowheads="1"/>
          </p:cNvSpPr>
          <p:nvPr/>
        </p:nvSpPr>
        <p:spPr bwMode="auto">
          <a:xfrm rot="5400000">
            <a:off x="5994456" y="188570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6" name="AutoShape 36"/>
          <p:cNvSpPr>
            <a:spLocks noChangeAspect="1" noChangeArrowheads="1"/>
          </p:cNvSpPr>
          <p:nvPr/>
        </p:nvSpPr>
        <p:spPr bwMode="auto">
          <a:xfrm rot="5400000">
            <a:off x="7367644" y="1887030"/>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7" name="AutoShape 37"/>
          <p:cNvSpPr>
            <a:spLocks noChangeAspect="1" noChangeArrowheads="1"/>
          </p:cNvSpPr>
          <p:nvPr/>
        </p:nvSpPr>
        <p:spPr bwMode="auto">
          <a:xfrm rot="5400000">
            <a:off x="7520044" y="1887030"/>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8" name="AutoShape 38"/>
          <p:cNvSpPr>
            <a:spLocks noChangeAspect="1" noChangeArrowheads="1"/>
          </p:cNvSpPr>
          <p:nvPr/>
        </p:nvSpPr>
        <p:spPr bwMode="auto">
          <a:xfrm rot="5400000">
            <a:off x="7672444" y="1887030"/>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9" name="AutoShape 39"/>
          <p:cNvSpPr>
            <a:spLocks noChangeAspect="1" noChangeArrowheads="1"/>
          </p:cNvSpPr>
          <p:nvPr/>
        </p:nvSpPr>
        <p:spPr bwMode="auto">
          <a:xfrm rot="5400000">
            <a:off x="7213656" y="2007255"/>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0" name="AutoShape 40"/>
          <p:cNvSpPr>
            <a:spLocks noChangeAspect="1" noChangeArrowheads="1"/>
          </p:cNvSpPr>
          <p:nvPr/>
        </p:nvSpPr>
        <p:spPr bwMode="auto">
          <a:xfrm rot="5400000">
            <a:off x="7061256" y="200725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1" name="AutoShape 41"/>
          <p:cNvSpPr>
            <a:spLocks noChangeAspect="1" noChangeArrowheads="1"/>
          </p:cNvSpPr>
          <p:nvPr/>
        </p:nvSpPr>
        <p:spPr bwMode="auto">
          <a:xfrm rot="5400000">
            <a:off x="6908856" y="2007255"/>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2" name="AutoShape 42"/>
          <p:cNvSpPr>
            <a:spLocks noChangeAspect="1" noChangeArrowheads="1"/>
          </p:cNvSpPr>
          <p:nvPr/>
        </p:nvSpPr>
        <p:spPr bwMode="auto">
          <a:xfrm rot="5400000">
            <a:off x="6756456" y="200725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3" name="AutoShape 43"/>
          <p:cNvSpPr>
            <a:spLocks noChangeAspect="1" noChangeArrowheads="1"/>
          </p:cNvSpPr>
          <p:nvPr/>
        </p:nvSpPr>
        <p:spPr bwMode="auto">
          <a:xfrm rot="5400000">
            <a:off x="6605644" y="2008576"/>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4" name="AutoShape 44"/>
          <p:cNvSpPr>
            <a:spLocks noChangeAspect="1" noChangeArrowheads="1"/>
          </p:cNvSpPr>
          <p:nvPr/>
        </p:nvSpPr>
        <p:spPr bwMode="auto">
          <a:xfrm rot="5400000">
            <a:off x="6451656" y="200725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5" name="AutoShape 45"/>
          <p:cNvSpPr>
            <a:spLocks noChangeAspect="1" noChangeArrowheads="1"/>
          </p:cNvSpPr>
          <p:nvPr/>
        </p:nvSpPr>
        <p:spPr bwMode="auto">
          <a:xfrm rot="5400000">
            <a:off x="6299256" y="200725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6" name="AutoShape 46"/>
          <p:cNvSpPr>
            <a:spLocks noChangeAspect="1" noChangeArrowheads="1"/>
          </p:cNvSpPr>
          <p:nvPr/>
        </p:nvSpPr>
        <p:spPr bwMode="auto">
          <a:xfrm rot="5400000">
            <a:off x="6146856" y="2007255"/>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7" name="AutoShape 47"/>
          <p:cNvSpPr>
            <a:spLocks noChangeAspect="1" noChangeArrowheads="1"/>
          </p:cNvSpPr>
          <p:nvPr/>
        </p:nvSpPr>
        <p:spPr bwMode="auto">
          <a:xfrm rot="5400000">
            <a:off x="5994456" y="200725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8" name="AutoShape 48"/>
          <p:cNvSpPr>
            <a:spLocks noChangeAspect="1" noChangeArrowheads="1"/>
          </p:cNvSpPr>
          <p:nvPr/>
        </p:nvSpPr>
        <p:spPr bwMode="auto">
          <a:xfrm rot="5400000">
            <a:off x="7367644" y="2008576"/>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9" name="AutoShape 49"/>
          <p:cNvSpPr>
            <a:spLocks noChangeAspect="1" noChangeArrowheads="1"/>
          </p:cNvSpPr>
          <p:nvPr/>
        </p:nvSpPr>
        <p:spPr bwMode="auto">
          <a:xfrm rot="5400000">
            <a:off x="7520044" y="2008576"/>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0" name="AutoShape 50"/>
          <p:cNvSpPr>
            <a:spLocks noChangeAspect="1" noChangeArrowheads="1"/>
          </p:cNvSpPr>
          <p:nvPr/>
        </p:nvSpPr>
        <p:spPr bwMode="auto">
          <a:xfrm rot="5400000">
            <a:off x="7672444" y="2008576"/>
            <a:ext cx="61200" cy="61200"/>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303" name="AutoShape 70"/>
          <p:cNvCxnSpPr>
            <a:cxnSpLocks noChangeShapeType="1"/>
            <a:stCxn id="285" idx="2"/>
            <a:endCxn id="624" idx="0"/>
          </p:cNvCxnSpPr>
          <p:nvPr/>
        </p:nvCxnSpPr>
        <p:spPr bwMode="auto">
          <a:xfrm rot="10800000" flipV="1">
            <a:off x="5847144" y="1928984"/>
            <a:ext cx="147313" cy="627975"/>
          </a:xfrm>
          <a:prstGeom prst="bentConnector2">
            <a:avLst/>
          </a:prstGeom>
          <a:noFill/>
          <a:ln w="9525">
            <a:solidFill>
              <a:schemeClr val="tx1"/>
            </a:solidFill>
            <a:miter lim="800000"/>
            <a:headEnd/>
            <a:tailEnd/>
          </a:ln>
        </p:spPr>
      </p:cxnSp>
      <p:cxnSp>
        <p:nvCxnSpPr>
          <p:cNvPr id="304" name="AutoShape 71"/>
          <p:cNvCxnSpPr>
            <a:cxnSpLocks noChangeShapeType="1"/>
            <a:stCxn id="284" idx="1"/>
            <a:endCxn id="625" idx="0"/>
          </p:cNvCxnSpPr>
          <p:nvPr/>
        </p:nvCxnSpPr>
        <p:spPr bwMode="auto">
          <a:xfrm rot="5400000">
            <a:off x="5812733" y="2208770"/>
            <a:ext cx="613909" cy="90186"/>
          </a:xfrm>
          <a:prstGeom prst="bentConnector3">
            <a:avLst>
              <a:gd name="adj1" fmla="val 50000"/>
            </a:avLst>
          </a:prstGeom>
          <a:noFill/>
          <a:ln w="9525">
            <a:solidFill>
              <a:schemeClr val="tx1"/>
            </a:solidFill>
            <a:miter lim="800000"/>
            <a:headEnd/>
            <a:tailEnd/>
          </a:ln>
        </p:spPr>
      </p:cxnSp>
      <p:cxnSp>
        <p:nvCxnSpPr>
          <p:cNvPr id="305" name="AutoShape 72"/>
          <p:cNvCxnSpPr>
            <a:cxnSpLocks noChangeShapeType="1"/>
            <a:stCxn id="275" idx="7"/>
            <a:endCxn id="649" idx="0"/>
          </p:cNvCxnSpPr>
          <p:nvPr/>
        </p:nvCxnSpPr>
        <p:spPr bwMode="auto">
          <a:xfrm>
            <a:off x="7581243" y="1810081"/>
            <a:ext cx="354698" cy="755810"/>
          </a:xfrm>
          <a:prstGeom prst="bentConnector2">
            <a:avLst/>
          </a:prstGeom>
          <a:noFill/>
          <a:ln w="9525">
            <a:solidFill>
              <a:schemeClr val="tx1"/>
            </a:solidFill>
            <a:miter lim="800000"/>
            <a:headEnd/>
            <a:tailEnd/>
          </a:ln>
        </p:spPr>
      </p:cxnSp>
      <p:cxnSp>
        <p:nvCxnSpPr>
          <p:cNvPr id="306" name="AutoShape 73"/>
          <p:cNvCxnSpPr>
            <a:cxnSpLocks noChangeShapeType="1"/>
            <a:stCxn id="296" idx="0"/>
            <a:endCxn id="626" idx="0"/>
          </p:cNvCxnSpPr>
          <p:nvPr/>
        </p:nvCxnSpPr>
        <p:spPr bwMode="auto">
          <a:xfrm rot="16200000" flipH="1">
            <a:off x="6005501" y="2253086"/>
            <a:ext cx="489473" cy="120210"/>
          </a:xfrm>
          <a:prstGeom prst="bentConnector3">
            <a:avLst>
              <a:gd name="adj1" fmla="val 50000"/>
            </a:avLst>
          </a:prstGeom>
          <a:noFill/>
          <a:ln w="9525">
            <a:solidFill>
              <a:schemeClr val="tx1"/>
            </a:solidFill>
            <a:miter lim="800000"/>
            <a:headEnd/>
            <a:tailEnd/>
          </a:ln>
        </p:spPr>
      </p:cxnSp>
      <p:cxnSp>
        <p:nvCxnSpPr>
          <p:cNvPr id="307" name="AutoShape 75"/>
          <p:cNvCxnSpPr>
            <a:cxnSpLocks noChangeShapeType="1"/>
            <a:stCxn id="291" idx="1"/>
            <a:endCxn id="637" idx="0"/>
          </p:cNvCxnSpPr>
          <p:nvPr/>
        </p:nvCxnSpPr>
        <p:spPr bwMode="auto">
          <a:xfrm rot="16200000" flipH="1">
            <a:off x="6716482" y="2278752"/>
            <a:ext cx="497814" cy="77219"/>
          </a:xfrm>
          <a:prstGeom prst="bentConnector3">
            <a:avLst>
              <a:gd name="adj1" fmla="val 50000"/>
            </a:avLst>
          </a:prstGeom>
          <a:noFill/>
          <a:ln w="9525">
            <a:solidFill>
              <a:schemeClr val="tx1"/>
            </a:solidFill>
            <a:miter lim="800000"/>
            <a:headEnd/>
            <a:tailEnd/>
          </a:ln>
        </p:spPr>
      </p:cxnSp>
      <p:cxnSp>
        <p:nvCxnSpPr>
          <p:cNvPr id="308" name="AutoShape 76"/>
          <p:cNvCxnSpPr>
            <a:cxnSpLocks noChangeShapeType="1"/>
            <a:stCxn id="255" idx="0"/>
            <a:endCxn id="638" idx="0"/>
          </p:cNvCxnSpPr>
          <p:nvPr/>
        </p:nvCxnSpPr>
        <p:spPr bwMode="auto">
          <a:xfrm rot="16200000" flipH="1">
            <a:off x="6666819" y="1990451"/>
            <a:ext cx="858240" cy="287616"/>
          </a:xfrm>
          <a:prstGeom prst="bentConnector3">
            <a:avLst>
              <a:gd name="adj1" fmla="val 50000"/>
            </a:avLst>
          </a:prstGeom>
          <a:noFill/>
          <a:ln w="9525">
            <a:solidFill>
              <a:schemeClr val="tx1"/>
            </a:solidFill>
            <a:miter lim="800000"/>
            <a:headEnd/>
            <a:tailEnd/>
          </a:ln>
        </p:spPr>
      </p:cxnSp>
      <p:cxnSp>
        <p:nvCxnSpPr>
          <p:cNvPr id="310" name="AutoShape 78"/>
          <p:cNvCxnSpPr>
            <a:cxnSpLocks noChangeShapeType="1"/>
            <a:stCxn id="289" idx="0"/>
            <a:endCxn id="648" idx="0"/>
          </p:cNvCxnSpPr>
          <p:nvPr/>
        </p:nvCxnSpPr>
        <p:spPr bwMode="auto">
          <a:xfrm rot="16200000" flipH="1">
            <a:off x="7228399" y="2096987"/>
            <a:ext cx="500326" cy="443261"/>
          </a:xfrm>
          <a:prstGeom prst="bentConnector3">
            <a:avLst>
              <a:gd name="adj1" fmla="val 50000"/>
            </a:avLst>
          </a:prstGeom>
          <a:noFill/>
          <a:ln w="9525">
            <a:solidFill>
              <a:schemeClr val="tx1"/>
            </a:solidFill>
            <a:miter lim="800000"/>
            <a:headEnd/>
            <a:tailEnd/>
          </a:ln>
        </p:spPr>
      </p:cxnSp>
      <p:cxnSp>
        <p:nvCxnSpPr>
          <p:cNvPr id="407" name="AutoShape 176"/>
          <p:cNvCxnSpPr>
            <a:cxnSpLocks noChangeShapeType="1"/>
            <a:stCxn id="283" idx="7"/>
            <a:endCxn id="627" idx="0"/>
          </p:cNvCxnSpPr>
          <p:nvPr/>
        </p:nvCxnSpPr>
        <p:spPr bwMode="auto">
          <a:xfrm>
            <a:off x="6360456" y="1928985"/>
            <a:ext cx="183381" cy="633091"/>
          </a:xfrm>
          <a:prstGeom prst="bentConnector2">
            <a:avLst/>
          </a:prstGeom>
          <a:noFill/>
          <a:ln w="9525">
            <a:solidFill>
              <a:schemeClr val="tx1"/>
            </a:solidFill>
            <a:miter lim="800000"/>
            <a:headEnd/>
            <a:tailEnd/>
          </a:ln>
        </p:spPr>
      </p:cxnSp>
      <p:cxnSp>
        <p:nvCxnSpPr>
          <p:cNvPr id="408" name="AutoShape 177"/>
          <p:cNvCxnSpPr>
            <a:cxnSpLocks noChangeShapeType="1"/>
          </p:cNvCxnSpPr>
          <p:nvPr/>
        </p:nvCxnSpPr>
        <p:spPr bwMode="auto">
          <a:xfrm rot="16200000" flipH="1">
            <a:off x="6069632" y="2075497"/>
            <a:ext cx="918200" cy="92075"/>
          </a:xfrm>
          <a:prstGeom prst="bentConnector3">
            <a:avLst>
              <a:gd name="adj1" fmla="val 6042"/>
            </a:avLst>
          </a:prstGeom>
          <a:noFill/>
          <a:ln w="9525">
            <a:solidFill>
              <a:schemeClr val="tx1"/>
            </a:solidFill>
            <a:miter lim="800000"/>
            <a:headEnd/>
            <a:tailEnd/>
          </a:ln>
        </p:spPr>
      </p:cxnSp>
      <p:cxnSp>
        <p:nvCxnSpPr>
          <p:cNvPr id="409" name="AutoShape 178"/>
          <p:cNvCxnSpPr>
            <a:cxnSpLocks noChangeShapeType="1"/>
            <a:stCxn id="269" idx="1"/>
            <a:endCxn id="636" idx="0"/>
          </p:cNvCxnSpPr>
          <p:nvPr/>
        </p:nvCxnSpPr>
        <p:spPr bwMode="auto">
          <a:xfrm rot="16200000" flipH="1">
            <a:off x="6332854" y="2118717"/>
            <a:ext cx="734406" cy="152981"/>
          </a:xfrm>
          <a:prstGeom prst="bentConnector3">
            <a:avLst>
              <a:gd name="adj1" fmla="val 50000"/>
            </a:avLst>
          </a:prstGeom>
          <a:noFill/>
          <a:ln w="9525">
            <a:solidFill>
              <a:schemeClr val="tx1"/>
            </a:solidFill>
            <a:miter lim="800000"/>
            <a:headEnd/>
            <a:tailEnd/>
          </a:ln>
        </p:spPr>
      </p:cxnSp>
      <p:cxnSp>
        <p:nvCxnSpPr>
          <p:cNvPr id="410" name="AutoShape 179"/>
          <p:cNvCxnSpPr>
            <a:cxnSpLocks noChangeShapeType="1"/>
            <a:stCxn id="278" idx="1"/>
            <a:endCxn id="639" idx="0"/>
          </p:cNvCxnSpPr>
          <p:nvPr/>
        </p:nvCxnSpPr>
        <p:spPr bwMode="auto">
          <a:xfrm rot="16200000" flipH="1">
            <a:off x="6960652" y="2054936"/>
            <a:ext cx="612795" cy="412386"/>
          </a:xfrm>
          <a:prstGeom prst="bentConnector3">
            <a:avLst>
              <a:gd name="adj1" fmla="val 50000"/>
            </a:avLst>
          </a:prstGeom>
          <a:noFill/>
          <a:ln w="9525">
            <a:solidFill>
              <a:srgbClr val="4386A7"/>
            </a:solidFill>
            <a:miter lim="800000"/>
            <a:headEnd/>
            <a:tailEnd/>
          </a:ln>
        </p:spPr>
      </p:cxnSp>
      <p:sp>
        <p:nvSpPr>
          <p:cNvPr id="411" name="AutoShape 180"/>
          <p:cNvSpPr>
            <a:spLocks noChangeAspect="1" noChangeArrowheads="1"/>
          </p:cNvSpPr>
          <p:nvPr/>
        </p:nvSpPr>
        <p:spPr bwMode="auto">
          <a:xfrm>
            <a:off x="6019144" y="845489"/>
            <a:ext cx="122237" cy="9776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2" name="AutoShape 181"/>
          <p:cNvSpPr>
            <a:spLocks noChangeAspect="1" noChangeArrowheads="1"/>
          </p:cNvSpPr>
          <p:nvPr/>
        </p:nvSpPr>
        <p:spPr bwMode="auto">
          <a:xfrm>
            <a:off x="7619344" y="845489"/>
            <a:ext cx="122237" cy="9776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3" name="AutoShape 182"/>
          <p:cNvSpPr>
            <a:spLocks noChangeArrowheads="1"/>
          </p:cNvSpPr>
          <p:nvPr/>
        </p:nvSpPr>
        <p:spPr bwMode="auto">
          <a:xfrm rot="2714443">
            <a:off x="6792969" y="722655"/>
            <a:ext cx="274800" cy="346075"/>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4" name="AutoShape 183"/>
          <p:cNvSpPr>
            <a:spLocks noChangeAspect="1" noChangeArrowheads="1"/>
          </p:cNvSpPr>
          <p:nvPr/>
        </p:nvSpPr>
        <p:spPr bwMode="auto">
          <a:xfrm>
            <a:off x="6877981" y="1330352"/>
            <a:ext cx="122238" cy="9776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5" name="Line 184"/>
          <p:cNvSpPr>
            <a:spLocks noChangeShapeType="1"/>
          </p:cNvSpPr>
          <p:nvPr/>
        </p:nvSpPr>
        <p:spPr bwMode="auto">
          <a:xfrm flipH="1">
            <a:off x="6927194" y="968356"/>
            <a:ext cx="0" cy="302543"/>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416" name="Line 185"/>
          <p:cNvSpPr>
            <a:spLocks noChangeShapeType="1"/>
          </p:cNvSpPr>
          <p:nvPr/>
        </p:nvSpPr>
        <p:spPr bwMode="auto">
          <a:xfrm flipH="1">
            <a:off x="6936719" y="1349321"/>
            <a:ext cx="4762" cy="227238"/>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624" name="Rectangle 623"/>
          <p:cNvSpPr>
            <a:spLocks noChangeArrowheads="1"/>
          </p:cNvSpPr>
          <p:nvPr/>
        </p:nvSpPr>
        <p:spPr bwMode="auto">
          <a:xfrm>
            <a:off x="5761617" y="2556960"/>
            <a:ext cx="171051"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25" name="Rectangle 624"/>
          <p:cNvSpPr>
            <a:spLocks noChangeArrowheads="1"/>
          </p:cNvSpPr>
          <p:nvPr/>
        </p:nvSpPr>
        <p:spPr bwMode="auto">
          <a:xfrm>
            <a:off x="5992444" y="2560818"/>
            <a:ext cx="16430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626" name="Rectangle 625"/>
          <p:cNvSpPr>
            <a:spLocks noChangeArrowheads="1"/>
          </p:cNvSpPr>
          <p:nvPr/>
        </p:nvSpPr>
        <p:spPr bwMode="auto">
          <a:xfrm>
            <a:off x="6221442" y="2557928"/>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27" name="Rectangle 626"/>
          <p:cNvSpPr>
            <a:spLocks noChangeArrowheads="1"/>
          </p:cNvSpPr>
          <p:nvPr/>
        </p:nvSpPr>
        <p:spPr bwMode="auto">
          <a:xfrm>
            <a:off x="6454937" y="2562076"/>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36" name="Rectangle 635"/>
          <p:cNvSpPr>
            <a:spLocks noChangeArrowheads="1"/>
          </p:cNvSpPr>
          <p:nvPr/>
        </p:nvSpPr>
        <p:spPr bwMode="auto">
          <a:xfrm>
            <a:off x="6691022" y="2562411"/>
            <a:ext cx="171051"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37" name="Rectangle 636"/>
          <p:cNvSpPr>
            <a:spLocks noChangeArrowheads="1"/>
          </p:cNvSpPr>
          <p:nvPr/>
        </p:nvSpPr>
        <p:spPr bwMode="auto">
          <a:xfrm>
            <a:off x="6921849" y="2566269"/>
            <a:ext cx="16430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638" name="Rectangle 637"/>
          <p:cNvSpPr>
            <a:spLocks noChangeArrowheads="1"/>
          </p:cNvSpPr>
          <p:nvPr/>
        </p:nvSpPr>
        <p:spPr bwMode="auto">
          <a:xfrm>
            <a:off x="7150847" y="2563379"/>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39" name="Rectangle 638"/>
          <p:cNvSpPr>
            <a:spLocks noChangeArrowheads="1"/>
          </p:cNvSpPr>
          <p:nvPr/>
        </p:nvSpPr>
        <p:spPr bwMode="auto">
          <a:xfrm>
            <a:off x="7384342" y="2567527"/>
            <a:ext cx="177800" cy="503238"/>
          </a:xfrm>
          <a:prstGeom prst="rect">
            <a:avLst/>
          </a:prstGeom>
          <a:solidFill>
            <a:srgbClr val="4386A7"/>
          </a:solidFill>
          <a:ln w="9525">
            <a:solidFill>
              <a:schemeClr val="tx1"/>
            </a:solidFill>
            <a:miter lim="800000"/>
            <a:headEnd/>
            <a:tailEnd/>
          </a:ln>
        </p:spPr>
        <p:txBody>
          <a:bodyPr wrap="none" anchor="ctr"/>
          <a:lstStyle/>
          <a:p>
            <a:endParaRPr lang="en-GB" altLang="de-DE" dirty="0"/>
          </a:p>
        </p:txBody>
      </p:sp>
      <p:sp>
        <p:nvSpPr>
          <p:cNvPr id="648" name="Rectangle 647"/>
          <p:cNvSpPr>
            <a:spLocks noChangeArrowheads="1"/>
          </p:cNvSpPr>
          <p:nvPr/>
        </p:nvSpPr>
        <p:spPr bwMode="auto">
          <a:xfrm>
            <a:off x="7618043" y="2568781"/>
            <a:ext cx="16430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649" name="Rectangle 648"/>
          <p:cNvSpPr>
            <a:spLocks noChangeArrowheads="1"/>
          </p:cNvSpPr>
          <p:nvPr/>
        </p:nvSpPr>
        <p:spPr bwMode="auto">
          <a:xfrm>
            <a:off x="7847041" y="2565891"/>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50" name="Rectangle 649"/>
          <p:cNvSpPr>
            <a:spLocks noChangeArrowheads="1"/>
          </p:cNvSpPr>
          <p:nvPr/>
        </p:nvSpPr>
        <p:spPr bwMode="auto">
          <a:xfrm>
            <a:off x="8080536" y="2570039"/>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cxnSp>
        <p:nvCxnSpPr>
          <p:cNvPr id="656" name="AutoShape 72"/>
          <p:cNvCxnSpPr>
            <a:cxnSpLocks noChangeShapeType="1"/>
            <a:stCxn id="288" idx="7"/>
            <a:endCxn id="650" idx="0"/>
          </p:cNvCxnSpPr>
          <p:nvPr/>
        </p:nvCxnSpPr>
        <p:spPr bwMode="auto">
          <a:xfrm>
            <a:off x="7733644" y="1930306"/>
            <a:ext cx="435792" cy="639733"/>
          </a:xfrm>
          <a:prstGeom prst="bentConnector2">
            <a:avLst/>
          </a:prstGeom>
          <a:noFill/>
          <a:ln w="9525">
            <a:solidFill>
              <a:schemeClr val="tx1"/>
            </a:solidFill>
            <a:miter lim="800000"/>
            <a:headEnd/>
            <a:tailEnd/>
          </a:ln>
        </p:spPr>
      </p:cxnSp>
      <p:sp>
        <p:nvSpPr>
          <p:cNvPr id="659" name="Rectangle 658"/>
          <p:cNvSpPr>
            <a:spLocks noChangeArrowheads="1"/>
          </p:cNvSpPr>
          <p:nvPr/>
        </p:nvSpPr>
        <p:spPr bwMode="auto">
          <a:xfrm>
            <a:off x="8323304" y="2572024"/>
            <a:ext cx="164300" cy="503238"/>
          </a:xfrm>
          <a:prstGeom prst="rect">
            <a:avLst/>
          </a:prstGeom>
          <a:noFill/>
          <a:ln w="9525">
            <a:solidFill>
              <a:schemeClr val="tx1"/>
            </a:solidFill>
            <a:miter lim="800000"/>
            <a:headEnd/>
            <a:tailEnd/>
          </a:ln>
        </p:spPr>
        <p:txBody>
          <a:bodyPr wrap="none" anchor="ctr"/>
          <a:lstStyle/>
          <a:p>
            <a:endParaRPr lang="en-GB" altLang="de-DE" dirty="0"/>
          </a:p>
        </p:txBody>
      </p:sp>
      <p:cxnSp>
        <p:nvCxnSpPr>
          <p:cNvPr id="660" name="AutoShape 72"/>
          <p:cNvCxnSpPr>
            <a:cxnSpLocks noChangeShapeType="1"/>
            <a:stCxn id="300" idx="6"/>
            <a:endCxn id="659" idx="0"/>
          </p:cNvCxnSpPr>
          <p:nvPr/>
        </p:nvCxnSpPr>
        <p:spPr bwMode="auto">
          <a:xfrm>
            <a:off x="7733644" y="2026500"/>
            <a:ext cx="671810" cy="545524"/>
          </a:xfrm>
          <a:prstGeom prst="bentConnector2">
            <a:avLst/>
          </a:prstGeom>
          <a:noFill/>
          <a:ln w="9525">
            <a:solidFill>
              <a:schemeClr val="tx1"/>
            </a:solidFill>
            <a:miter lim="800000"/>
            <a:headEnd/>
            <a:tailEnd/>
          </a:ln>
        </p:spPr>
      </p:cxnSp>
      <p:sp>
        <p:nvSpPr>
          <p:cNvPr id="750" name="Rectangle 749"/>
          <p:cNvSpPr>
            <a:spLocks noChangeArrowheads="1"/>
          </p:cNvSpPr>
          <p:nvPr/>
        </p:nvSpPr>
        <p:spPr bwMode="auto">
          <a:xfrm>
            <a:off x="5761431" y="3117742"/>
            <a:ext cx="198784"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752" name="Rectangle 751"/>
          <p:cNvSpPr>
            <a:spLocks noChangeArrowheads="1"/>
          </p:cNvSpPr>
          <p:nvPr/>
        </p:nvSpPr>
        <p:spPr bwMode="auto">
          <a:xfrm>
            <a:off x="6221256" y="3118710"/>
            <a:ext cx="206632"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753" name="Rectangle 752"/>
          <p:cNvSpPr>
            <a:spLocks noChangeArrowheads="1"/>
          </p:cNvSpPr>
          <p:nvPr/>
        </p:nvSpPr>
        <p:spPr bwMode="auto">
          <a:xfrm>
            <a:off x="6454751" y="3122858"/>
            <a:ext cx="206632"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754" name="Rectangle 753"/>
          <p:cNvSpPr>
            <a:spLocks noChangeArrowheads="1"/>
          </p:cNvSpPr>
          <p:nvPr/>
        </p:nvSpPr>
        <p:spPr bwMode="auto">
          <a:xfrm>
            <a:off x="6690836" y="3123193"/>
            <a:ext cx="198784"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756" name="Rectangle 755"/>
          <p:cNvSpPr>
            <a:spLocks noChangeArrowheads="1"/>
          </p:cNvSpPr>
          <p:nvPr/>
        </p:nvSpPr>
        <p:spPr bwMode="auto">
          <a:xfrm>
            <a:off x="7150661" y="3124161"/>
            <a:ext cx="206632"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757" name="Rectangle 756"/>
          <p:cNvSpPr>
            <a:spLocks noChangeArrowheads="1"/>
          </p:cNvSpPr>
          <p:nvPr/>
        </p:nvSpPr>
        <p:spPr bwMode="auto">
          <a:xfrm>
            <a:off x="7384156" y="3128309"/>
            <a:ext cx="206632" cy="503238"/>
          </a:xfrm>
          <a:prstGeom prst="rect">
            <a:avLst/>
          </a:prstGeom>
          <a:solidFill>
            <a:srgbClr val="4386A7"/>
          </a:solidFill>
          <a:ln w="9525">
            <a:solidFill>
              <a:schemeClr val="tx1"/>
            </a:solidFill>
            <a:miter lim="800000"/>
            <a:headEnd/>
            <a:tailEnd/>
          </a:ln>
        </p:spPr>
        <p:txBody>
          <a:bodyPr wrap="none" anchor="ctr"/>
          <a:lstStyle/>
          <a:p>
            <a:endParaRPr lang="en-GB" altLang="de-DE" dirty="0"/>
          </a:p>
        </p:txBody>
      </p:sp>
      <p:sp>
        <p:nvSpPr>
          <p:cNvPr id="759" name="Rectangle 758"/>
          <p:cNvSpPr>
            <a:spLocks noChangeArrowheads="1"/>
          </p:cNvSpPr>
          <p:nvPr/>
        </p:nvSpPr>
        <p:spPr bwMode="auto">
          <a:xfrm>
            <a:off x="7846855" y="3126673"/>
            <a:ext cx="206632"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760" name="Rectangle 759"/>
          <p:cNvSpPr>
            <a:spLocks noChangeArrowheads="1"/>
          </p:cNvSpPr>
          <p:nvPr/>
        </p:nvSpPr>
        <p:spPr bwMode="auto">
          <a:xfrm>
            <a:off x="8080350" y="3130821"/>
            <a:ext cx="206632"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cxnSp>
        <p:nvCxnSpPr>
          <p:cNvPr id="771" name="Straight Connector 770"/>
          <p:cNvCxnSpPr>
            <a:stCxn id="624" idx="0"/>
            <a:endCxn id="750" idx="2"/>
          </p:cNvCxnSpPr>
          <p:nvPr/>
        </p:nvCxnSpPr>
        <p:spPr>
          <a:xfrm>
            <a:off x="5847143" y="2556960"/>
            <a:ext cx="13680" cy="1064020"/>
          </a:xfrm>
          <a:prstGeom prst="line">
            <a:avLst/>
          </a:prstGeom>
          <a:noFill/>
          <a:ln w="9525">
            <a:solidFill>
              <a:schemeClr val="tx1"/>
            </a:solidFill>
            <a:miter lim="800000"/>
            <a:headEnd/>
            <a:tailEnd/>
          </a:ln>
        </p:spPr>
      </p:cxnSp>
      <p:cxnSp>
        <p:nvCxnSpPr>
          <p:cNvPr id="774" name="Straight Connector 773"/>
          <p:cNvCxnSpPr>
            <a:stCxn id="626" idx="0"/>
            <a:endCxn id="752" idx="2"/>
          </p:cNvCxnSpPr>
          <p:nvPr/>
        </p:nvCxnSpPr>
        <p:spPr>
          <a:xfrm>
            <a:off x="6310342" y="2557928"/>
            <a:ext cx="14230" cy="1064020"/>
          </a:xfrm>
          <a:prstGeom prst="line">
            <a:avLst/>
          </a:prstGeom>
          <a:noFill/>
          <a:ln w="9525">
            <a:solidFill>
              <a:schemeClr val="tx1"/>
            </a:solidFill>
            <a:miter lim="800000"/>
            <a:headEnd/>
            <a:tailEnd/>
          </a:ln>
        </p:spPr>
      </p:cxnSp>
      <p:cxnSp>
        <p:nvCxnSpPr>
          <p:cNvPr id="775" name="Straight Connector 774"/>
          <p:cNvCxnSpPr>
            <a:stCxn id="627" idx="0"/>
            <a:endCxn id="753" idx="2"/>
          </p:cNvCxnSpPr>
          <p:nvPr/>
        </p:nvCxnSpPr>
        <p:spPr>
          <a:xfrm>
            <a:off x="6543837" y="2562076"/>
            <a:ext cx="14230" cy="1064020"/>
          </a:xfrm>
          <a:prstGeom prst="line">
            <a:avLst/>
          </a:prstGeom>
          <a:noFill/>
          <a:ln w="9525">
            <a:solidFill>
              <a:schemeClr val="tx1"/>
            </a:solidFill>
            <a:miter lim="800000"/>
            <a:headEnd/>
            <a:tailEnd/>
          </a:ln>
        </p:spPr>
      </p:cxnSp>
      <p:cxnSp>
        <p:nvCxnSpPr>
          <p:cNvPr id="778" name="Straight Connector 777"/>
          <p:cNvCxnSpPr>
            <a:stCxn id="639" idx="0"/>
            <a:endCxn id="757" idx="2"/>
          </p:cNvCxnSpPr>
          <p:nvPr/>
        </p:nvCxnSpPr>
        <p:spPr>
          <a:xfrm>
            <a:off x="7473242" y="2567527"/>
            <a:ext cx="14230" cy="1064020"/>
          </a:xfrm>
          <a:prstGeom prst="line">
            <a:avLst/>
          </a:prstGeom>
          <a:noFill/>
          <a:ln w="9525">
            <a:solidFill>
              <a:srgbClr val="4386A7"/>
            </a:solidFill>
            <a:miter lim="800000"/>
            <a:headEnd/>
            <a:tailEnd/>
          </a:ln>
        </p:spPr>
      </p:cxnSp>
      <p:cxnSp>
        <p:nvCxnSpPr>
          <p:cNvPr id="780" name="Straight Connector 779"/>
          <p:cNvCxnSpPr>
            <a:stCxn id="649" idx="0"/>
            <a:endCxn id="759" idx="2"/>
          </p:cNvCxnSpPr>
          <p:nvPr/>
        </p:nvCxnSpPr>
        <p:spPr>
          <a:xfrm>
            <a:off x="7935941" y="2565891"/>
            <a:ext cx="14230" cy="1064020"/>
          </a:xfrm>
          <a:prstGeom prst="line">
            <a:avLst/>
          </a:prstGeom>
          <a:noFill/>
          <a:ln w="9525">
            <a:solidFill>
              <a:schemeClr val="tx1"/>
            </a:solidFill>
            <a:miter lim="800000"/>
            <a:headEnd/>
            <a:tailEnd/>
          </a:ln>
        </p:spPr>
      </p:cxnSp>
      <p:cxnSp>
        <p:nvCxnSpPr>
          <p:cNvPr id="781" name="Straight Connector 780"/>
          <p:cNvCxnSpPr>
            <a:endCxn id="650" idx="2"/>
          </p:cNvCxnSpPr>
          <p:nvPr/>
        </p:nvCxnSpPr>
        <p:spPr>
          <a:xfrm flipH="1">
            <a:off x="8169436" y="2578167"/>
            <a:ext cx="5155" cy="495110"/>
          </a:xfrm>
          <a:prstGeom prst="line">
            <a:avLst/>
          </a:prstGeom>
          <a:noFill/>
          <a:ln w="9525">
            <a:solidFill>
              <a:schemeClr val="tx1"/>
            </a:solidFill>
            <a:miter lim="800000"/>
            <a:headEnd/>
            <a:tailEnd/>
          </a:ln>
        </p:spPr>
      </p:cxnSp>
      <p:cxnSp>
        <p:nvCxnSpPr>
          <p:cNvPr id="805" name="AutoShape 145"/>
          <p:cNvCxnSpPr>
            <a:cxnSpLocks noChangeShapeType="1"/>
            <a:stCxn id="834" idx="0"/>
            <a:endCxn id="752" idx="2"/>
          </p:cNvCxnSpPr>
          <p:nvPr/>
        </p:nvCxnSpPr>
        <p:spPr bwMode="auto">
          <a:xfrm rot="16200000" flipV="1">
            <a:off x="6237382" y="3709139"/>
            <a:ext cx="188233" cy="13852"/>
          </a:xfrm>
          <a:prstGeom prst="bentConnector3">
            <a:avLst>
              <a:gd name="adj1" fmla="val 50000"/>
            </a:avLst>
          </a:prstGeom>
          <a:noFill/>
          <a:ln w="9525">
            <a:solidFill>
              <a:schemeClr val="tx1"/>
            </a:solidFill>
            <a:miter lim="800000"/>
            <a:headEnd/>
            <a:tailEnd/>
          </a:ln>
        </p:spPr>
      </p:cxnSp>
      <p:cxnSp>
        <p:nvCxnSpPr>
          <p:cNvPr id="809" name="AutoShape 145"/>
          <p:cNvCxnSpPr>
            <a:cxnSpLocks noChangeShapeType="1"/>
            <a:stCxn id="844" idx="0"/>
            <a:endCxn id="753" idx="2"/>
          </p:cNvCxnSpPr>
          <p:nvPr/>
        </p:nvCxnSpPr>
        <p:spPr bwMode="auto">
          <a:xfrm rot="16200000" flipV="1">
            <a:off x="6595038" y="3589125"/>
            <a:ext cx="195816" cy="269757"/>
          </a:xfrm>
          <a:prstGeom prst="bentConnector3">
            <a:avLst>
              <a:gd name="adj1" fmla="val 50000"/>
            </a:avLst>
          </a:prstGeom>
          <a:noFill/>
          <a:ln w="9525">
            <a:solidFill>
              <a:schemeClr val="tx1"/>
            </a:solidFill>
            <a:miter lim="800000"/>
            <a:headEnd/>
            <a:tailEnd/>
          </a:ln>
        </p:spPr>
      </p:cxnSp>
      <p:cxnSp>
        <p:nvCxnSpPr>
          <p:cNvPr id="812" name="AutoShape 145"/>
          <p:cNvCxnSpPr>
            <a:cxnSpLocks noChangeShapeType="1"/>
            <a:stCxn id="864" idx="0"/>
            <a:endCxn id="757" idx="2"/>
          </p:cNvCxnSpPr>
          <p:nvPr/>
        </p:nvCxnSpPr>
        <p:spPr bwMode="auto">
          <a:xfrm rot="5400000" flipH="1" flipV="1">
            <a:off x="7318688" y="3649998"/>
            <a:ext cx="187235" cy="150334"/>
          </a:xfrm>
          <a:prstGeom prst="bentConnector3">
            <a:avLst>
              <a:gd name="adj1" fmla="val 50000"/>
            </a:avLst>
          </a:prstGeom>
          <a:noFill/>
          <a:ln w="9525">
            <a:solidFill>
              <a:srgbClr val="4386A7"/>
            </a:solidFill>
            <a:miter lim="800000"/>
            <a:headEnd/>
            <a:tailEnd/>
          </a:ln>
        </p:spPr>
      </p:cxnSp>
      <p:cxnSp>
        <p:nvCxnSpPr>
          <p:cNvPr id="816" name="AutoShape 145"/>
          <p:cNvCxnSpPr>
            <a:cxnSpLocks noChangeShapeType="1"/>
            <a:stCxn id="874" idx="0"/>
            <a:endCxn id="759" idx="2"/>
          </p:cNvCxnSpPr>
          <p:nvPr/>
        </p:nvCxnSpPr>
        <p:spPr bwMode="auto">
          <a:xfrm rot="5400000" flipH="1" flipV="1">
            <a:off x="7798321" y="3675922"/>
            <a:ext cx="197861" cy="105840"/>
          </a:xfrm>
          <a:prstGeom prst="bentConnector3">
            <a:avLst>
              <a:gd name="adj1" fmla="val 50000"/>
            </a:avLst>
          </a:prstGeom>
          <a:noFill/>
          <a:ln w="9525">
            <a:solidFill>
              <a:schemeClr val="tx1"/>
            </a:solidFill>
            <a:miter lim="800000"/>
            <a:headEnd/>
            <a:tailEnd/>
          </a:ln>
        </p:spPr>
      </p:cxnSp>
      <p:cxnSp>
        <p:nvCxnSpPr>
          <p:cNvPr id="820" name="AutoShape 145"/>
          <p:cNvCxnSpPr>
            <a:cxnSpLocks noChangeShapeType="1"/>
            <a:stCxn id="823" idx="0"/>
            <a:endCxn id="750" idx="2"/>
          </p:cNvCxnSpPr>
          <p:nvPr/>
        </p:nvCxnSpPr>
        <p:spPr bwMode="auto">
          <a:xfrm rot="16200000" flipV="1">
            <a:off x="5775602" y="3706202"/>
            <a:ext cx="192773" cy="22329"/>
          </a:xfrm>
          <a:prstGeom prst="bentConnector3">
            <a:avLst>
              <a:gd name="adj1" fmla="val 50000"/>
            </a:avLst>
          </a:prstGeom>
          <a:noFill/>
          <a:ln w="9525">
            <a:solidFill>
              <a:schemeClr val="tx1"/>
            </a:solidFill>
            <a:miter lim="800000"/>
            <a:headEnd/>
            <a:tailEnd/>
          </a:ln>
        </p:spPr>
      </p:cxnSp>
      <p:grpSp>
        <p:nvGrpSpPr>
          <p:cNvPr id="832" name="Group 831"/>
          <p:cNvGrpSpPr/>
          <p:nvPr/>
        </p:nvGrpSpPr>
        <p:grpSpPr>
          <a:xfrm>
            <a:off x="5741864" y="3813753"/>
            <a:ext cx="282575" cy="598488"/>
            <a:chOff x="3143724" y="4046229"/>
            <a:chExt cx="282575" cy="598488"/>
          </a:xfrm>
        </p:grpSpPr>
        <p:sp>
          <p:nvSpPr>
            <p:cNvPr id="823"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dirty="0"/>
            </a:p>
          </p:txBody>
        </p:sp>
        <p:sp>
          <p:nvSpPr>
            <p:cNvPr id="824"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25"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26"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27"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28"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29"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30"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31"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833" name="Group 832"/>
          <p:cNvGrpSpPr/>
          <p:nvPr/>
        </p:nvGrpSpPr>
        <p:grpSpPr>
          <a:xfrm>
            <a:off x="6197136" y="3810181"/>
            <a:ext cx="282575" cy="598488"/>
            <a:chOff x="3143724" y="4046229"/>
            <a:chExt cx="282575" cy="598488"/>
          </a:xfrm>
        </p:grpSpPr>
        <p:sp>
          <p:nvSpPr>
            <p:cNvPr id="834"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dirty="0"/>
            </a:p>
          </p:txBody>
        </p:sp>
        <p:sp>
          <p:nvSpPr>
            <p:cNvPr id="835"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36"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37"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38"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39"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0"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1"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2"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843" name="Group 842"/>
          <p:cNvGrpSpPr/>
          <p:nvPr/>
        </p:nvGrpSpPr>
        <p:grpSpPr>
          <a:xfrm>
            <a:off x="6686536" y="3821912"/>
            <a:ext cx="282575" cy="598488"/>
            <a:chOff x="3143724" y="4046229"/>
            <a:chExt cx="282575" cy="598488"/>
          </a:xfrm>
        </p:grpSpPr>
        <p:sp>
          <p:nvSpPr>
            <p:cNvPr id="844" name="Rectangle 225"/>
            <p:cNvSpPr>
              <a:spLocks noChangeArrowheads="1"/>
            </p:cNvSpPr>
            <p:nvPr/>
          </p:nvSpPr>
          <p:spPr bwMode="auto">
            <a:xfrm>
              <a:off x="3143724" y="4046229"/>
              <a:ext cx="282575" cy="598488"/>
            </a:xfrm>
            <a:prstGeom prst="rect">
              <a:avLst/>
            </a:prstGeom>
            <a:solidFill>
              <a:schemeClr val="bg1"/>
            </a:solidFill>
            <a:ln w="19050">
              <a:solidFill>
                <a:schemeClr val="tx1"/>
              </a:solidFill>
              <a:miter lim="800000"/>
              <a:headEnd/>
              <a:tailEnd/>
            </a:ln>
          </p:spPr>
          <p:txBody>
            <a:bodyPr wrap="none" anchor="ctr"/>
            <a:lstStyle/>
            <a:p>
              <a:endParaRPr lang="en-GB" altLang="de-DE" dirty="0"/>
            </a:p>
          </p:txBody>
        </p:sp>
        <p:sp>
          <p:nvSpPr>
            <p:cNvPr id="845"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6"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7"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8"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49"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50"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51"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52"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863" name="Group 862"/>
          <p:cNvGrpSpPr/>
          <p:nvPr/>
        </p:nvGrpSpPr>
        <p:grpSpPr>
          <a:xfrm>
            <a:off x="7195850" y="3818782"/>
            <a:ext cx="282575" cy="598488"/>
            <a:chOff x="3143724" y="4046229"/>
            <a:chExt cx="282575" cy="598488"/>
          </a:xfrm>
        </p:grpSpPr>
        <p:sp>
          <p:nvSpPr>
            <p:cNvPr id="864"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dirty="0"/>
            </a:p>
          </p:txBody>
        </p:sp>
        <p:sp>
          <p:nvSpPr>
            <p:cNvPr id="865"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66"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67" name="AutoShape 228"/>
            <p:cNvSpPr>
              <a:spLocks noChangeArrowheads="1"/>
            </p:cNvSpPr>
            <p:nvPr/>
          </p:nvSpPr>
          <p:spPr bwMode="auto">
            <a:xfrm rot="5400000">
              <a:off x="3323111" y="4247841"/>
              <a:ext cx="58738" cy="61913"/>
            </a:xfrm>
            <a:prstGeom prst="octagon">
              <a:avLst>
                <a:gd name="adj" fmla="val 29287"/>
              </a:avLst>
            </a:prstGeom>
            <a:solidFill>
              <a:srgbClr val="0000FF"/>
            </a:solidFill>
            <a:ln w="254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p>
          </p:txBody>
        </p:sp>
        <p:sp>
          <p:nvSpPr>
            <p:cNvPr id="868"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69"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0"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1"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2"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873" name="Group 872"/>
          <p:cNvGrpSpPr/>
          <p:nvPr/>
        </p:nvGrpSpPr>
        <p:grpSpPr>
          <a:xfrm>
            <a:off x="7703043" y="3827772"/>
            <a:ext cx="282575" cy="598488"/>
            <a:chOff x="3143724" y="4046229"/>
            <a:chExt cx="282575" cy="598488"/>
          </a:xfrm>
        </p:grpSpPr>
        <p:sp>
          <p:nvSpPr>
            <p:cNvPr id="874" name="Rectangle 225"/>
            <p:cNvSpPr>
              <a:spLocks noChangeArrowheads="1"/>
            </p:cNvSpPr>
            <p:nvPr/>
          </p:nvSpPr>
          <p:spPr bwMode="auto">
            <a:xfrm>
              <a:off x="3143724" y="4046229"/>
              <a:ext cx="282575" cy="598488"/>
            </a:xfrm>
            <a:prstGeom prst="rect">
              <a:avLst/>
            </a:prstGeom>
            <a:solidFill>
              <a:schemeClr val="bg1"/>
            </a:solidFill>
            <a:ln w="19050">
              <a:solidFill>
                <a:schemeClr val="tx1"/>
              </a:solidFill>
              <a:miter lim="800000"/>
              <a:headEnd/>
              <a:tailEnd/>
            </a:ln>
          </p:spPr>
          <p:txBody>
            <a:bodyPr wrap="none" anchor="ctr"/>
            <a:lstStyle/>
            <a:p>
              <a:endParaRPr lang="en-GB" altLang="de-DE" dirty="0"/>
            </a:p>
          </p:txBody>
        </p:sp>
        <p:sp>
          <p:nvSpPr>
            <p:cNvPr id="875"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6"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7"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8"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79"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80"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81"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882"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sp>
        <p:nvSpPr>
          <p:cNvPr id="888" name="Rectangle 887"/>
          <p:cNvSpPr>
            <a:spLocks noChangeArrowheads="1"/>
          </p:cNvSpPr>
          <p:nvPr/>
        </p:nvSpPr>
        <p:spPr bwMode="auto">
          <a:xfrm>
            <a:off x="5714480" y="4631606"/>
            <a:ext cx="252734"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889" name="Rectangle 888"/>
          <p:cNvSpPr>
            <a:spLocks noChangeArrowheads="1"/>
          </p:cNvSpPr>
          <p:nvPr/>
        </p:nvSpPr>
        <p:spPr bwMode="auto">
          <a:xfrm>
            <a:off x="6076384" y="4631606"/>
            <a:ext cx="24276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890" name="Rectangle 889"/>
          <p:cNvSpPr>
            <a:spLocks noChangeArrowheads="1"/>
          </p:cNvSpPr>
          <p:nvPr/>
        </p:nvSpPr>
        <p:spPr bwMode="auto">
          <a:xfrm>
            <a:off x="6433664" y="4631606"/>
            <a:ext cx="262712"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91" name="Rectangle 890"/>
          <p:cNvSpPr>
            <a:spLocks noChangeArrowheads="1"/>
          </p:cNvSpPr>
          <p:nvPr/>
        </p:nvSpPr>
        <p:spPr bwMode="auto">
          <a:xfrm>
            <a:off x="6794027" y="4631606"/>
            <a:ext cx="262712"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92" name="Rectangle 891"/>
          <p:cNvSpPr>
            <a:spLocks noChangeArrowheads="1"/>
          </p:cNvSpPr>
          <p:nvPr/>
        </p:nvSpPr>
        <p:spPr bwMode="auto">
          <a:xfrm>
            <a:off x="7104132" y="4631606"/>
            <a:ext cx="252734"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93" name="Rectangle 892"/>
          <p:cNvSpPr>
            <a:spLocks noChangeArrowheads="1"/>
          </p:cNvSpPr>
          <p:nvPr/>
        </p:nvSpPr>
        <p:spPr bwMode="auto">
          <a:xfrm>
            <a:off x="7466036" y="4631606"/>
            <a:ext cx="242760"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94" name="Rectangle 893"/>
          <p:cNvSpPr>
            <a:spLocks noChangeArrowheads="1"/>
          </p:cNvSpPr>
          <p:nvPr/>
        </p:nvSpPr>
        <p:spPr bwMode="auto">
          <a:xfrm>
            <a:off x="7823316" y="4631606"/>
            <a:ext cx="262712"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95" name="Rectangle 894"/>
          <p:cNvSpPr>
            <a:spLocks noChangeArrowheads="1"/>
          </p:cNvSpPr>
          <p:nvPr/>
        </p:nvSpPr>
        <p:spPr bwMode="auto">
          <a:xfrm>
            <a:off x="8183679" y="4631606"/>
            <a:ext cx="262712" cy="503238"/>
          </a:xfrm>
          <a:prstGeom prst="rect">
            <a:avLst/>
          </a:prstGeom>
          <a:solidFill>
            <a:srgbClr val="0000FF"/>
          </a:solidFill>
          <a:ln w="9525">
            <a:solidFill>
              <a:schemeClr val="tx1"/>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p>
        </p:txBody>
      </p:sp>
      <p:cxnSp>
        <p:nvCxnSpPr>
          <p:cNvPr id="896" name="AutoShape 144"/>
          <p:cNvCxnSpPr>
            <a:cxnSpLocks noChangeShapeType="1"/>
            <a:stCxn id="888" idx="0"/>
            <a:endCxn id="831" idx="1"/>
          </p:cNvCxnSpPr>
          <p:nvPr/>
        </p:nvCxnSpPr>
        <p:spPr bwMode="auto">
          <a:xfrm rot="16200000" flipV="1">
            <a:off x="5689713" y="4480472"/>
            <a:ext cx="264609" cy="37660"/>
          </a:xfrm>
          <a:prstGeom prst="bentConnector3">
            <a:avLst>
              <a:gd name="adj1" fmla="val 50000"/>
            </a:avLst>
          </a:prstGeom>
          <a:noFill/>
          <a:ln w="9525">
            <a:solidFill>
              <a:schemeClr val="tx1"/>
            </a:solidFill>
            <a:miter lim="800000"/>
            <a:headEnd/>
            <a:tailEnd/>
          </a:ln>
        </p:spPr>
      </p:cxnSp>
      <p:cxnSp>
        <p:nvCxnSpPr>
          <p:cNvPr id="899" name="AutoShape 144"/>
          <p:cNvCxnSpPr>
            <a:cxnSpLocks noChangeShapeType="1"/>
            <a:stCxn id="889" idx="0"/>
            <a:endCxn id="824" idx="0"/>
          </p:cNvCxnSpPr>
          <p:nvPr/>
        </p:nvCxnSpPr>
        <p:spPr bwMode="auto">
          <a:xfrm rot="16200000" flipV="1">
            <a:off x="5730087" y="4163929"/>
            <a:ext cx="701965" cy="233390"/>
          </a:xfrm>
          <a:prstGeom prst="bentConnector3">
            <a:avLst>
              <a:gd name="adj1" fmla="val 50000"/>
            </a:avLst>
          </a:prstGeom>
          <a:noFill/>
          <a:ln w="9525">
            <a:solidFill>
              <a:schemeClr val="tx1"/>
            </a:solidFill>
            <a:miter lim="800000"/>
            <a:headEnd/>
            <a:tailEnd/>
          </a:ln>
        </p:spPr>
      </p:cxnSp>
      <p:cxnSp>
        <p:nvCxnSpPr>
          <p:cNvPr id="902" name="AutoShape 144"/>
          <p:cNvCxnSpPr>
            <a:cxnSpLocks noChangeShapeType="1"/>
            <a:stCxn id="890" idx="0"/>
            <a:endCxn id="839" idx="2"/>
          </p:cNvCxnSpPr>
          <p:nvPr/>
        </p:nvCxnSpPr>
        <p:spPr bwMode="auto">
          <a:xfrm rot="16200000" flipV="1">
            <a:off x="6254426" y="4321011"/>
            <a:ext cx="431898" cy="189291"/>
          </a:xfrm>
          <a:prstGeom prst="bentConnector4">
            <a:avLst>
              <a:gd name="adj1" fmla="val 47863"/>
              <a:gd name="adj2" fmla="val 220347"/>
            </a:avLst>
          </a:prstGeom>
          <a:noFill/>
          <a:ln w="9525">
            <a:solidFill>
              <a:schemeClr val="tx1"/>
            </a:solidFill>
            <a:miter lim="800000"/>
            <a:headEnd/>
            <a:tailEnd/>
          </a:ln>
        </p:spPr>
      </p:cxnSp>
      <p:cxnSp>
        <p:nvCxnSpPr>
          <p:cNvPr id="906" name="AutoShape 144"/>
          <p:cNvCxnSpPr>
            <a:cxnSpLocks noChangeShapeType="1"/>
            <a:stCxn id="891" idx="0"/>
            <a:endCxn id="841" idx="0"/>
          </p:cNvCxnSpPr>
          <p:nvPr/>
        </p:nvCxnSpPr>
        <p:spPr bwMode="auto">
          <a:xfrm rot="16200000" flipV="1">
            <a:off x="6538589" y="4244812"/>
            <a:ext cx="268181" cy="505408"/>
          </a:xfrm>
          <a:prstGeom prst="bentConnector3">
            <a:avLst>
              <a:gd name="adj1" fmla="val 50000"/>
            </a:avLst>
          </a:prstGeom>
          <a:noFill/>
          <a:ln w="9525">
            <a:solidFill>
              <a:schemeClr val="tx1"/>
            </a:solidFill>
            <a:miter lim="800000"/>
            <a:headEnd/>
            <a:tailEnd/>
          </a:ln>
        </p:spPr>
      </p:cxnSp>
      <p:cxnSp>
        <p:nvCxnSpPr>
          <p:cNvPr id="909" name="AutoShape 144"/>
          <p:cNvCxnSpPr>
            <a:cxnSpLocks noChangeShapeType="1"/>
            <a:stCxn id="892" idx="0"/>
            <a:endCxn id="835" idx="1"/>
          </p:cNvCxnSpPr>
          <p:nvPr/>
        </p:nvCxnSpPr>
        <p:spPr bwMode="auto">
          <a:xfrm rot="16200000" flipV="1">
            <a:off x="6458551" y="3859658"/>
            <a:ext cx="705537" cy="838360"/>
          </a:xfrm>
          <a:prstGeom prst="bentConnector3">
            <a:avLst>
              <a:gd name="adj1" fmla="val 50000"/>
            </a:avLst>
          </a:prstGeom>
          <a:noFill/>
          <a:ln w="9525">
            <a:solidFill>
              <a:schemeClr val="tx1"/>
            </a:solidFill>
            <a:miter lim="800000"/>
            <a:headEnd/>
            <a:tailEnd/>
          </a:ln>
        </p:spPr>
      </p:cxnSp>
      <p:cxnSp>
        <p:nvCxnSpPr>
          <p:cNvPr id="912" name="AutoShape 144"/>
          <p:cNvCxnSpPr>
            <a:cxnSpLocks noChangeShapeType="1"/>
            <a:stCxn id="893" idx="0"/>
            <a:endCxn id="872" idx="7"/>
          </p:cNvCxnSpPr>
          <p:nvPr/>
        </p:nvCxnSpPr>
        <p:spPr bwMode="auto">
          <a:xfrm rot="16200000" flipV="1">
            <a:off x="7305795" y="4349984"/>
            <a:ext cx="277247" cy="285997"/>
          </a:xfrm>
          <a:prstGeom prst="bentConnector2">
            <a:avLst/>
          </a:prstGeom>
          <a:noFill/>
          <a:ln w="9525">
            <a:solidFill>
              <a:schemeClr val="tx1"/>
            </a:solidFill>
            <a:miter lim="800000"/>
            <a:headEnd/>
            <a:tailEnd/>
          </a:ln>
        </p:spPr>
      </p:cxnSp>
      <p:cxnSp>
        <p:nvCxnSpPr>
          <p:cNvPr id="915" name="AutoShape 144"/>
          <p:cNvCxnSpPr>
            <a:cxnSpLocks noChangeShapeType="1"/>
            <a:stCxn id="894" idx="0"/>
            <a:endCxn id="869" idx="0"/>
          </p:cNvCxnSpPr>
          <p:nvPr/>
        </p:nvCxnSpPr>
        <p:spPr bwMode="auto">
          <a:xfrm rot="16200000" flipV="1">
            <a:off x="7483866" y="4160799"/>
            <a:ext cx="405630" cy="535983"/>
          </a:xfrm>
          <a:prstGeom prst="bentConnector3">
            <a:avLst>
              <a:gd name="adj1" fmla="val 30851"/>
            </a:avLst>
          </a:prstGeom>
          <a:noFill/>
          <a:ln w="9525">
            <a:solidFill>
              <a:schemeClr val="tx1"/>
            </a:solidFill>
            <a:miter lim="800000"/>
            <a:headEnd/>
            <a:tailEnd/>
          </a:ln>
        </p:spPr>
      </p:cxnSp>
      <p:cxnSp>
        <p:nvCxnSpPr>
          <p:cNvPr id="920" name="AutoShape 144"/>
          <p:cNvCxnSpPr>
            <a:cxnSpLocks noChangeShapeType="1"/>
            <a:stCxn id="895" idx="0"/>
            <a:endCxn id="867" idx="6"/>
          </p:cNvCxnSpPr>
          <p:nvPr/>
        </p:nvCxnSpPr>
        <p:spPr bwMode="auto">
          <a:xfrm rot="16200000" flipV="1">
            <a:off x="7579089" y="3895660"/>
            <a:ext cx="592421" cy="879472"/>
          </a:xfrm>
          <a:prstGeom prst="bentConnector2">
            <a:avLst/>
          </a:prstGeom>
          <a:noFill/>
          <a:ln w="9525">
            <a:solidFill>
              <a:srgbClr val="0000FF"/>
            </a:solidFill>
            <a:miter lim="800000"/>
            <a:headEnd/>
            <a:tailEnd/>
          </a:ln>
        </p:spPr>
      </p:cxnSp>
      <p:sp>
        <p:nvSpPr>
          <p:cNvPr id="923" name="Rectangle 922"/>
          <p:cNvSpPr>
            <a:spLocks noChangeArrowheads="1"/>
          </p:cNvSpPr>
          <p:nvPr/>
        </p:nvSpPr>
        <p:spPr bwMode="auto">
          <a:xfrm>
            <a:off x="6118567" y="5235494"/>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p>
        </p:txBody>
      </p:sp>
      <p:sp>
        <p:nvSpPr>
          <p:cNvPr id="924" name="Rectangle 923"/>
          <p:cNvSpPr>
            <a:spLocks noChangeArrowheads="1"/>
          </p:cNvSpPr>
          <p:nvPr/>
        </p:nvSpPr>
        <p:spPr bwMode="auto">
          <a:xfrm>
            <a:off x="6220167" y="5283119"/>
            <a:ext cx="381000" cy="569913"/>
          </a:xfrm>
          <a:prstGeom prst="rect">
            <a:avLst/>
          </a:prstGeom>
          <a:solidFill>
            <a:srgbClr val="1C1C1C"/>
          </a:solidFill>
          <a:ln w="9525" algn="ctr">
            <a:solidFill>
              <a:schemeClr val="tx1"/>
            </a:solidFill>
            <a:miter lim="800000"/>
            <a:headEnd/>
            <a:tailEnd/>
          </a:ln>
        </p:spPr>
        <p:txBody>
          <a:bodyPr wrap="none" anchor="ctr"/>
          <a:lstStyle/>
          <a:p>
            <a:endParaRPr lang="en-GB" altLang="de-DE" dirty="0"/>
          </a:p>
        </p:txBody>
      </p:sp>
      <p:sp>
        <p:nvSpPr>
          <p:cNvPr id="925" name="Rectangle 924"/>
          <p:cNvSpPr>
            <a:spLocks noChangeArrowheads="1"/>
          </p:cNvSpPr>
          <p:nvPr/>
        </p:nvSpPr>
        <p:spPr bwMode="auto">
          <a:xfrm>
            <a:off x="6347167" y="5330744"/>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p>
        </p:txBody>
      </p:sp>
      <p:sp>
        <p:nvSpPr>
          <p:cNvPr id="926" name="Rectangle 925"/>
          <p:cNvSpPr>
            <a:spLocks noChangeArrowheads="1"/>
          </p:cNvSpPr>
          <p:nvPr/>
        </p:nvSpPr>
        <p:spPr bwMode="auto">
          <a:xfrm>
            <a:off x="7090117" y="5265656"/>
            <a:ext cx="381000" cy="568325"/>
          </a:xfrm>
          <a:prstGeom prst="rect">
            <a:avLst/>
          </a:prstGeom>
          <a:solidFill>
            <a:srgbClr val="0000FF"/>
          </a:solidFill>
          <a:ln w="9525">
            <a:solidFill>
              <a:schemeClr val="tx1"/>
            </a:solidFill>
            <a:miter lim="800000"/>
            <a:headEnd/>
            <a:tailEnd/>
          </a:ln>
        </p:spPr>
        <p:txBody>
          <a:bodyPr wrap="none" anchor="ctr"/>
          <a:lstStyle/>
          <a:p>
            <a:endParaRPr lang="en-GB" altLang="de-DE" dirty="0"/>
          </a:p>
        </p:txBody>
      </p:sp>
      <p:sp>
        <p:nvSpPr>
          <p:cNvPr id="927" name="Rectangle 926"/>
          <p:cNvSpPr>
            <a:spLocks noChangeArrowheads="1"/>
          </p:cNvSpPr>
          <p:nvPr/>
        </p:nvSpPr>
        <p:spPr bwMode="auto">
          <a:xfrm>
            <a:off x="7191717" y="5313281"/>
            <a:ext cx="381000" cy="569913"/>
          </a:xfrm>
          <a:prstGeom prst="rect">
            <a:avLst/>
          </a:prstGeom>
          <a:solidFill>
            <a:srgbClr val="0000FF"/>
          </a:solidFill>
          <a:ln w="9525">
            <a:solidFill>
              <a:schemeClr val="tx1"/>
            </a:solidFill>
            <a:miter lim="800000"/>
            <a:headEnd/>
            <a:tailEnd/>
          </a:ln>
        </p:spPr>
        <p:txBody>
          <a:bodyPr wrap="none" anchor="ctr"/>
          <a:lstStyle/>
          <a:p>
            <a:endParaRPr lang="en-GB" altLang="de-DE" dirty="0"/>
          </a:p>
        </p:txBody>
      </p:sp>
      <p:sp>
        <p:nvSpPr>
          <p:cNvPr id="928" name="Rectangle 927"/>
          <p:cNvSpPr>
            <a:spLocks noChangeArrowheads="1"/>
          </p:cNvSpPr>
          <p:nvPr/>
        </p:nvSpPr>
        <p:spPr bwMode="auto">
          <a:xfrm>
            <a:off x="7318717" y="5360906"/>
            <a:ext cx="381000" cy="568325"/>
          </a:xfrm>
          <a:prstGeom prst="rect">
            <a:avLst/>
          </a:prstGeom>
          <a:solidFill>
            <a:srgbClr val="0000FF"/>
          </a:solidFill>
          <a:ln w="9525">
            <a:solidFill>
              <a:schemeClr val="tx1"/>
            </a:solidFill>
            <a:miter lim="800000"/>
            <a:headEnd/>
            <a:tailEnd/>
          </a:ln>
        </p:spPr>
        <p:txBody>
          <a:bodyPr wrap="none" anchor="ctr"/>
          <a:lstStyle/>
          <a:p>
            <a:endParaRPr lang="en-GB" altLang="de-DE" dirty="0"/>
          </a:p>
        </p:txBody>
      </p:sp>
      <p:sp>
        <p:nvSpPr>
          <p:cNvPr id="929" name="Rectangle 928" descr="Diagonal weit nach oben"/>
          <p:cNvSpPr>
            <a:spLocks noChangeArrowheads="1"/>
          </p:cNvSpPr>
          <p:nvPr/>
        </p:nvSpPr>
        <p:spPr bwMode="auto">
          <a:xfrm>
            <a:off x="5816942" y="6170531"/>
            <a:ext cx="2209800" cy="568325"/>
          </a:xfrm>
          <a:prstGeom prst="rect">
            <a:avLst/>
          </a:prstGeom>
          <a:pattFill prst="wdUpDiag">
            <a:fgClr>
              <a:schemeClr val="tx1"/>
            </a:fgClr>
            <a:bgClr>
              <a:schemeClr val="bg1"/>
            </a:bgClr>
          </a:pattFill>
          <a:ln w="12700">
            <a:solidFill>
              <a:srgbClr val="0000FF"/>
            </a:solid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p>
        </p:txBody>
      </p:sp>
      <p:cxnSp>
        <p:nvCxnSpPr>
          <p:cNvPr id="930" name="AutoShape 75"/>
          <p:cNvCxnSpPr>
            <a:cxnSpLocks noChangeShapeType="1"/>
            <a:stCxn id="929" idx="0"/>
            <a:endCxn id="928" idx="2"/>
          </p:cNvCxnSpPr>
          <p:nvPr/>
        </p:nvCxnSpPr>
        <p:spPr bwMode="auto">
          <a:xfrm rot="16200000">
            <a:off x="7094880" y="5756194"/>
            <a:ext cx="241300" cy="587375"/>
          </a:xfrm>
          <a:prstGeom prst="bentConnector3">
            <a:avLst>
              <a:gd name="adj1" fmla="val 50000"/>
            </a:avLst>
          </a:prstGeom>
          <a:noFill/>
          <a:ln w="9525">
            <a:solidFill>
              <a:srgbClr val="0000FF"/>
            </a:solidFill>
            <a:miter lim="800000"/>
            <a:headEnd/>
            <a:tailEnd/>
          </a:ln>
        </p:spPr>
      </p:cxnSp>
      <p:cxnSp>
        <p:nvCxnSpPr>
          <p:cNvPr id="931" name="AutoShape 144"/>
          <p:cNvCxnSpPr>
            <a:cxnSpLocks noChangeShapeType="1"/>
            <a:stCxn id="923" idx="0"/>
            <a:endCxn id="888" idx="2"/>
          </p:cNvCxnSpPr>
          <p:nvPr/>
        </p:nvCxnSpPr>
        <p:spPr bwMode="auto">
          <a:xfrm rot="16200000" flipV="1">
            <a:off x="6024632" y="4951059"/>
            <a:ext cx="100650" cy="468220"/>
          </a:xfrm>
          <a:prstGeom prst="bentConnector3">
            <a:avLst>
              <a:gd name="adj1" fmla="val 50000"/>
            </a:avLst>
          </a:prstGeom>
          <a:noFill/>
          <a:ln w="9525">
            <a:solidFill>
              <a:schemeClr val="tx1"/>
            </a:solidFill>
            <a:miter lim="800000"/>
            <a:headEnd/>
            <a:tailEnd/>
          </a:ln>
        </p:spPr>
      </p:cxnSp>
      <p:cxnSp>
        <p:nvCxnSpPr>
          <p:cNvPr id="934" name="AutoShape 144"/>
          <p:cNvCxnSpPr>
            <a:cxnSpLocks noChangeShapeType="1"/>
            <a:stCxn id="926" idx="0"/>
            <a:endCxn id="895" idx="2"/>
          </p:cNvCxnSpPr>
          <p:nvPr/>
        </p:nvCxnSpPr>
        <p:spPr bwMode="auto">
          <a:xfrm rot="5400000" flipH="1" flipV="1">
            <a:off x="7732420" y="4683041"/>
            <a:ext cx="130812" cy="1034418"/>
          </a:xfrm>
          <a:prstGeom prst="bentConnector3">
            <a:avLst>
              <a:gd name="adj1" fmla="val 50000"/>
            </a:avLst>
          </a:prstGeom>
          <a:noFill/>
          <a:ln w="9525">
            <a:solidFill>
              <a:srgbClr val="0000FF"/>
            </a:solidFill>
            <a:miter lim="800000"/>
            <a:headEnd/>
            <a:tailEnd/>
          </a:ln>
        </p:spPr>
      </p:cxnSp>
      <p:sp>
        <p:nvSpPr>
          <p:cNvPr id="147" name="Text Box 146"/>
          <p:cNvSpPr txBox="1">
            <a:spLocks noChangeArrowheads="1"/>
          </p:cNvSpPr>
          <p:nvPr/>
        </p:nvSpPr>
        <p:spPr bwMode="auto">
          <a:xfrm>
            <a:off x="5976902" y="1535537"/>
            <a:ext cx="504825" cy="36671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F2</a:t>
            </a:r>
          </a:p>
        </p:txBody>
      </p:sp>
      <p:sp>
        <p:nvSpPr>
          <p:cNvPr id="955" name="Text Box 146"/>
          <p:cNvSpPr txBox="1">
            <a:spLocks noChangeArrowheads="1"/>
          </p:cNvSpPr>
          <p:nvPr/>
        </p:nvSpPr>
        <p:spPr bwMode="auto">
          <a:xfrm>
            <a:off x="8563166" y="2575414"/>
            <a:ext cx="504825" cy="36671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F3</a:t>
            </a:r>
          </a:p>
        </p:txBody>
      </p:sp>
      <p:sp>
        <p:nvSpPr>
          <p:cNvPr id="956" name="Text Box 146"/>
          <p:cNvSpPr txBox="1">
            <a:spLocks noChangeArrowheads="1"/>
          </p:cNvSpPr>
          <p:nvPr/>
        </p:nvSpPr>
        <p:spPr bwMode="auto">
          <a:xfrm>
            <a:off x="8565368" y="3192423"/>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p>
        </p:txBody>
      </p:sp>
      <p:sp>
        <p:nvSpPr>
          <p:cNvPr id="957" name="Text Box 146"/>
          <p:cNvSpPr txBox="1">
            <a:spLocks noChangeArrowheads="1"/>
          </p:cNvSpPr>
          <p:nvPr/>
        </p:nvSpPr>
        <p:spPr bwMode="auto">
          <a:xfrm>
            <a:off x="8563165" y="3846305"/>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p>
        </p:txBody>
      </p:sp>
      <p:sp>
        <p:nvSpPr>
          <p:cNvPr id="958" name="Text Box 146"/>
          <p:cNvSpPr txBox="1">
            <a:spLocks noChangeArrowheads="1"/>
          </p:cNvSpPr>
          <p:nvPr/>
        </p:nvSpPr>
        <p:spPr bwMode="auto">
          <a:xfrm>
            <a:off x="8554629" y="4638099"/>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F6</a:t>
            </a:r>
          </a:p>
        </p:txBody>
      </p:sp>
      <p:sp>
        <p:nvSpPr>
          <p:cNvPr id="959" name="Text Box 146"/>
          <p:cNvSpPr txBox="1">
            <a:spLocks noChangeArrowheads="1"/>
          </p:cNvSpPr>
          <p:nvPr/>
        </p:nvSpPr>
        <p:spPr bwMode="auto">
          <a:xfrm>
            <a:off x="8563164" y="5413571"/>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F7</a:t>
            </a:r>
          </a:p>
        </p:txBody>
      </p:sp>
      <p:sp>
        <p:nvSpPr>
          <p:cNvPr id="961" name="TextBox 960"/>
          <p:cNvSpPr txBox="1"/>
          <p:nvPr/>
        </p:nvSpPr>
        <p:spPr>
          <a:xfrm>
            <a:off x="48446" y="48260"/>
            <a:ext cx="1209551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Category: Line Breeding. Method: </a:t>
            </a:r>
            <a:r>
              <a:rPr lang="en-GB" sz="2400" dirty="0">
                <a:solidFill>
                  <a:srgbClr val="C00000"/>
                </a:solidFill>
                <a:latin typeface="Arial" panose="020B0604020202020204" pitchFamily="34" charset="0"/>
                <a:cs typeface="Arial" panose="020B0604020202020204" pitchFamily="34" charset="0"/>
              </a:rPr>
              <a:t>Partial</a:t>
            </a:r>
            <a:r>
              <a:rPr lang="en-GB" sz="2400" dirty="0">
                <a:latin typeface="Arial" panose="020B0604020202020204" pitchFamily="34" charset="0"/>
                <a:cs typeface="Arial" panose="020B0604020202020204" pitchFamily="34" charset="0"/>
              </a:rPr>
              <a:t>-Bulk Method (</a:t>
            </a:r>
            <a:r>
              <a:rPr lang="en-GB" sz="2400" i="1" dirty="0" err="1">
                <a:solidFill>
                  <a:srgbClr val="C00000"/>
                </a:solidFill>
                <a:latin typeface="Arial" panose="020B0604020202020204" pitchFamily="34" charset="0"/>
                <a:cs typeface="Arial" panose="020B0604020202020204" pitchFamily="34" charset="0"/>
              </a:rPr>
              <a:t>Teil</a:t>
            </a:r>
            <a:r>
              <a:rPr lang="en-GB" sz="2400" i="1" dirty="0" err="1">
                <a:latin typeface="Arial" panose="020B0604020202020204" pitchFamily="34" charset="0"/>
                <a:cs typeface="Arial" panose="020B0604020202020204" pitchFamily="34" charset="0"/>
              </a:rPr>
              <a:t>ramsch-Methode</a:t>
            </a:r>
            <a:r>
              <a:rPr lang="en-GB" sz="2400" dirty="0">
                <a:latin typeface="Arial" panose="020B0604020202020204" pitchFamily="34" charset="0"/>
                <a:cs typeface="Arial" panose="020B0604020202020204" pitchFamily="34" charset="0"/>
              </a:rPr>
              <a:t>)</a:t>
            </a:r>
          </a:p>
        </p:txBody>
      </p:sp>
      <p:sp>
        <p:nvSpPr>
          <p:cNvPr id="962" name="Text Box 254"/>
          <p:cNvSpPr txBox="1">
            <a:spLocks noChangeArrowheads="1"/>
          </p:cNvSpPr>
          <p:nvPr/>
        </p:nvSpPr>
        <p:spPr bwMode="auto">
          <a:xfrm>
            <a:off x="48446" y="607100"/>
            <a:ext cx="5478639" cy="618630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lvl="0">
              <a:spcBef>
                <a:spcPct val="50000"/>
              </a:spcBef>
            </a:pPr>
            <a:r>
              <a:rPr lang="en-GB" altLang="de-DE" dirty="0">
                <a:latin typeface="Arial" panose="020B0604020202020204" pitchFamily="34" charset="0"/>
                <a:cs typeface="Arial" panose="020B0604020202020204" pitchFamily="34" charset="0"/>
              </a:rPr>
              <a:t>Abandon single-plant selection already in F3. Select only </a:t>
            </a:r>
            <a:r>
              <a:rPr lang="en-GB" altLang="de-DE" dirty="0">
                <a:solidFill>
                  <a:srgbClr val="0000FF"/>
                </a:solidFill>
                <a:latin typeface="Arial" panose="020B0604020202020204" pitchFamily="34" charset="0"/>
                <a:cs typeface="Arial" panose="020B0604020202020204" pitchFamily="34" charset="0"/>
              </a:rPr>
              <a:t>between</a:t>
            </a:r>
            <a:r>
              <a:rPr lang="en-GB" altLang="de-DE" dirty="0">
                <a:latin typeface="Arial" panose="020B0604020202020204" pitchFamily="34" charset="0"/>
                <a:cs typeface="Arial" panose="020B0604020202020204" pitchFamily="34" charset="0"/>
              </a:rPr>
              <a:t> F</a:t>
            </a:r>
            <a:r>
              <a:rPr lang="en-GB" altLang="de-DE" baseline="-25000" dirty="0">
                <a:latin typeface="Arial" panose="020B0604020202020204" pitchFamily="34" charset="0"/>
                <a:cs typeface="Arial" panose="020B0604020202020204" pitchFamily="34" charset="0"/>
              </a:rPr>
              <a:t>2:3</a:t>
            </a:r>
            <a:r>
              <a:rPr lang="en-GB" altLang="de-DE" dirty="0">
                <a:latin typeface="Arial" panose="020B0604020202020204" pitchFamily="34" charset="0"/>
                <a:cs typeface="Arial" panose="020B0604020202020204" pitchFamily="34" charset="0"/>
              </a:rPr>
              <a:t>-lines (</a:t>
            </a:r>
            <a:r>
              <a:rPr lang="en-GB" altLang="de-DE" dirty="0">
                <a:solidFill>
                  <a:srgbClr val="C00000"/>
                </a:solidFill>
                <a:latin typeface="Arial" panose="020B0604020202020204" pitchFamily="34" charset="0"/>
                <a:cs typeface="Arial" panose="020B0604020202020204" pitchFamily="34" charset="0"/>
              </a:rPr>
              <a:t>not within</a:t>
            </a:r>
            <a:r>
              <a:rPr lang="en-GB" altLang="de-DE" dirty="0">
                <a:latin typeface="Arial" panose="020B0604020202020204" pitchFamily="34" charset="0"/>
                <a:cs typeface="Arial" panose="020B0604020202020204" pitchFamily="34" charset="0"/>
              </a:rPr>
              <a:t>), only </a:t>
            </a:r>
            <a:r>
              <a:rPr lang="en-GB" altLang="de-DE" dirty="0">
                <a:solidFill>
                  <a:srgbClr val="0000FF"/>
                </a:solidFill>
                <a:latin typeface="Arial" panose="020B0604020202020204" pitchFamily="34" charset="0"/>
                <a:cs typeface="Arial" panose="020B0604020202020204" pitchFamily="34" charset="0"/>
              </a:rPr>
              <a:t>between</a:t>
            </a:r>
            <a:r>
              <a:rPr lang="en-GB" altLang="de-DE" dirty="0">
                <a:latin typeface="Arial" panose="020B0604020202020204" pitchFamily="34" charset="0"/>
                <a:cs typeface="Arial" panose="020B0604020202020204" pitchFamily="34" charset="0"/>
              </a:rPr>
              <a:t> </a:t>
            </a:r>
            <a:r>
              <a:rPr lang="en-GB" altLang="de-DE" dirty="0">
                <a:solidFill>
                  <a:prstClr val="black"/>
                </a:solidFill>
                <a:latin typeface="Arial" panose="020B0604020202020204" pitchFamily="34" charset="0"/>
                <a:cs typeface="Arial" panose="020B0604020202020204" pitchFamily="34" charset="0"/>
              </a:rPr>
              <a:t>F</a:t>
            </a:r>
            <a:r>
              <a:rPr lang="en-GB" altLang="de-DE" baseline="-25000" dirty="0">
                <a:solidFill>
                  <a:prstClr val="black"/>
                </a:solidFill>
                <a:latin typeface="Arial" panose="020B0604020202020204" pitchFamily="34" charset="0"/>
                <a:cs typeface="Arial" panose="020B0604020202020204" pitchFamily="34" charset="0"/>
              </a:rPr>
              <a:t>2:4 </a:t>
            </a:r>
            <a:r>
              <a:rPr lang="en-GB" altLang="de-DE" dirty="0">
                <a:solidFill>
                  <a:prstClr val="black"/>
                </a:solidFill>
                <a:latin typeface="Arial" panose="020B0604020202020204" pitchFamily="34" charset="0"/>
                <a:cs typeface="Arial" panose="020B0604020202020204" pitchFamily="34" charset="0"/>
              </a:rPr>
              <a:t>partial bulks, </a:t>
            </a:r>
            <a:r>
              <a:rPr lang="en-GB" altLang="de-DE" dirty="0">
                <a:solidFill>
                  <a:srgbClr val="0000FF"/>
                </a:solidFill>
                <a:latin typeface="Arial" panose="020B0604020202020204" pitchFamily="34" charset="0"/>
                <a:cs typeface="Arial" panose="020B0604020202020204" pitchFamily="34" charset="0"/>
              </a:rPr>
              <a:t>between</a:t>
            </a:r>
            <a:r>
              <a:rPr lang="en-GB" altLang="de-DE" dirty="0">
                <a:solidFill>
                  <a:prstClr val="black"/>
                </a:solidFill>
                <a:latin typeface="Arial" panose="020B0604020202020204" pitchFamily="34" charset="0"/>
                <a:cs typeface="Arial" panose="020B0604020202020204" pitchFamily="34" charset="0"/>
              </a:rPr>
              <a:t> F</a:t>
            </a:r>
            <a:r>
              <a:rPr lang="en-GB" altLang="de-DE" baseline="-25000" dirty="0">
                <a:solidFill>
                  <a:prstClr val="black"/>
                </a:solidFill>
                <a:latin typeface="Arial" panose="020B0604020202020204" pitchFamily="34" charset="0"/>
                <a:cs typeface="Arial" panose="020B0604020202020204" pitchFamily="34" charset="0"/>
              </a:rPr>
              <a:t>2:5 </a:t>
            </a:r>
            <a:r>
              <a:rPr lang="en-GB" altLang="de-DE" dirty="0">
                <a:solidFill>
                  <a:prstClr val="black"/>
                </a:solidFill>
                <a:latin typeface="Arial" panose="020B0604020202020204" pitchFamily="34" charset="0"/>
                <a:cs typeface="Arial" panose="020B0604020202020204" pitchFamily="34" charset="0"/>
              </a:rPr>
              <a:t>partial bulks. Resume single-plant selection in a higher generation such as F5 or later, establish (the meanwhile rather homo-</a:t>
            </a:r>
            <a:r>
              <a:rPr lang="en-GB" altLang="de-DE" dirty="0" err="1">
                <a:solidFill>
                  <a:prstClr val="black"/>
                </a:solidFill>
                <a:latin typeface="Arial" panose="020B0604020202020204" pitchFamily="34" charset="0"/>
                <a:cs typeface="Arial" panose="020B0604020202020204" pitchFamily="34" charset="0"/>
              </a:rPr>
              <a:t>geneous</a:t>
            </a:r>
            <a:r>
              <a:rPr lang="en-GB" altLang="de-DE" dirty="0">
                <a:solidFill>
                  <a:prstClr val="black"/>
                </a:solidFill>
                <a:latin typeface="Arial" panose="020B0604020202020204" pitchFamily="34" charset="0"/>
                <a:cs typeface="Arial" panose="020B0604020202020204" pitchFamily="34" charset="0"/>
              </a:rPr>
              <a:t>) lines by then and select between them. </a:t>
            </a:r>
          </a:p>
          <a:p>
            <a:pPr lvl="0">
              <a:spcBef>
                <a:spcPct val="50000"/>
              </a:spcBef>
            </a:pPr>
            <a:r>
              <a:rPr lang="en-GB" altLang="de-DE" dirty="0">
                <a:solidFill>
                  <a:prstClr val="black"/>
                </a:solidFill>
                <a:latin typeface="Arial" panose="020B0604020202020204" pitchFamily="34" charset="0"/>
                <a:cs typeface="Arial" panose="020B0604020202020204" pitchFamily="34" charset="0"/>
              </a:rPr>
              <a:t>This method refrains from – initially – exploiting the genetic variance that segregates within F3-lines, within F</a:t>
            </a:r>
            <a:r>
              <a:rPr lang="en-GB" altLang="de-DE" baseline="-25000" dirty="0">
                <a:solidFill>
                  <a:prstClr val="black"/>
                </a:solidFill>
                <a:latin typeface="Arial" panose="020B0604020202020204" pitchFamily="34" charset="0"/>
                <a:cs typeface="Arial" panose="020B0604020202020204" pitchFamily="34" charset="0"/>
              </a:rPr>
              <a:t>2:4 </a:t>
            </a:r>
            <a:r>
              <a:rPr lang="en-GB" altLang="de-DE" dirty="0">
                <a:solidFill>
                  <a:prstClr val="black"/>
                </a:solidFill>
                <a:latin typeface="Arial" panose="020B0604020202020204" pitchFamily="34" charset="0"/>
                <a:cs typeface="Arial" panose="020B0604020202020204" pitchFamily="34" charset="0"/>
              </a:rPr>
              <a:t>partial bulks ...;  yet, since from superior F3-lines </a:t>
            </a:r>
            <a:r>
              <a:rPr lang="en-GB" altLang="de-DE"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all</a:t>
            </a:r>
            <a:r>
              <a:rPr lang="en-GB" altLang="de-DE" dirty="0">
                <a:solidFill>
                  <a:prstClr val="black"/>
                </a:solidFill>
                <a:latin typeface="Arial" panose="020B0604020202020204" pitchFamily="34" charset="0"/>
                <a:cs typeface="Arial" panose="020B0604020202020204" pitchFamily="34" charset="0"/>
              </a:rPr>
              <a:t> F3-plants are harvested, seed amount is enough to have </a:t>
            </a:r>
            <a:r>
              <a:rPr lang="en-GB" altLang="de-DE" dirty="0">
                <a:solidFill>
                  <a:srgbClr val="0000FF"/>
                </a:solidFill>
                <a:latin typeface="Arial" panose="020B0604020202020204" pitchFamily="34" charset="0"/>
                <a:cs typeface="Arial" panose="020B0604020202020204" pitchFamily="34" charset="0"/>
              </a:rPr>
              <a:t>plot</a:t>
            </a:r>
            <a:r>
              <a:rPr lang="en-GB" altLang="de-DE" dirty="0">
                <a:solidFill>
                  <a:prstClr val="black"/>
                </a:solidFill>
                <a:latin typeface="Arial" panose="020B0604020202020204" pitchFamily="34" charset="0"/>
                <a:cs typeface="Arial" panose="020B0604020202020204" pitchFamily="34" charset="0"/>
              </a:rPr>
              <a:t>-based test for </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yield</a:t>
            </a:r>
            <a:r>
              <a:rPr lang="en-GB" altLang="de-DE" dirty="0">
                <a:solidFill>
                  <a:prstClr val="black"/>
                </a:solidFill>
                <a:latin typeface="Arial" panose="020B0604020202020204" pitchFamily="34" charset="0"/>
                <a:cs typeface="Arial" panose="020B0604020202020204" pitchFamily="34" charset="0"/>
              </a:rPr>
              <a:t> already in F4 (and F5, ...). Sacrificing some variance in F3 and F4 is balanced by</a:t>
            </a:r>
            <a:r>
              <a:rPr lang="en-GB" altLang="de-DE" dirty="0">
                <a:solidFill>
                  <a:srgbClr val="0000FF"/>
                </a:solidFill>
                <a:latin typeface="Arial" panose="020B0604020202020204" pitchFamily="34" charset="0"/>
                <a:cs typeface="Arial" panose="020B0604020202020204" pitchFamily="34" charset="0"/>
              </a:rPr>
              <a:t> ‘early’ gaining yield data </a:t>
            </a:r>
            <a:r>
              <a:rPr lang="en-GB" altLang="de-DE" dirty="0">
                <a:latin typeface="Arial" panose="020B0604020202020204" pitchFamily="34" charset="0"/>
                <a:cs typeface="Arial" panose="020B0604020202020204" pitchFamily="34" charset="0"/>
              </a:rPr>
              <a:t>(so-called “early testing”, already in F4 ...).</a:t>
            </a:r>
            <a:r>
              <a:rPr lang="en-GB" altLang="de-DE" dirty="0">
                <a:solidFill>
                  <a:prstClr val="black"/>
                </a:solidFill>
                <a:latin typeface="Arial" panose="020B0604020202020204" pitchFamily="34" charset="0"/>
                <a:cs typeface="Arial" panose="020B0604020202020204" pitchFamily="34" charset="0"/>
              </a:rPr>
              <a:t> In the other methods, this is barely possible. Later (here from F5/6 on), partial bulk breeding continues just like any method that reached the phase of high </a:t>
            </a:r>
            <a:r>
              <a:rPr lang="en-GB" altLang="de-DE" dirty="0" err="1">
                <a:solidFill>
                  <a:prstClr val="black"/>
                </a:solidFill>
                <a:latin typeface="Arial" panose="020B0604020202020204" pitchFamily="34" charset="0"/>
                <a:cs typeface="Arial" panose="020B0604020202020204" pitchFamily="34" charset="0"/>
              </a:rPr>
              <a:t>homozy-gosity</a:t>
            </a:r>
            <a:r>
              <a:rPr lang="en-GB" altLang="de-DE" dirty="0">
                <a:solidFill>
                  <a:prstClr val="black"/>
                </a:solidFill>
                <a:latin typeface="Arial" panose="020B0604020202020204" pitchFamily="34" charset="0"/>
                <a:cs typeface="Arial" panose="020B0604020202020204" pitchFamily="34" charset="0"/>
              </a:rPr>
              <a:t>: </a:t>
            </a:r>
            <a:r>
              <a:rPr lang="en-GB" altLang="de-DE" dirty="0">
                <a:latin typeface="Arial" panose="020B0604020202020204" pitchFamily="34" charset="0"/>
                <a:cs typeface="Arial" panose="020B0604020202020204" pitchFamily="34" charset="0"/>
              </a:rPr>
              <a:t>Test lines to find the </a:t>
            </a:r>
            <a:r>
              <a:rPr lang="en-GB" altLang="de-DE" dirty="0">
                <a:solidFill>
                  <a:srgbClr val="0000FF"/>
                </a:solidFill>
                <a:latin typeface="Arial" panose="020B0604020202020204" pitchFamily="34" charset="0"/>
                <a:cs typeface="Arial" panose="020B0604020202020204" pitchFamily="34" charset="0"/>
              </a:rPr>
              <a:t>best</a:t>
            </a:r>
            <a:r>
              <a:rPr lang="en-GB" altLang="de-DE" dirty="0">
                <a:solidFill>
                  <a:prstClr val="black"/>
                </a:solidFill>
                <a:latin typeface="Arial" panose="020B0604020202020204" pitchFamily="34" charset="0"/>
                <a:cs typeface="Arial" panose="020B0604020202020204" pitchFamily="34" charset="0"/>
              </a:rPr>
              <a:t>.</a:t>
            </a:r>
            <a:endParaRPr lang="en-GB" altLang="de-DE" sz="1200" dirty="0">
              <a:latin typeface="Arial" panose="020B0604020202020204" pitchFamily="34" charset="0"/>
              <a:cs typeface="Arial" panose="020B0604020202020204" pitchFamily="34" charset="0"/>
            </a:endParaRPr>
          </a:p>
          <a:p>
            <a:pPr>
              <a:spcBef>
                <a:spcPct val="50000"/>
              </a:spcBef>
            </a:pPr>
            <a:r>
              <a:rPr lang="en-GB" altLang="de-DE" dirty="0">
                <a:latin typeface="Arial" panose="020B0604020202020204" pitchFamily="34" charset="0"/>
                <a:cs typeface="Arial" panose="020B0604020202020204" pitchFamily="34" charset="0"/>
              </a:rPr>
              <a:t>Still a topic is: How you do you deal with non-</a:t>
            </a:r>
            <a:r>
              <a:rPr lang="en-GB" altLang="de-DE" dirty="0" err="1">
                <a:latin typeface="Arial" panose="020B0604020202020204" pitchFamily="34" charset="0"/>
                <a:cs typeface="Arial" panose="020B0604020202020204" pitchFamily="34" charset="0"/>
              </a:rPr>
              <a:t>inten</a:t>
            </a:r>
            <a:r>
              <a:rPr lang="en-GB" altLang="de-DE" dirty="0">
                <a:latin typeface="Arial" panose="020B0604020202020204" pitchFamily="34" charset="0"/>
                <a:cs typeface="Arial" panose="020B0604020202020204" pitchFamily="34" charset="0"/>
              </a:rPr>
              <a:t>-</a:t>
            </a:r>
            <a:r>
              <a:rPr lang="en-GB" altLang="de-DE" dirty="0" err="1">
                <a:latin typeface="Arial" panose="020B0604020202020204" pitchFamily="34" charset="0"/>
                <a:cs typeface="Arial" panose="020B0604020202020204" pitchFamily="34" charset="0"/>
              </a:rPr>
              <a:t>ded</a:t>
            </a:r>
            <a:r>
              <a:rPr lang="en-GB" altLang="de-DE" dirty="0">
                <a:latin typeface="Arial" panose="020B0604020202020204" pitchFamily="34" charset="0"/>
                <a:cs typeface="Arial" panose="020B0604020202020204" pitchFamily="34" charset="0"/>
              </a:rPr>
              <a:t> natural selection in F3 and F4, exploiting the  ‘within-entry’ variance?</a:t>
            </a:r>
          </a:p>
        </p:txBody>
      </p:sp>
      <p:sp>
        <p:nvSpPr>
          <p:cNvPr id="963" name="TextBox 962"/>
          <p:cNvSpPr txBox="1"/>
          <p:nvPr/>
        </p:nvSpPr>
        <p:spPr>
          <a:xfrm>
            <a:off x="9185334" y="597336"/>
            <a:ext cx="2968933"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If the crosses are more like „exotic x elite“, then there are probably traits such as with / without awn, extent of tillering, time of </a:t>
            </a:r>
            <a:r>
              <a:rPr lang="en-GB" dirty="0" err="1">
                <a:latin typeface="Arial" panose="020B0604020202020204" pitchFamily="34" charset="0"/>
                <a:cs typeface="Arial" panose="020B0604020202020204" pitchFamily="34" charset="0"/>
              </a:rPr>
              <a:t>flowe</a:t>
            </a:r>
            <a:r>
              <a:rPr lang="en-GB" dirty="0">
                <a:latin typeface="Arial" panose="020B0604020202020204" pitchFamily="34" charset="0"/>
                <a:cs typeface="Arial" panose="020B0604020202020204" pitchFamily="34" charset="0"/>
              </a:rPr>
              <a:t>-ring and maturity, which can be well appreciated in early generations and thus should be under early se-lection (Pedigree Method). If crosses are „elite x elite“, the general type of plants is „elite“ and the early as-</a:t>
            </a:r>
            <a:r>
              <a:rPr lang="en-GB" dirty="0" err="1">
                <a:latin typeface="Arial" panose="020B0604020202020204" pitchFamily="34" charset="0"/>
                <a:cs typeface="Arial" panose="020B0604020202020204" pitchFamily="34" charset="0"/>
              </a:rPr>
              <a:t>sessment</a:t>
            </a:r>
            <a:r>
              <a:rPr lang="en-GB" dirty="0">
                <a:latin typeface="Arial" panose="020B0604020202020204" pitchFamily="34" charset="0"/>
                <a:cs typeface="Arial" panose="020B0604020202020204" pitchFamily="34" charset="0"/>
              </a:rPr>
              <a:t> of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yield</a:t>
            </a:r>
            <a:r>
              <a:rPr lang="en-GB" dirty="0">
                <a:latin typeface="Arial" panose="020B0604020202020204" pitchFamily="34" charset="0"/>
                <a:cs typeface="Arial" panose="020B0604020202020204" pitchFamily="34" charset="0"/>
              </a:rPr>
              <a:t> (which can not be judged on one or few plants’ base) is more relevant (Partial-Bulk Method).</a:t>
            </a:r>
            <a:endParaRPr lang="en-GB" sz="1200" dirty="0">
              <a:solidFill>
                <a:srgbClr val="0000FF"/>
              </a:solidFill>
              <a:latin typeface="Arial" panose="020B0604020202020204" pitchFamily="34" charset="0"/>
              <a:cs typeface="Arial" panose="020B0604020202020204" pitchFamily="34" charset="0"/>
            </a:endParaRPr>
          </a:p>
          <a:p>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Yield</a:t>
            </a:r>
            <a:r>
              <a:rPr lang="en-GB" dirty="0">
                <a:solidFill>
                  <a:srgbClr val="0000FF"/>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has a very high single-plant error and is ‚made‘ by the actual plot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stand</a:t>
            </a:r>
            <a:r>
              <a:rPr lang="en-GB" dirty="0">
                <a:solidFill>
                  <a:schemeClr val="tx1">
                    <a:lumMod val="50000"/>
                    <a:lumOff val="50000"/>
                  </a:schemeClr>
                </a:solidFill>
                <a:latin typeface="Arial" panose="020B0604020202020204" pitchFamily="34" charset="0"/>
                <a:cs typeface="Arial" panose="020B0604020202020204" pitchFamily="34" charset="0"/>
              </a:rPr>
              <a:t> and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canopy.</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cxnSp>
        <p:nvCxnSpPr>
          <p:cNvPr id="964" name="Straight Connector 963"/>
          <p:cNvCxnSpPr>
            <a:stCxn id="650" idx="0"/>
            <a:endCxn id="760" idx="0"/>
          </p:cNvCxnSpPr>
          <p:nvPr/>
        </p:nvCxnSpPr>
        <p:spPr>
          <a:xfrm>
            <a:off x="8169436" y="2570039"/>
            <a:ext cx="14230" cy="560782"/>
          </a:xfrm>
          <a:prstGeom prst="line">
            <a:avLst/>
          </a:prstGeom>
          <a:noFill/>
          <a:ln w="9525">
            <a:solidFill>
              <a:schemeClr val="tx1"/>
            </a:solidFill>
            <a:miter lim="800000"/>
            <a:headEnd/>
            <a:tailEnd/>
          </a:ln>
        </p:spPr>
      </p:cxnSp>
      <p:cxnSp>
        <p:nvCxnSpPr>
          <p:cNvPr id="967" name="Straight Connector 966"/>
          <p:cNvCxnSpPr>
            <a:stCxn id="636" idx="0"/>
            <a:endCxn id="754" idx="0"/>
          </p:cNvCxnSpPr>
          <p:nvPr/>
        </p:nvCxnSpPr>
        <p:spPr>
          <a:xfrm>
            <a:off x="6776548" y="2562411"/>
            <a:ext cx="13680" cy="560782"/>
          </a:xfrm>
          <a:prstGeom prst="line">
            <a:avLst/>
          </a:prstGeom>
          <a:noFill/>
          <a:ln w="9525">
            <a:solidFill>
              <a:schemeClr val="tx1"/>
            </a:solidFill>
            <a:miter lim="800000"/>
            <a:headEnd/>
            <a:tailEnd/>
          </a:ln>
        </p:spPr>
      </p:cxnSp>
      <p:sp>
        <p:nvSpPr>
          <p:cNvPr id="190" name="Right Triangle 4">
            <a:extLst>
              <a:ext uri="{FF2B5EF4-FFF2-40B4-BE49-F238E27FC236}">
                <a16:creationId xmlns:a16="http://schemas.microsoft.com/office/drawing/2014/main" id="{CDB8CC0C-13C4-4E6F-95A3-F17A201D3DAA}"/>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46198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63297" y="568629"/>
            <a:ext cx="8555818" cy="618630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feld 1"/>
          <p:cNvSpPr txBox="1"/>
          <p:nvPr/>
        </p:nvSpPr>
        <p:spPr>
          <a:xfrm>
            <a:off x="11639550" y="635542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7</a:t>
            </a:fld>
            <a:endParaRPr lang="en-GB" dirty="0">
              <a:latin typeface="Arial" panose="020B0604020202020204" pitchFamily="34" charset="0"/>
              <a:cs typeface="Arial" panose="020B0604020202020204" pitchFamily="34" charset="0"/>
            </a:endParaRPr>
          </a:p>
        </p:txBody>
      </p:sp>
      <p:grpSp>
        <p:nvGrpSpPr>
          <p:cNvPr id="847" name="Group 846"/>
          <p:cNvGrpSpPr/>
          <p:nvPr/>
        </p:nvGrpSpPr>
        <p:grpSpPr>
          <a:xfrm>
            <a:off x="8347910" y="1247477"/>
            <a:ext cx="3330258" cy="5342076"/>
            <a:chOff x="4569063" y="739890"/>
            <a:chExt cx="3330258" cy="5342076"/>
          </a:xfrm>
        </p:grpSpPr>
        <p:cxnSp>
          <p:nvCxnSpPr>
            <p:cNvPr id="693" name="Straight Connector 692"/>
            <p:cNvCxnSpPr>
              <a:stCxn id="671" idx="0"/>
            </p:cNvCxnSpPr>
            <p:nvPr/>
          </p:nvCxnSpPr>
          <p:spPr>
            <a:xfrm>
              <a:off x="4668639" y="2650959"/>
              <a:ext cx="13680" cy="1064020"/>
            </a:xfrm>
            <a:prstGeom prst="line">
              <a:avLst/>
            </a:prstGeom>
            <a:noFill/>
            <a:ln w="9525">
              <a:solidFill>
                <a:schemeClr val="tx1"/>
              </a:solidFill>
              <a:miter lim="800000"/>
              <a:headEnd/>
              <a:tailEnd/>
            </a:ln>
          </p:spPr>
        </p:cxnSp>
        <p:cxnSp>
          <p:nvCxnSpPr>
            <p:cNvPr id="694" name="Straight Connector 693"/>
            <p:cNvCxnSpPr>
              <a:stCxn id="673" idx="0"/>
            </p:cNvCxnSpPr>
            <p:nvPr/>
          </p:nvCxnSpPr>
          <p:spPr>
            <a:xfrm>
              <a:off x="5131838" y="2651927"/>
              <a:ext cx="14230" cy="1064020"/>
            </a:xfrm>
            <a:prstGeom prst="line">
              <a:avLst/>
            </a:prstGeom>
            <a:noFill/>
            <a:ln w="9525">
              <a:solidFill>
                <a:schemeClr val="tx1"/>
              </a:solidFill>
              <a:miter lim="800000"/>
              <a:headEnd/>
              <a:tailEnd/>
            </a:ln>
          </p:spPr>
        </p:cxnSp>
        <p:cxnSp>
          <p:nvCxnSpPr>
            <p:cNvPr id="696" name="Straight Connector 695"/>
            <p:cNvCxnSpPr>
              <a:stCxn id="678" idx="0"/>
            </p:cNvCxnSpPr>
            <p:nvPr/>
          </p:nvCxnSpPr>
          <p:spPr>
            <a:xfrm>
              <a:off x="6294738" y="2661526"/>
              <a:ext cx="14230" cy="1064020"/>
            </a:xfrm>
            <a:prstGeom prst="line">
              <a:avLst/>
            </a:prstGeom>
            <a:noFill/>
            <a:ln w="9525">
              <a:solidFill>
                <a:schemeClr val="tx1"/>
              </a:solidFill>
              <a:miter lim="800000"/>
              <a:headEnd/>
              <a:tailEnd/>
            </a:ln>
          </p:spPr>
        </p:cxnSp>
        <p:cxnSp>
          <p:nvCxnSpPr>
            <p:cNvPr id="697" name="Straight Connector 696"/>
            <p:cNvCxnSpPr>
              <a:stCxn id="680" idx="0"/>
            </p:cNvCxnSpPr>
            <p:nvPr/>
          </p:nvCxnSpPr>
          <p:spPr>
            <a:xfrm>
              <a:off x="6757437" y="2659890"/>
              <a:ext cx="14230" cy="1064020"/>
            </a:xfrm>
            <a:prstGeom prst="line">
              <a:avLst/>
            </a:prstGeom>
            <a:noFill/>
            <a:ln w="9525">
              <a:solidFill>
                <a:schemeClr val="tx1"/>
              </a:solidFill>
              <a:miter lim="800000"/>
              <a:headEnd/>
              <a:tailEnd/>
            </a:ln>
          </p:spPr>
        </p:cxnSp>
        <p:grpSp>
          <p:nvGrpSpPr>
            <p:cNvPr id="704" name="Group 703"/>
            <p:cNvGrpSpPr/>
            <p:nvPr/>
          </p:nvGrpSpPr>
          <p:grpSpPr>
            <a:xfrm>
              <a:off x="4569063" y="3295770"/>
              <a:ext cx="282575" cy="598488"/>
              <a:chOff x="3143724" y="4046229"/>
              <a:chExt cx="282575" cy="598488"/>
            </a:xfrm>
          </p:grpSpPr>
          <p:sp>
            <p:nvSpPr>
              <p:cNvPr id="777" name="Rectangle 225"/>
              <p:cNvSpPr>
                <a:spLocks noChangeArrowheads="1"/>
              </p:cNvSpPr>
              <p:nvPr/>
            </p:nvSpPr>
            <p:spPr bwMode="auto">
              <a:xfrm>
                <a:off x="3143724" y="4046229"/>
                <a:ext cx="282575" cy="598488"/>
              </a:xfrm>
              <a:prstGeom prst="rect">
                <a:avLst/>
              </a:prstGeom>
              <a:solidFill>
                <a:schemeClr val="tx1">
                  <a:lumMod val="65000"/>
                  <a:lumOff val="35000"/>
                </a:schemeClr>
              </a:solidFill>
              <a:ln w="19050">
                <a:solidFill>
                  <a:srgbClr val="0000FF"/>
                </a:solidFill>
                <a:miter lim="800000"/>
                <a:headEnd/>
                <a:tailEnd/>
              </a:ln>
            </p:spPr>
            <p:txBody>
              <a:bodyPr wrap="none" anchor="ctr"/>
              <a:lstStyle/>
              <a:p>
                <a:endParaRPr lang="en-GB" altLang="de-DE" dirty="0"/>
              </a:p>
            </p:txBody>
          </p:sp>
          <p:sp>
            <p:nvSpPr>
              <p:cNvPr id="778"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9"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80"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81"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82"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83"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84"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85"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705" name="Group 704"/>
            <p:cNvGrpSpPr/>
            <p:nvPr/>
          </p:nvGrpSpPr>
          <p:grpSpPr>
            <a:xfrm>
              <a:off x="5024335" y="3292198"/>
              <a:ext cx="282575" cy="598488"/>
              <a:chOff x="3143724" y="4046229"/>
              <a:chExt cx="282575" cy="598488"/>
            </a:xfrm>
          </p:grpSpPr>
          <p:sp>
            <p:nvSpPr>
              <p:cNvPr id="768"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dirty="0"/>
              </a:p>
            </p:txBody>
          </p:sp>
          <p:sp>
            <p:nvSpPr>
              <p:cNvPr id="769"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0"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1"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2"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3"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4"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5"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76"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706" name="Group 705"/>
            <p:cNvGrpSpPr/>
            <p:nvPr/>
          </p:nvGrpSpPr>
          <p:grpSpPr>
            <a:xfrm>
              <a:off x="5489449" y="3295770"/>
              <a:ext cx="282575" cy="598488"/>
              <a:chOff x="3143724" y="4046229"/>
              <a:chExt cx="282575" cy="598488"/>
            </a:xfrm>
          </p:grpSpPr>
          <p:sp>
            <p:nvSpPr>
              <p:cNvPr id="759" name="Rectangle 225"/>
              <p:cNvSpPr>
                <a:spLocks noChangeArrowheads="1"/>
              </p:cNvSpPr>
              <p:nvPr/>
            </p:nvSpPr>
            <p:spPr bwMode="auto">
              <a:xfrm>
                <a:off x="3143724" y="4046229"/>
                <a:ext cx="282575" cy="598488"/>
              </a:xfrm>
              <a:prstGeom prst="rect">
                <a:avLst/>
              </a:prstGeom>
              <a:solidFill>
                <a:schemeClr val="bg1"/>
              </a:solidFill>
              <a:ln w="19050">
                <a:solidFill>
                  <a:schemeClr val="tx1"/>
                </a:solidFill>
                <a:miter lim="800000"/>
                <a:headEnd/>
                <a:tailEnd/>
              </a:ln>
            </p:spPr>
            <p:txBody>
              <a:bodyPr wrap="none" anchor="ctr"/>
              <a:lstStyle/>
              <a:p>
                <a:endParaRPr lang="en-GB" altLang="de-DE" dirty="0"/>
              </a:p>
            </p:txBody>
          </p:sp>
          <p:sp>
            <p:nvSpPr>
              <p:cNvPr id="760"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1"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2"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3"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4"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5"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6"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67"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707" name="Group 706"/>
            <p:cNvGrpSpPr/>
            <p:nvPr/>
          </p:nvGrpSpPr>
          <p:grpSpPr>
            <a:xfrm>
              <a:off x="6170109" y="3316352"/>
              <a:ext cx="282575" cy="598488"/>
              <a:chOff x="3143724" y="4046229"/>
              <a:chExt cx="282575" cy="598488"/>
            </a:xfrm>
          </p:grpSpPr>
          <p:sp>
            <p:nvSpPr>
              <p:cNvPr id="750" name="Rectangle 225"/>
              <p:cNvSpPr>
                <a:spLocks noChangeArrowheads="1"/>
              </p:cNvSpPr>
              <p:nvPr/>
            </p:nvSpPr>
            <p:spPr bwMode="auto">
              <a:xfrm>
                <a:off x="3143724" y="4046229"/>
                <a:ext cx="282575" cy="598488"/>
              </a:xfrm>
              <a:prstGeom prst="rect">
                <a:avLst/>
              </a:prstGeom>
              <a:solidFill>
                <a:schemeClr val="tx1">
                  <a:lumMod val="65000"/>
                  <a:lumOff val="35000"/>
                </a:schemeClr>
              </a:solidFill>
              <a:ln w="19050">
                <a:solidFill>
                  <a:srgbClr val="0000FF"/>
                </a:solidFill>
                <a:miter lim="800000"/>
                <a:headEnd/>
                <a:tailEnd/>
              </a:ln>
            </p:spPr>
            <p:txBody>
              <a:bodyPr wrap="none" anchor="ctr"/>
              <a:lstStyle/>
              <a:p>
                <a:endParaRPr lang="en-GB" altLang="de-DE" dirty="0"/>
              </a:p>
            </p:txBody>
          </p:sp>
          <p:sp>
            <p:nvSpPr>
              <p:cNvPr id="751"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2"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3"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4"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5"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6"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7"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58"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grpSp>
          <p:nvGrpSpPr>
            <p:cNvPr id="708" name="Group 707"/>
            <p:cNvGrpSpPr/>
            <p:nvPr/>
          </p:nvGrpSpPr>
          <p:grpSpPr>
            <a:xfrm>
              <a:off x="6614639" y="3307787"/>
              <a:ext cx="282575" cy="598488"/>
              <a:chOff x="3143724" y="4046229"/>
              <a:chExt cx="282575" cy="598488"/>
            </a:xfrm>
          </p:grpSpPr>
          <p:sp>
            <p:nvSpPr>
              <p:cNvPr id="741" name="Rectangle 225"/>
              <p:cNvSpPr>
                <a:spLocks noChangeArrowheads="1"/>
              </p:cNvSpPr>
              <p:nvPr/>
            </p:nvSpPr>
            <p:spPr bwMode="auto">
              <a:xfrm>
                <a:off x="3143724" y="4046229"/>
                <a:ext cx="282575" cy="598488"/>
              </a:xfrm>
              <a:prstGeom prst="rect">
                <a:avLst/>
              </a:prstGeom>
              <a:solidFill>
                <a:schemeClr val="bg1"/>
              </a:solidFill>
              <a:ln w="19050">
                <a:solidFill>
                  <a:schemeClr val="tx1"/>
                </a:solidFill>
                <a:miter lim="800000"/>
                <a:headEnd/>
                <a:tailEnd/>
              </a:ln>
            </p:spPr>
            <p:txBody>
              <a:bodyPr wrap="none" anchor="ctr"/>
              <a:lstStyle/>
              <a:p>
                <a:endParaRPr lang="en-GB" altLang="de-DE" dirty="0"/>
              </a:p>
            </p:txBody>
          </p:sp>
          <p:sp>
            <p:nvSpPr>
              <p:cNvPr id="742"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3"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4"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5"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6"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7"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8"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sp>
            <p:nvSpPr>
              <p:cNvPr id="749"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dirty="0"/>
              </a:p>
            </p:txBody>
          </p:sp>
        </p:grpSp>
        <p:cxnSp>
          <p:nvCxnSpPr>
            <p:cNvPr id="717" name="AutoShape 144"/>
            <p:cNvCxnSpPr>
              <a:cxnSpLocks noChangeShapeType="1"/>
              <a:endCxn id="785" idx="1"/>
            </p:cNvCxnSpPr>
            <p:nvPr/>
          </p:nvCxnSpPr>
          <p:spPr bwMode="auto">
            <a:xfrm rot="16200000" flipV="1">
              <a:off x="4516912" y="3962489"/>
              <a:ext cx="264609" cy="37660"/>
            </a:xfrm>
            <a:prstGeom prst="bentConnector3">
              <a:avLst>
                <a:gd name="adj1" fmla="val 50000"/>
              </a:avLst>
            </a:prstGeom>
            <a:noFill/>
            <a:ln w="9525">
              <a:solidFill>
                <a:schemeClr val="tx1"/>
              </a:solidFill>
              <a:miter lim="800000"/>
              <a:headEnd/>
              <a:tailEnd/>
            </a:ln>
          </p:spPr>
        </p:cxnSp>
        <p:cxnSp>
          <p:nvCxnSpPr>
            <p:cNvPr id="718" name="AutoShape 144"/>
            <p:cNvCxnSpPr>
              <a:cxnSpLocks noChangeShapeType="1"/>
              <a:endCxn id="778" idx="0"/>
            </p:cNvCxnSpPr>
            <p:nvPr/>
          </p:nvCxnSpPr>
          <p:spPr bwMode="auto">
            <a:xfrm rot="16200000" flipV="1">
              <a:off x="4557286" y="3645946"/>
              <a:ext cx="701965" cy="233390"/>
            </a:xfrm>
            <a:prstGeom prst="bentConnector3">
              <a:avLst>
                <a:gd name="adj1" fmla="val 19375"/>
              </a:avLst>
            </a:prstGeom>
            <a:noFill/>
            <a:ln w="9525">
              <a:solidFill>
                <a:schemeClr val="tx1"/>
              </a:solidFill>
              <a:miter lim="800000"/>
              <a:headEnd/>
              <a:tailEnd/>
            </a:ln>
          </p:spPr>
        </p:cxnSp>
        <p:cxnSp>
          <p:nvCxnSpPr>
            <p:cNvPr id="719" name="AutoShape 144"/>
            <p:cNvCxnSpPr>
              <a:cxnSpLocks noChangeShapeType="1"/>
              <a:endCxn id="773" idx="2"/>
            </p:cNvCxnSpPr>
            <p:nvPr/>
          </p:nvCxnSpPr>
          <p:spPr bwMode="auto">
            <a:xfrm rot="16200000" flipV="1">
              <a:off x="5081625" y="3803028"/>
              <a:ext cx="431898" cy="189291"/>
            </a:xfrm>
            <a:prstGeom prst="bentConnector4">
              <a:avLst>
                <a:gd name="adj1" fmla="val 47863"/>
                <a:gd name="adj2" fmla="val 2808"/>
              </a:avLst>
            </a:prstGeom>
            <a:noFill/>
            <a:ln w="9525">
              <a:solidFill>
                <a:schemeClr val="tx1"/>
              </a:solidFill>
              <a:miter lim="800000"/>
              <a:headEnd/>
              <a:tailEnd/>
            </a:ln>
          </p:spPr>
        </p:cxnSp>
        <p:cxnSp>
          <p:nvCxnSpPr>
            <p:cNvPr id="720" name="AutoShape 144"/>
            <p:cNvCxnSpPr>
              <a:cxnSpLocks noChangeShapeType="1"/>
              <a:endCxn id="775" idx="0"/>
            </p:cNvCxnSpPr>
            <p:nvPr/>
          </p:nvCxnSpPr>
          <p:spPr bwMode="auto">
            <a:xfrm rot="16200000" flipV="1">
              <a:off x="5365788" y="3726829"/>
              <a:ext cx="268181" cy="505408"/>
            </a:xfrm>
            <a:prstGeom prst="bentConnector3">
              <a:avLst>
                <a:gd name="adj1" fmla="val 50000"/>
              </a:avLst>
            </a:prstGeom>
            <a:noFill/>
            <a:ln w="9525">
              <a:solidFill>
                <a:schemeClr val="tx1"/>
              </a:solidFill>
              <a:miter lim="800000"/>
              <a:headEnd/>
              <a:tailEnd/>
            </a:ln>
          </p:spPr>
        </p:cxnSp>
        <p:cxnSp>
          <p:nvCxnSpPr>
            <p:cNvPr id="721" name="AutoShape 144"/>
            <p:cNvCxnSpPr>
              <a:cxnSpLocks noChangeShapeType="1"/>
              <a:stCxn id="809" idx="0"/>
            </p:cNvCxnSpPr>
            <p:nvPr/>
          </p:nvCxnSpPr>
          <p:spPr bwMode="auto">
            <a:xfrm rot="16200000" flipV="1">
              <a:off x="5294851" y="3321417"/>
              <a:ext cx="741565" cy="809520"/>
            </a:xfrm>
            <a:prstGeom prst="bentConnector2">
              <a:avLst/>
            </a:prstGeom>
            <a:noFill/>
            <a:ln w="9525">
              <a:solidFill>
                <a:schemeClr val="tx1"/>
              </a:solidFill>
              <a:miter lim="800000"/>
              <a:headEnd/>
              <a:tailEnd/>
            </a:ln>
          </p:spPr>
        </p:cxnSp>
        <p:cxnSp>
          <p:nvCxnSpPr>
            <p:cNvPr id="722" name="AutoShape 144"/>
            <p:cNvCxnSpPr>
              <a:cxnSpLocks noChangeShapeType="1"/>
              <a:stCxn id="810" idx="0"/>
              <a:endCxn id="758" idx="2"/>
            </p:cNvCxnSpPr>
            <p:nvPr/>
          </p:nvCxnSpPr>
          <p:spPr bwMode="auto">
            <a:xfrm rot="16200000" flipV="1">
              <a:off x="6198555" y="3867139"/>
              <a:ext cx="245030" cy="214610"/>
            </a:xfrm>
            <a:prstGeom prst="bentConnector4">
              <a:avLst>
                <a:gd name="adj1" fmla="val 46233"/>
                <a:gd name="adj2" fmla="val 89049"/>
              </a:avLst>
            </a:prstGeom>
            <a:noFill/>
            <a:ln w="9525">
              <a:solidFill>
                <a:schemeClr val="tx1"/>
              </a:solidFill>
              <a:miter lim="800000"/>
              <a:headEnd/>
              <a:tailEnd/>
            </a:ln>
          </p:spPr>
        </p:cxnSp>
        <p:cxnSp>
          <p:nvCxnSpPr>
            <p:cNvPr id="723" name="AutoShape 144"/>
            <p:cNvCxnSpPr>
              <a:cxnSpLocks noChangeShapeType="1"/>
              <a:stCxn id="811" idx="0"/>
              <a:endCxn id="751" idx="2"/>
            </p:cNvCxnSpPr>
            <p:nvPr/>
          </p:nvCxnSpPr>
          <p:spPr bwMode="auto">
            <a:xfrm rot="16200000" flipV="1">
              <a:off x="6229744" y="3533202"/>
              <a:ext cx="681922" cy="445591"/>
            </a:xfrm>
            <a:prstGeom prst="bentConnector4">
              <a:avLst>
                <a:gd name="adj1" fmla="val 17541"/>
                <a:gd name="adj2" fmla="val 61931"/>
              </a:avLst>
            </a:prstGeom>
            <a:noFill/>
            <a:ln w="9525">
              <a:solidFill>
                <a:schemeClr val="tx1"/>
              </a:solidFill>
              <a:miter lim="800000"/>
              <a:headEnd/>
              <a:tailEnd/>
            </a:ln>
          </p:spPr>
        </p:cxnSp>
        <p:sp>
          <p:nvSpPr>
            <p:cNvPr id="725" name="Rectangle 724"/>
            <p:cNvSpPr>
              <a:spLocks noChangeArrowheads="1"/>
            </p:cNvSpPr>
            <p:nvPr/>
          </p:nvSpPr>
          <p:spPr bwMode="auto">
            <a:xfrm>
              <a:off x="4917996" y="4732569"/>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dirty="0"/>
            </a:p>
          </p:txBody>
        </p:sp>
        <p:sp>
          <p:nvSpPr>
            <p:cNvPr id="726" name="Rectangle 725"/>
            <p:cNvSpPr>
              <a:spLocks noChangeArrowheads="1"/>
            </p:cNvSpPr>
            <p:nvPr/>
          </p:nvSpPr>
          <p:spPr bwMode="auto">
            <a:xfrm>
              <a:off x="5019596" y="4780194"/>
              <a:ext cx="381000" cy="569913"/>
            </a:xfrm>
            <a:prstGeom prst="rect">
              <a:avLst/>
            </a:prstGeom>
            <a:solidFill>
              <a:srgbClr val="1C1C1C"/>
            </a:solidFill>
            <a:ln w="9525" algn="ctr">
              <a:solidFill>
                <a:schemeClr val="tx1"/>
              </a:solidFill>
              <a:miter lim="800000"/>
              <a:headEnd/>
              <a:tailEnd/>
            </a:ln>
          </p:spPr>
          <p:txBody>
            <a:bodyPr wrap="none" anchor="ctr"/>
            <a:lstStyle/>
            <a:p>
              <a:endParaRPr lang="en-GB" altLang="de-DE" dirty="0"/>
            </a:p>
          </p:txBody>
        </p:sp>
        <p:sp>
          <p:nvSpPr>
            <p:cNvPr id="727" name="Rectangle 726"/>
            <p:cNvSpPr>
              <a:spLocks noChangeArrowheads="1"/>
            </p:cNvSpPr>
            <p:nvPr/>
          </p:nvSpPr>
          <p:spPr bwMode="auto">
            <a:xfrm>
              <a:off x="5146596" y="4827819"/>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dirty="0"/>
            </a:p>
          </p:txBody>
        </p:sp>
        <p:sp>
          <p:nvSpPr>
            <p:cNvPr id="728" name="Rectangle 727"/>
            <p:cNvSpPr>
              <a:spLocks noChangeArrowheads="1"/>
            </p:cNvSpPr>
            <p:nvPr/>
          </p:nvSpPr>
          <p:spPr bwMode="auto">
            <a:xfrm>
              <a:off x="5889546" y="4762731"/>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dirty="0"/>
            </a:p>
          </p:txBody>
        </p:sp>
        <p:sp>
          <p:nvSpPr>
            <p:cNvPr id="729" name="Rectangle 728"/>
            <p:cNvSpPr>
              <a:spLocks noChangeArrowheads="1"/>
            </p:cNvSpPr>
            <p:nvPr/>
          </p:nvSpPr>
          <p:spPr bwMode="auto">
            <a:xfrm>
              <a:off x="5991146" y="4810356"/>
              <a:ext cx="381000" cy="569913"/>
            </a:xfrm>
            <a:prstGeom prst="rect">
              <a:avLst/>
            </a:prstGeom>
            <a:solidFill>
              <a:srgbClr val="1C1C1C"/>
            </a:solidFill>
            <a:ln w="9525">
              <a:solidFill>
                <a:schemeClr val="tx1"/>
              </a:solidFill>
              <a:miter lim="800000"/>
              <a:headEnd/>
              <a:tailEnd/>
            </a:ln>
          </p:spPr>
          <p:txBody>
            <a:bodyPr wrap="none" anchor="ctr"/>
            <a:lstStyle/>
            <a:p>
              <a:endParaRPr lang="en-GB" altLang="de-DE" dirty="0"/>
            </a:p>
          </p:txBody>
        </p:sp>
        <p:sp>
          <p:nvSpPr>
            <p:cNvPr id="730" name="Rectangle 729"/>
            <p:cNvSpPr>
              <a:spLocks noChangeArrowheads="1"/>
            </p:cNvSpPr>
            <p:nvPr/>
          </p:nvSpPr>
          <p:spPr bwMode="auto">
            <a:xfrm>
              <a:off x="6118146" y="4857981"/>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dirty="0"/>
            </a:p>
          </p:txBody>
        </p:sp>
        <p:sp>
          <p:nvSpPr>
            <p:cNvPr id="731" name="Rectangle 730" descr="Diagonal weit nach oben"/>
            <p:cNvSpPr>
              <a:spLocks noChangeArrowheads="1"/>
            </p:cNvSpPr>
            <p:nvPr/>
          </p:nvSpPr>
          <p:spPr bwMode="auto">
            <a:xfrm>
              <a:off x="4650558" y="5513641"/>
              <a:ext cx="2494241"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p>
          </p:txBody>
        </p:sp>
        <p:cxnSp>
          <p:nvCxnSpPr>
            <p:cNvPr id="732" name="AutoShape 75"/>
            <p:cNvCxnSpPr>
              <a:cxnSpLocks noChangeShapeType="1"/>
              <a:stCxn id="731" idx="0"/>
              <a:endCxn id="730" idx="2"/>
            </p:cNvCxnSpPr>
            <p:nvPr/>
          </p:nvCxnSpPr>
          <p:spPr bwMode="auto">
            <a:xfrm rot="5400000" flipH="1" flipV="1">
              <a:off x="6059495" y="5264491"/>
              <a:ext cx="87335" cy="410967"/>
            </a:xfrm>
            <a:prstGeom prst="bentConnector3">
              <a:avLst>
                <a:gd name="adj1" fmla="val 50000"/>
              </a:avLst>
            </a:prstGeom>
            <a:noFill/>
            <a:ln w="9525">
              <a:solidFill>
                <a:schemeClr val="tx1"/>
              </a:solidFill>
              <a:miter lim="800000"/>
              <a:headEnd/>
              <a:tailEnd/>
            </a:ln>
          </p:spPr>
        </p:cxnSp>
        <p:sp>
          <p:nvSpPr>
            <p:cNvPr id="738" name="Text Box 146"/>
            <p:cNvSpPr txBox="1">
              <a:spLocks noChangeArrowheads="1"/>
            </p:cNvSpPr>
            <p:nvPr/>
          </p:nvSpPr>
          <p:spPr bwMode="auto">
            <a:xfrm>
              <a:off x="7167300" y="3375952"/>
              <a:ext cx="727889"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F2:</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p>
          </p:txBody>
        </p:sp>
        <p:sp>
          <p:nvSpPr>
            <p:cNvPr id="740" name="Text Box 146"/>
            <p:cNvSpPr txBox="1">
              <a:spLocks noChangeArrowheads="1"/>
            </p:cNvSpPr>
            <p:nvPr/>
          </p:nvSpPr>
          <p:spPr bwMode="auto">
            <a:xfrm>
              <a:off x="7394496" y="4884465"/>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F6</a:t>
              </a:r>
            </a:p>
          </p:txBody>
        </p:sp>
        <p:sp>
          <p:nvSpPr>
            <p:cNvPr id="605" name="Rectangle 2"/>
            <p:cNvSpPr>
              <a:spLocks noChangeArrowheads="1"/>
            </p:cNvSpPr>
            <p:nvPr/>
          </p:nvSpPr>
          <p:spPr bwMode="auto">
            <a:xfrm>
              <a:off x="4740627" y="1804784"/>
              <a:ext cx="1905000" cy="583831"/>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6" name="AutoShape 3"/>
            <p:cNvSpPr>
              <a:spLocks noChangeAspect="1" noChangeArrowheads="1"/>
            </p:cNvSpPr>
            <p:nvPr/>
          </p:nvSpPr>
          <p:spPr bwMode="auto">
            <a:xfrm rot="5400000">
              <a:off x="60351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7" name="AutoShape 4"/>
            <p:cNvSpPr>
              <a:spLocks noChangeAspect="1" noChangeArrowheads="1"/>
            </p:cNvSpPr>
            <p:nvPr/>
          </p:nvSpPr>
          <p:spPr bwMode="auto">
            <a:xfrm rot="5400000">
              <a:off x="58827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8" name="AutoShape 5"/>
            <p:cNvSpPr>
              <a:spLocks noChangeAspect="1" noChangeArrowheads="1"/>
            </p:cNvSpPr>
            <p:nvPr/>
          </p:nvSpPr>
          <p:spPr bwMode="auto">
            <a:xfrm rot="5400000">
              <a:off x="5730351" y="186423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9" name="AutoShape 6"/>
            <p:cNvSpPr>
              <a:spLocks noChangeAspect="1" noChangeArrowheads="1"/>
            </p:cNvSpPr>
            <p:nvPr/>
          </p:nvSpPr>
          <p:spPr bwMode="auto">
            <a:xfrm rot="5400000">
              <a:off x="55779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0" name="AutoShape 7"/>
            <p:cNvSpPr>
              <a:spLocks noChangeAspect="1" noChangeArrowheads="1"/>
            </p:cNvSpPr>
            <p:nvPr/>
          </p:nvSpPr>
          <p:spPr bwMode="auto">
            <a:xfrm rot="5400000">
              <a:off x="54271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1" name="AutoShape 8"/>
            <p:cNvSpPr>
              <a:spLocks noChangeAspect="1" noChangeArrowheads="1"/>
            </p:cNvSpPr>
            <p:nvPr/>
          </p:nvSpPr>
          <p:spPr bwMode="auto">
            <a:xfrm rot="5400000">
              <a:off x="5273151" y="186423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2" name="AutoShape 9"/>
            <p:cNvSpPr>
              <a:spLocks noChangeAspect="1" noChangeArrowheads="1"/>
            </p:cNvSpPr>
            <p:nvPr/>
          </p:nvSpPr>
          <p:spPr bwMode="auto">
            <a:xfrm rot="5400000">
              <a:off x="51207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3" name="AutoShape 10"/>
            <p:cNvSpPr>
              <a:spLocks noChangeAspect="1" noChangeArrowheads="1"/>
            </p:cNvSpPr>
            <p:nvPr/>
          </p:nvSpPr>
          <p:spPr bwMode="auto">
            <a:xfrm rot="5400000">
              <a:off x="49683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4" name="AutoShape 11"/>
            <p:cNvSpPr>
              <a:spLocks noChangeAspect="1" noChangeArrowheads="1"/>
            </p:cNvSpPr>
            <p:nvPr/>
          </p:nvSpPr>
          <p:spPr bwMode="auto">
            <a:xfrm rot="5400000">
              <a:off x="48159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5" name="AutoShape 12"/>
            <p:cNvSpPr>
              <a:spLocks noChangeAspect="1" noChangeArrowheads="1"/>
            </p:cNvSpPr>
            <p:nvPr/>
          </p:nvSpPr>
          <p:spPr bwMode="auto">
            <a:xfrm rot="5400000">
              <a:off x="61891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6" name="AutoShape 13"/>
            <p:cNvSpPr>
              <a:spLocks noChangeAspect="1" noChangeArrowheads="1"/>
            </p:cNvSpPr>
            <p:nvPr/>
          </p:nvSpPr>
          <p:spPr bwMode="auto">
            <a:xfrm rot="5400000">
              <a:off x="63415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7" name="AutoShape 14"/>
            <p:cNvSpPr>
              <a:spLocks noChangeAspect="1" noChangeArrowheads="1"/>
            </p:cNvSpPr>
            <p:nvPr/>
          </p:nvSpPr>
          <p:spPr bwMode="auto">
            <a:xfrm rot="5400000">
              <a:off x="64939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8" name="AutoShape 15"/>
            <p:cNvSpPr>
              <a:spLocks noChangeAspect="1" noChangeArrowheads="1"/>
            </p:cNvSpPr>
            <p:nvPr/>
          </p:nvSpPr>
          <p:spPr bwMode="auto">
            <a:xfrm rot="5400000">
              <a:off x="60351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9" name="AutoShape 16"/>
            <p:cNvSpPr>
              <a:spLocks noChangeAspect="1" noChangeArrowheads="1"/>
            </p:cNvSpPr>
            <p:nvPr/>
          </p:nvSpPr>
          <p:spPr bwMode="auto">
            <a:xfrm rot="5400000">
              <a:off x="58827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0" name="AutoShape 17"/>
            <p:cNvSpPr>
              <a:spLocks noChangeAspect="1" noChangeArrowheads="1"/>
            </p:cNvSpPr>
            <p:nvPr/>
          </p:nvSpPr>
          <p:spPr bwMode="auto">
            <a:xfrm rot="5400000">
              <a:off x="57303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1" name="AutoShape 18"/>
            <p:cNvSpPr>
              <a:spLocks noChangeAspect="1" noChangeArrowheads="1"/>
            </p:cNvSpPr>
            <p:nvPr/>
          </p:nvSpPr>
          <p:spPr bwMode="auto">
            <a:xfrm rot="5400000">
              <a:off x="55779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2" name="AutoShape 19"/>
            <p:cNvSpPr>
              <a:spLocks noChangeAspect="1" noChangeArrowheads="1"/>
            </p:cNvSpPr>
            <p:nvPr/>
          </p:nvSpPr>
          <p:spPr bwMode="auto">
            <a:xfrm rot="5400000">
              <a:off x="5427139" y="198710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3" name="AutoShape 20"/>
            <p:cNvSpPr>
              <a:spLocks noChangeAspect="1" noChangeArrowheads="1"/>
            </p:cNvSpPr>
            <p:nvPr/>
          </p:nvSpPr>
          <p:spPr bwMode="auto">
            <a:xfrm rot="5400000">
              <a:off x="52731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4" name="AutoShape 21"/>
            <p:cNvSpPr>
              <a:spLocks noChangeAspect="1" noChangeArrowheads="1"/>
            </p:cNvSpPr>
            <p:nvPr/>
          </p:nvSpPr>
          <p:spPr bwMode="auto">
            <a:xfrm rot="5400000">
              <a:off x="51207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5" name="AutoShape 22"/>
            <p:cNvSpPr>
              <a:spLocks noChangeAspect="1" noChangeArrowheads="1"/>
            </p:cNvSpPr>
            <p:nvPr/>
          </p:nvSpPr>
          <p:spPr bwMode="auto">
            <a:xfrm rot="5400000">
              <a:off x="49683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6" name="AutoShape 23"/>
            <p:cNvSpPr>
              <a:spLocks noChangeAspect="1" noChangeArrowheads="1"/>
            </p:cNvSpPr>
            <p:nvPr/>
          </p:nvSpPr>
          <p:spPr bwMode="auto">
            <a:xfrm rot="5400000">
              <a:off x="48159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7" name="AutoShape 24"/>
            <p:cNvSpPr>
              <a:spLocks noChangeAspect="1" noChangeArrowheads="1"/>
            </p:cNvSpPr>
            <p:nvPr/>
          </p:nvSpPr>
          <p:spPr bwMode="auto">
            <a:xfrm rot="5400000">
              <a:off x="6189139" y="198710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8" name="AutoShape 25"/>
            <p:cNvSpPr>
              <a:spLocks noChangeAspect="1" noChangeArrowheads="1"/>
            </p:cNvSpPr>
            <p:nvPr/>
          </p:nvSpPr>
          <p:spPr bwMode="auto">
            <a:xfrm rot="5400000">
              <a:off x="6341539" y="198710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9" name="AutoShape 26"/>
            <p:cNvSpPr>
              <a:spLocks noChangeAspect="1" noChangeArrowheads="1"/>
            </p:cNvSpPr>
            <p:nvPr/>
          </p:nvSpPr>
          <p:spPr bwMode="auto">
            <a:xfrm rot="5400000">
              <a:off x="6493939" y="198710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0" name="AutoShape 27"/>
            <p:cNvSpPr>
              <a:spLocks noChangeAspect="1" noChangeArrowheads="1"/>
            </p:cNvSpPr>
            <p:nvPr/>
          </p:nvSpPr>
          <p:spPr bwMode="auto">
            <a:xfrm rot="5400000">
              <a:off x="60351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1" name="AutoShape 28"/>
            <p:cNvSpPr>
              <a:spLocks noChangeAspect="1" noChangeArrowheads="1"/>
            </p:cNvSpPr>
            <p:nvPr/>
          </p:nvSpPr>
          <p:spPr bwMode="auto">
            <a:xfrm rot="5400000">
              <a:off x="58827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2" name="AutoShape 29"/>
            <p:cNvSpPr>
              <a:spLocks noChangeAspect="1" noChangeArrowheads="1"/>
            </p:cNvSpPr>
            <p:nvPr/>
          </p:nvSpPr>
          <p:spPr bwMode="auto">
            <a:xfrm rot="5400000">
              <a:off x="57303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3" name="AutoShape 30"/>
            <p:cNvSpPr>
              <a:spLocks noChangeAspect="1" noChangeArrowheads="1"/>
            </p:cNvSpPr>
            <p:nvPr/>
          </p:nvSpPr>
          <p:spPr bwMode="auto">
            <a:xfrm rot="5400000">
              <a:off x="55779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4" name="AutoShape 31"/>
            <p:cNvSpPr>
              <a:spLocks noChangeAspect="1" noChangeArrowheads="1"/>
            </p:cNvSpPr>
            <p:nvPr/>
          </p:nvSpPr>
          <p:spPr bwMode="auto">
            <a:xfrm rot="5400000">
              <a:off x="5427140" y="210732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5" name="AutoShape 32"/>
            <p:cNvSpPr>
              <a:spLocks noChangeAspect="1" noChangeArrowheads="1"/>
            </p:cNvSpPr>
            <p:nvPr/>
          </p:nvSpPr>
          <p:spPr bwMode="auto">
            <a:xfrm rot="5400000">
              <a:off x="52731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6" name="AutoShape 33"/>
            <p:cNvSpPr>
              <a:spLocks noChangeAspect="1" noChangeArrowheads="1"/>
            </p:cNvSpPr>
            <p:nvPr/>
          </p:nvSpPr>
          <p:spPr bwMode="auto">
            <a:xfrm rot="5400000">
              <a:off x="51207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7" name="AutoShape 34"/>
            <p:cNvSpPr>
              <a:spLocks noChangeAspect="1" noChangeArrowheads="1"/>
            </p:cNvSpPr>
            <p:nvPr/>
          </p:nvSpPr>
          <p:spPr bwMode="auto">
            <a:xfrm rot="5400000">
              <a:off x="49683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8" name="AutoShape 35"/>
            <p:cNvSpPr>
              <a:spLocks noChangeAspect="1" noChangeArrowheads="1"/>
            </p:cNvSpPr>
            <p:nvPr/>
          </p:nvSpPr>
          <p:spPr bwMode="auto">
            <a:xfrm rot="5400000">
              <a:off x="48159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9" name="AutoShape 36"/>
            <p:cNvSpPr>
              <a:spLocks noChangeAspect="1" noChangeArrowheads="1"/>
            </p:cNvSpPr>
            <p:nvPr/>
          </p:nvSpPr>
          <p:spPr bwMode="auto">
            <a:xfrm rot="5400000">
              <a:off x="6189140" y="210732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0" name="AutoShape 37"/>
            <p:cNvSpPr>
              <a:spLocks noChangeAspect="1" noChangeArrowheads="1"/>
            </p:cNvSpPr>
            <p:nvPr/>
          </p:nvSpPr>
          <p:spPr bwMode="auto">
            <a:xfrm rot="5400000">
              <a:off x="6341540" y="210732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1" name="AutoShape 38"/>
            <p:cNvSpPr>
              <a:spLocks noChangeAspect="1" noChangeArrowheads="1"/>
            </p:cNvSpPr>
            <p:nvPr/>
          </p:nvSpPr>
          <p:spPr bwMode="auto">
            <a:xfrm rot="5400000">
              <a:off x="6493940" y="210732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2" name="AutoShape 39"/>
            <p:cNvSpPr>
              <a:spLocks noChangeAspect="1" noChangeArrowheads="1"/>
            </p:cNvSpPr>
            <p:nvPr/>
          </p:nvSpPr>
          <p:spPr bwMode="auto">
            <a:xfrm rot="5400000">
              <a:off x="6035152" y="222755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3" name="AutoShape 40"/>
            <p:cNvSpPr>
              <a:spLocks noChangeAspect="1" noChangeArrowheads="1"/>
            </p:cNvSpPr>
            <p:nvPr/>
          </p:nvSpPr>
          <p:spPr bwMode="auto">
            <a:xfrm rot="5400000">
              <a:off x="58827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4" name="AutoShape 41"/>
            <p:cNvSpPr>
              <a:spLocks noChangeAspect="1" noChangeArrowheads="1"/>
            </p:cNvSpPr>
            <p:nvPr/>
          </p:nvSpPr>
          <p:spPr bwMode="auto">
            <a:xfrm rot="5400000">
              <a:off x="5730352" y="222755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5" name="AutoShape 42"/>
            <p:cNvSpPr>
              <a:spLocks noChangeAspect="1" noChangeArrowheads="1"/>
            </p:cNvSpPr>
            <p:nvPr/>
          </p:nvSpPr>
          <p:spPr bwMode="auto">
            <a:xfrm rot="5400000">
              <a:off x="55779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6" name="AutoShape 43"/>
            <p:cNvSpPr>
              <a:spLocks noChangeAspect="1" noChangeArrowheads="1"/>
            </p:cNvSpPr>
            <p:nvPr/>
          </p:nvSpPr>
          <p:spPr bwMode="auto">
            <a:xfrm rot="5400000">
              <a:off x="5427140" y="222887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7" name="AutoShape 44"/>
            <p:cNvSpPr>
              <a:spLocks noChangeAspect="1" noChangeArrowheads="1"/>
            </p:cNvSpPr>
            <p:nvPr/>
          </p:nvSpPr>
          <p:spPr bwMode="auto">
            <a:xfrm rot="5400000">
              <a:off x="52731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8" name="AutoShape 45"/>
            <p:cNvSpPr>
              <a:spLocks noChangeAspect="1" noChangeArrowheads="1"/>
            </p:cNvSpPr>
            <p:nvPr/>
          </p:nvSpPr>
          <p:spPr bwMode="auto">
            <a:xfrm rot="5400000">
              <a:off x="51207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9" name="AutoShape 46"/>
            <p:cNvSpPr>
              <a:spLocks noChangeAspect="1" noChangeArrowheads="1"/>
            </p:cNvSpPr>
            <p:nvPr/>
          </p:nvSpPr>
          <p:spPr bwMode="auto">
            <a:xfrm rot="5400000">
              <a:off x="4968352" y="222755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0" name="AutoShape 47"/>
            <p:cNvSpPr>
              <a:spLocks noChangeAspect="1" noChangeArrowheads="1"/>
            </p:cNvSpPr>
            <p:nvPr/>
          </p:nvSpPr>
          <p:spPr bwMode="auto">
            <a:xfrm rot="5400000">
              <a:off x="48159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1" name="AutoShape 48"/>
            <p:cNvSpPr>
              <a:spLocks noChangeAspect="1" noChangeArrowheads="1"/>
            </p:cNvSpPr>
            <p:nvPr/>
          </p:nvSpPr>
          <p:spPr bwMode="auto">
            <a:xfrm rot="5400000">
              <a:off x="6189140" y="222887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2" name="AutoShape 49"/>
            <p:cNvSpPr>
              <a:spLocks noChangeAspect="1" noChangeArrowheads="1"/>
            </p:cNvSpPr>
            <p:nvPr/>
          </p:nvSpPr>
          <p:spPr bwMode="auto">
            <a:xfrm rot="5400000">
              <a:off x="6341540" y="222887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3" name="AutoShape 50"/>
            <p:cNvSpPr>
              <a:spLocks noChangeAspect="1" noChangeArrowheads="1"/>
            </p:cNvSpPr>
            <p:nvPr/>
          </p:nvSpPr>
          <p:spPr bwMode="auto">
            <a:xfrm rot="5400000">
              <a:off x="6493940" y="2228875"/>
              <a:ext cx="61200" cy="61200"/>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654" name="AutoShape 70"/>
            <p:cNvCxnSpPr>
              <a:cxnSpLocks noChangeShapeType="1"/>
              <a:stCxn id="638" idx="2"/>
              <a:endCxn id="671" idx="0"/>
            </p:cNvCxnSpPr>
            <p:nvPr/>
          </p:nvCxnSpPr>
          <p:spPr bwMode="auto">
            <a:xfrm rot="10800000" flipV="1">
              <a:off x="4668640" y="2149283"/>
              <a:ext cx="147313" cy="501675"/>
            </a:xfrm>
            <a:prstGeom prst="bentConnector2">
              <a:avLst/>
            </a:prstGeom>
            <a:noFill/>
            <a:ln w="9525">
              <a:solidFill>
                <a:schemeClr val="tx1"/>
              </a:solidFill>
              <a:miter lim="800000"/>
              <a:headEnd/>
              <a:tailEnd/>
            </a:ln>
          </p:spPr>
        </p:cxnSp>
        <p:cxnSp>
          <p:nvCxnSpPr>
            <p:cNvPr id="655" name="AutoShape 71"/>
            <p:cNvCxnSpPr>
              <a:cxnSpLocks noChangeShapeType="1"/>
              <a:stCxn id="637" idx="1"/>
              <a:endCxn id="672" idx="0"/>
            </p:cNvCxnSpPr>
            <p:nvPr/>
          </p:nvCxnSpPr>
          <p:spPr bwMode="auto">
            <a:xfrm rot="5400000">
              <a:off x="4697379" y="2365919"/>
              <a:ext cx="487609" cy="90186"/>
            </a:xfrm>
            <a:prstGeom prst="bentConnector3">
              <a:avLst>
                <a:gd name="adj1" fmla="val 50000"/>
              </a:avLst>
            </a:prstGeom>
            <a:noFill/>
            <a:ln w="9525">
              <a:solidFill>
                <a:schemeClr val="tx1"/>
              </a:solidFill>
              <a:miter lim="800000"/>
              <a:headEnd/>
              <a:tailEnd/>
            </a:ln>
          </p:spPr>
        </p:cxnSp>
        <p:cxnSp>
          <p:nvCxnSpPr>
            <p:cNvPr id="656" name="AutoShape 72"/>
            <p:cNvCxnSpPr>
              <a:cxnSpLocks noChangeShapeType="1"/>
              <a:stCxn id="628" idx="7"/>
              <a:endCxn id="680" idx="0"/>
            </p:cNvCxnSpPr>
            <p:nvPr/>
          </p:nvCxnSpPr>
          <p:spPr bwMode="auto">
            <a:xfrm>
              <a:off x="6402739" y="2030380"/>
              <a:ext cx="354698" cy="629510"/>
            </a:xfrm>
            <a:prstGeom prst="bentConnector2">
              <a:avLst/>
            </a:prstGeom>
            <a:noFill/>
            <a:ln w="9525">
              <a:solidFill>
                <a:schemeClr val="tx1"/>
              </a:solidFill>
              <a:miter lim="800000"/>
              <a:headEnd/>
              <a:tailEnd/>
            </a:ln>
          </p:spPr>
        </p:cxnSp>
        <p:cxnSp>
          <p:nvCxnSpPr>
            <p:cNvPr id="657" name="AutoShape 73"/>
            <p:cNvCxnSpPr>
              <a:cxnSpLocks noChangeShapeType="1"/>
              <a:stCxn id="649" idx="0"/>
              <a:endCxn id="673" idx="0"/>
            </p:cNvCxnSpPr>
            <p:nvPr/>
          </p:nvCxnSpPr>
          <p:spPr bwMode="auto">
            <a:xfrm rot="16200000" flipH="1">
              <a:off x="4890147" y="2410235"/>
              <a:ext cx="363173" cy="120210"/>
            </a:xfrm>
            <a:prstGeom prst="bentConnector3">
              <a:avLst>
                <a:gd name="adj1" fmla="val 50000"/>
              </a:avLst>
            </a:prstGeom>
            <a:noFill/>
            <a:ln w="9525">
              <a:solidFill>
                <a:schemeClr val="tx1"/>
              </a:solidFill>
              <a:miter lim="800000"/>
              <a:headEnd/>
              <a:tailEnd/>
            </a:ln>
          </p:spPr>
        </p:cxnSp>
        <p:cxnSp>
          <p:nvCxnSpPr>
            <p:cNvPr id="658" name="AutoShape 75"/>
            <p:cNvCxnSpPr>
              <a:cxnSpLocks noChangeShapeType="1"/>
              <a:stCxn id="644" idx="1"/>
              <a:endCxn id="676" idx="0"/>
            </p:cNvCxnSpPr>
            <p:nvPr/>
          </p:nvCxnSpPr>
          <p:spPr bwMode="auto">
            <a:xfrm rot="16200000" flipH="1">
              <a:off x="5601128" y="2435901"/>
              <a:ext cx="371514" cy="77219"/>
            </a:xfrm>
            <a:prstGeom prst="bentConnector3">
              <a:avLst>
                <a:gd name="adj1" fmla="val 50000"/>
              </a:avLst>
            </a:prstGeom>
            <a:noFill/>
            <a:ln w="9525">
              <a:solidFill>
                <a:schemeClr val="tx1"/>
              </a:solidFill>
              <a:miter lim="800000"/>
              <a:headEnd/>
              <a:tailEnd/>
            </a:ln>
          </p:spPr>
        </p:cxnSp>
        <p:cxnSp>
          <p:nvCxnSpPr>
            <p:cNvPr id="659" name="AutoShape 76"/>
            <p:cNvCxnSpPr>
              <a:cxnSpLocks noChangeShapeType="1"/>
              <a:stCxn id="608" idx="0"/>
              <a:endCxn id="677" idx="0"/>
            </p:cNvCxnSpPr>
            <p:nvPr/>
          </p:nvCxnSpPr>
          <p:spPr bwMode="auto">
            <a:xfrm rot="16200000" flipH="1">
              <a:off x="5551465" y="2147600"/>
              <a:ext cx="731940" cy="287616"/>
            </a:xfrm>
            <a:prstGeom prst="bentConnector3">
              <a:avLst>
                <a:gd name="adj1" fmla="val 50000"/>
              </a:avLst>
            </a:prstGeom>
            <a:noFill/>
            <a:ln w="9525">
              <a:solidFill>
                <a:schemeClr val="tx1"/>
              </a:solidFill>
              <a:miter lim="800000"/>
              <a:headEnd/>
              <a:tailEnd/>
            </a:ln>
          </p:spPr>
        </p:cxnSp>
        <p:cxnSp>
          <p:nvCxnSpPr>
            <p:cNvPr id="660" name="AutoShape 78"/>
            <p:cNvCxnSpPr>
              <a:cxnSpLocks noChangeShapeType="1"/>
              <a:stCxn id="642" idx="0"/>
              <a:endCxn id="679" idx="0"/>
            </p:cNvCxnSpPr>
            <p:nvPr/>
          </p:nvCxnSpPr>
          <p:spPr bwMode="auto">
            <a:xfrm rot="16200000" flipH="1">
              <a:off x="6113045" y="2254136"/>
              <a:ext cx="374026" cy="443261"/>
            </a:xfrm>
            <a:prstGeom prst="bentConnector3">
              <a:avLst>
                <a:gd name="adj1" fmla="val 50000"/>
              </a:avLst>
            </a:prstGeom>
            <a:noFill/>
            <a:ln w="9525">
              <a:solidFill>
                <a:schemeClr val="tx1"/>
              </a:solidFill>
              <a:miter lim="800000"/>
              <a:headEnd/>
              <a:tailEnd/>
            </a:ln>
          </p:spPr>
        </p:cxnSp>
        <p:cxnSp>
          <p:nvCxnSpPr>
            <p:cNvPr id="661" name="AutoShape 176"/>
            <p:cNvCxnSpPr>
              <a:cxnSpLocks noChangeShapeType="1"/>
              <a:stCxn id="636" idx="7"/>
              <a:endCxn id="674" idx="0"/>
            </p:cNvCxnSpPr>
            <p:nvPr/>
          </p:nvCxnSpPr>
          <p:spPr bwMode="auto">
            <a:xfrm>
              <a:off x="5181952" y="2149284"/>
              <a:ext cx="183381" cy="506791"/>
            </a:xfrm>
            <a:prstGeom prst="bentConnector2">
              <a:avLst/>
            </a:prstGeom>
            <a:noFill/>
            <a:ln w="9525">
              <a:solidFill>
                <a:schemeClr val="tx1"/>
              </a:solidFill>
              <a:miter lim="800000"/>
              <a:headEnd/>
              <a:tailEnd/>
            </a:ln>
          </p:spPr>
        </p:cxnSp>
        <p:cxnSp>
          <p:nvCxnSpPr>
            <p:cNvPr id="663" name="AutoShape 178"/>
            <p:cNvCxnSpPr>
              <a:cxnSpLocks noChangeShapeType="1"/>
              <a:stCxn id="622" idx="1"/>
              <a:endCxn id="675" idx="0"/>
            </p:cNvCxnSpPr>
            <p:nvPr/>
          </p:nvCxnSpPr>
          <p:spPr bwMode="auto">
            <a:xfrm rot="16200000" flipH="1">
              <a:off x="5217500" y="2275866"/>
              <a:ext cx="608106" cy="152981"/>
            </a:xfrm>
            <a:prstGeom prst="bentConnector3">
              <a:avLst>
                <a:gd name="adj1" fmla="val 50000"/>
              </a:avLst>
            </a:prstGeom>
            <a:noFill/>
            <a:ln w="9525">
              <a:solidFill>
                <a:schemeClr val="tx1"/>
              </a:solidFill>
              <a:miter lim="800000"/>
              <a:headEnd/>
              <a:tailEnd/>
            </a:ln>
          </p:spPr>
        </p:cxnSp>
        <p:cxnSp>
          <p:nvCxnSpPr>
            <p:cNvPr id="664" name="AutoShape 179"/>
            <p:cNvCxnSpPr>
              <a:cxnSpLocks noChangeShapeType="1"/>
              <a:stCxn id="631" idx="1"/>
              <a:endCxn id="678" idx="0"/>
            </p:cNvCxnSpPr>
            <p:nvPr/>
          </p:nvCxnSpPr>
          <p:spPr bwMode="auto">
            <a:xfrm rot="16200000" flipH="1">
              <a:off x="5850548" y="2217336"/>
              <a:ext cx="494318" cy="394062"/>
            </a:xfrm>
            <a:prstGeom prst="bentConnector3">
              <a:avLst>
                <a:gd name="adj1" fmla="val 50000"/>
              </a:avLst>
            </a:prstGeom>
            <a:noFill/>
            <a:ln w="9525">
              <a:solidFill>
                <a:schemeClr val="tx1"/>
              </a:solidFill>
              <a:miter lim="800000"/>
              <a:headEnd/>
              <a:tailEnd/>
            </a:ln>
          </p:spPr>
        </p:cxnSp>
        <p:sp>
          <p:nvSpPr>
            <p:cNvPr id="671" name="Rectangle 670"/>
            <p:cNvSpPr>
              <a:spLocks noChangeArrowheads="1"/>
            </p:cNvSpPr>
            <p:nvPr/>
          </p:nvSpPr>
          <p:spPr bwMode="auto">
            <a:xfrm>
              <a:off x="4583113" y="2650959"/>
              <a:ext cx="171051"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72" name="Rectangle 671"/>
            <p:cNvSpPr>
              <a:spLocks noChangeArrowheads="1"/>
            </p:cNvSpPr>
            <p:nvPr/>
          </p:nvSpPr>
          <p:spPr bwMode="auto">
            <a:xfrm>
              <a:off x="4813940" y="2654817"/>
              <a:ext cx="16430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673" name="Rectangle 672"/>
            <p:cNvSpPr>
              <a:spLocks noChangeArrowheads="1"/>
            </p:cNvSpPr>
            <p:nvPr/>
          </p:nvSpPr>
          <p:spPr bwMode="auto">
            <a:xfrm>
              <a:off x="5042938" y="2651927"/>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74" name="Rectangle 673"/>
            <p:cNvSpPr>
              <a:spLocks noChangeArrowheads="1"/>
            </p:cNvSpPr>
            <p:nvPr/>
          </p:nvSpPr>
          <p:spPr bwMode="auto">
            <a:xfrm>
              <a:off x="5276433" y="2656075"/>
              <a:ext cx="177800"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675" name="Rectangle 674"/>
            <p:cNvSpPr>
              <a:spLocks noChangeArrowheads="1"/>
            </p:cNvSpPr>
            <p:nvPr/>
          </p:nvSpPr>
          <p:spPr bwMode="auto">
            <a:xfrm>
              <a:off x="5512518" y="2656410"/>
              <a:ext cx="171051"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76" name="Rectangle 675"/>
            <p:cNvSpPr>
              <a:spLocks noChangeArrowheads="1"/>
            </p:cNvSpPr>
            <p:nvPr/>
          </p:nvSpPr>
          <p:spPr bwMode="auto">
            <a:xfrm>
              <a:off x="5743345" y="2660268"/>
              <a:ext cx="16430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677" name="Rectangle 676"/>
            <p:cNvSpPr>
              <a:spLocks noChangeArrowheads="1"/>
            </p:cNvSpPr>
            <p:nvPr/>
          </p:nvSpPr>
          <p:spPr bwMode="auto">
            <a:xfrm>
              <a:off x="5972343" y="2657378"/>
              <a:ext cx="177800"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678" name="Rectangle 677"/>
            <p:cNvSpPr>
              <a:spLocks noChangeArrowheads="1"/>
            </p:cNvSpPr>
            <p:nvPr/>
          </p:nvSpPr>
          <p:spPr bwMode="auto">
            <a:xfrm>
              <a:off x="6205838" y="2661526"/>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79" name="Rectangle 678"/>
            <p:cNvSpPr>
              <a:spLocks noChangeArrowheads="1"/>
            </p:cNvSpPr>
            <p:nvPr/>
          </p:nvSpPr>
          <p:spPr bwMode="auto">
            <a:xfrm>
              <a:off x="6439539" y="2662780"/>
              <a:ext cx="164300" cy="503238"/>
            </a:xfrm>
            <a:prstGeom prst="rect">
              <a:avLst/>
            </a:prstGeom>
            <a:noFill/>
            <a:ln w="9525">
              <a:solidFill>
                <a:schemeClr val="tx1"/>
              </a:solidFill>
              <a:miter lim="800000"/>
              <a:headEnd/>
              <a:tailEnd/>
            </a:ln>
          </p:spPr>
          <p:txBody>
            <a:bodyPr wrap="none" anchor="ctr"/>
            <a:lstStyle/>
            <a:p>
              <a:endParaRPr lang="en-GB" altLang="de-DE" dirty="0"/>
            </a:p>
          </p:txBody>
        </p:sp>
        <p:sp>
          <p:nvSpPr>
            <p:cNvPr id="680" name="Rectangle 679"/>
            <p:cNvSpPr>
              <a:spLocks noChangeArrowheads="1"/>
            </p:cNvSpPr>
            <p:nvPr/>
          </p:nvSpPr>
          <p:spPr bwMode="auto">
            <a:xfrm>
              <a:off x="6668537" y="2659890"/>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681" name="Rectangle 680"/>
            <p:cNvSpPr>
              <a:spLocks noChangeArrowheads="1"/>
            </p:cNvSpPr>
            <p:nvPr/>
          </p:nvSpPr>
          <p:spPr bwMode="auto">
            <a:xfrm>
              <a:off x="6902032" y="2664038"/>
              <a:ext cx="177800"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cxnSp>
          <p:nvCxnSpPr>
            <p:cNvPr id="682" name="AutoShape 72"/>
            <p:cNvCxnSpPr>
              <a:cxnSpLocks noChangeShapeType="1"/>
              <a:stCxn id="641" idx="7"/>
              <a:endCxn id="681" idx="0"/>
            </p:cNvCxnSpPr>
            <p:nvPr/>
          </p:nvCxnSpPr>
          <p:spPr bwMode="auto">
            <a:xfrm>
              <a:off x="6555140" y="2150605"/>
              <a:ext cx="435792" cy="513433"/>
            </a:xfrm>
            <a:prstGeom prst="bentConnector2">
              <a:avLst/>
            </a:prstGeom>
            <a:noFill/>
            <a:ln w="9525">
              <a:solidFill>
                <a:schemeClr val="tx1"/>
              </a:solidFill>
              <a:miter lim="800000"/>
              <a:headEnd/>
              <a:tailEnd/>
            </a:ln>
          </p:spPr>
        </p:cxnSp>
        <p:sp>
          <p:nvSpPr>
            <p:cNvPr id="683" name="Rectangle 682"/>
            <p:cNvSpPr>
              <a:spLocks noChangeArrowheads="1"/>
            </p:cNvSpPr>
            <p:nvPr/>
          </p:nvSpPr>
          <p:spPr bwMode="auto">
            <a:xfrm>
              <a:off x="7144800" y="2666023"/>
              <a:ext cx="164300" cy="503238"/>
            </a:xfrm>
            <a:prstGeom prst="rect">
              <a:avLst/>
            </a:prstGeom>
            <a:noFill/>
            <a:ln w="9525">
              <a:solidFill>
                <a:schemeClr val="tx1"/>
              </a:solidFill>
              <a:miter lim="800000"/>
              <a:headEnd/>
              <a:tailEnd/>
            </a:ln>
          </p:spPr>
          <p:txBody>
            <a:bodyPr wrap="none" anchor="ctr"/>
            <a:lstStyle/>
            <a:p>
              <a:endParaRPr lang="en-GB" altLang="de-DE" dirty="0"/>
            </a:p>
          </p:txBody>
        </p:sp>
        <p:cxnSp>
          <p:nvCxnSpPr>
            <p:cNvPr id="684" name="AutoShape 72"/>
            <p:cNvCxnSpPr>
              <a:cxnSpLocks noChangeShapeType="1"/>
              <a:stCxn id="653" idx="6"/>
              <a:endCxn id="683" idx="0"/>
            </p:cNvCxnSpPr>
            <p:nvPr/>
          </p:nvCxnSpPr>
          <p:spPr bwMode="auto">
            <a:xfrm>
              <a:off x="6555140" y="2246799"/>
              <a:ext cx="671810" cy="419224"/>
            </a:xfrm>
            <a:prstGeom prst="bentConnector2">
              <a:avLst/>
            </a:prstGeom>
            <a:noFill/>
            <a:ln w="9525">
              <a:solidFill>
                <a:schemeClr val="tx1"/>
              </a:solidFill>
              <a:miter lim="800000"/>
              <a:headEnd/>
              <a:tailEnd/>
            </a:ln>
          </p:spPr>
        </p:cxnSp>
        <p:sp>
          <p:nvSpPr>
            <p:cNvPr id="736" name="Text Box 146"/>
            <p:cNvSpPr txBox="1">
              <a:spLocks noChangeArrowheads="1"/>
            </p:cNvSpPr>
            <p:nvPr/>
          </p:nvSpPr>
          <p:spPr bwMode="auto">
            <a:xfrm>
              <a:off x="7384662" y="2669413"/>
              <a:ext cx="504825" cy="36671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F3</a:t>
              </a:r>
            </a:p>
          </p:txBody>
        </p:sp>
        <p:cxnSp>
          <p:nvCxnSpPr>
            <p:cNvPr id="787" name="Straight Connector 786"/>
            <p:cNvCxnSpPr>
              <a:stCxn id="675" idx="0"/>
              <a:endCxn id="759" idx="0"/>
            </p:cNvCxnSpPr>
            <p:nvPr/>
          </p:nvCxnSpPr>
          <p:spPr>
            <a:xfrm>
              <a:off x="5598044" y="2656410"/>
              <a:ext cx="32693" cy="639360"/>
            </a:xfrm>
            <a:prstGeom prst="line">
              <a:avLst/>
            </a:prstGeom>
            <a:noFill/>
            <a:ln w="9525">
              <a:solidFill>
                <a:schemeClr val="tx1"/>
              </a:solidFill>
              <a:miter lim="800000"/>
              <a:headEnd/>
              <a:tailEnd/>
            </a:ln>
          </p:spPr>
        </p:cxnSp>
        <p:sp>
          <p:nvSpPr>
            <p:cNvPr id="791" name="AutoShape 174"/>
            <p:cNvSpPr>
              <a:spLocks noChangeAspect="1" noChangeArrowheads="1"/>
            </p:cNvSpPr>
            <p:nvPr/>
          </p:nvSpPr>
          <p:spPr bwMode="auto">
            <a:xfrm>
              <a:off x="4654033" y="844665"/>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92" name="AutoShape 175"/>
            <p:cNvSpPr>
              <a:spLocks noChangeAspect="1" noChangeArrowheads="1"/>
            </p:cNvSpPr>
            <p:nvPr/>
          </p:nvSpPr>
          <p:spPr bwMode="auto">
            <a:xfrm>
              <a:off x="6254233" y="844665"/>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93" name="AutoShape 176"/>
            <p:cNvSpPr>
              <a:spLocks noChangeAspect="1" noChangeArrowheads="1"/>
            </p:cNvSpPr>
            <p:nvPr/>
          </p:nvSpPr>
          <p:spPr bwMode="auto">
            <a:xfrm>
              <a:off x="5512870" y="1427277"/>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nvGrpSpPr>
            <p:cNvPr id="794" name="Group 180"/>
            <p:cNvGrpSpPr>
              <a:grpSpLocks/>
            </p:cNvGrpSpPr>
            <p:nvPr/>
          </p:nvGrpSpPr>
          <p:grpSpPr bwMode="auto">
            <a:xfrm>
              <a:off x="5392220" y="739890"/>
              <a:ext cx="346075" cy="330200"/>
              <a:chOff x="960" y="188"/>
              <a:chExt cx="218" cy="208"/>
            </a:xfrm>
          </p:grpSpPr>
          <p:sp>
            <p:nvSpPr>
              <p:cNvPr id="795" name="AutoShape 181"/>
              <p:cNvSpPr>
                <a:spLocks noChangeArrowheads="1"/>
              </p:cNvSpPr>
              <p:nvPr/>
            </p:nvSpPr>
            <p:spPr bwMode="auto">
              <a:xfrm rot="2714443">
                <a:off x="965" y="183"/>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96" name="Oval 182"/>
              <p:cNvSpPr>
                <a:spLocks noChangeAspect="1" noChangeArrowheads="1"/>
              </p:cNvSpPr>
              <p:nvPr/>
            </p:nvSpPr>
            <p:spPr bwMode="auto">
              <a:xfrm>
                <a:off x="1062" y="282"/>
                <a:ext cx="18" cy="18"/>
              </a:xfrm>
              <a:prstGeom prst="ellipse">
                <a:avLst/>
              </a:prstGeom>
              <a:solidFill>
                <a:schemeClr val="tx1"/>
              </a:solidFill>
              <a:ln w="9525">
                <a:solidFill>
                  <a:schemeClr val="tx1"/>
                </a:solidFill>
                <a:round/>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cxnSp>
          <p:nvCxnSpPr>
            <p:cNvPr id="797" name="AutoShape 183"/>
            <p:cNvCxnSpPr>
              <a:cxnSpLocks noChangeShapeType="1"/>
              <a:stCxn id="796" idx="4"/>
            </p:cNvCxnSpPr>
            <p:nvPr/>
          </p:nvCxnSpPr>
          <p:spPr bwMode="auto">
            <a:xfrm>
              <a:off x="5568433" y="917690"/>
              <a:ext cx="9518" cy="859237"/>
            </a:xfrm>
            <a:prstGeom prst="straightConnector1">
              <a:avLst/>
            </a:prstGeom>
            <a:noFill/>
            <a:ln w="9525">
              <a:solidFill>
                <a:schemeClr val="tx1"/>
              </a:solidFill>
              <a:round/>
              <a:headEnd/>
              <a:tailEnd/>
            </a:ln>
          </p:spPr>
        </p:cxnSp>
        <p:sp>
          <p:nvSpPr>
            <p:cNvPr id="805" name="Rectangle 367"/>
            <p:cNvSpPr>
              <a:spLocks noChangeArrowheads="1"/>
            </p:cNvSpPr>
            <p:nvPr/>
          </p:nvSpPr>
          <p:spPr bwMode="auto">
            <a:xfrm>
              <a:off x="4605256" y="4109139"/>
              <a:ext cx="120650"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806" name="Rectangle 368"/>
            <p:cNvSpPr>
              <a:spLocks noChangeArrowheads="1"/>
            </p:cNvSpPr>
            <p:nvPr/>
          </p:nvSpPr>
          <p:spPr bwMode="auto">
            <a:xfrm>
              <a:off x="4965619" y="4109139"/>
              <a:ext cx="115888" cy="503238"/>
            </a:xfrm>
            <a:prstGeom prst="rect">
              <a:avLst/>
            </a:prstGeom>
            <a:noFill/>
            <a:ln w="9525">
              <a:solidFill>
                <a:schemeClr val="tx1"/>
              </a:solidFill>
              <a:miter lim="800000"/>
              <a:headEnd/>
              <a:tailEnd/>
            </a:ln>
          </p:spPr>
          <p:txBody>
            <a:bodyPr wrap="none" anchor="ctr"/>
            <a:lstStyle/>
            <a:p>
              <a:endParaRPr lang="en-GB" altLang="de-DE" dirty="0"/>
            </a:p>
          </p:txBody>
        </p:sp>
        <p:sp>
          <p:nvSpPr>
            <p:cNvPr id="807" name="Rectangle 438"/>
            <p:cNvSpPr>
              <a:spLocks noChangeArrowheads="1"/>
            </p:cNvSpPr>
            <p:nvPr/>
          </p:nvSpPr>
          <p:spPr bwMode="auto">
            <a:xfrm>
              <a:off x="5325981" y="4109139"/>
              <a:ext cx="125413"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08" name="Rectangle 439"/>
            <p:cNvSpPr>
              <a:spLocks noChangeArrowheads="1"/>
            </p:cNvSpPr>
            <p:nvPr/>
          </p:nvSpPr>
          <p:spPr bwMode="auto">
            <a:xfrm>
              <a:off x="5686344" y="4109139"/>
              <a:ext cx="125413"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09" name="Rectangle 367"/>
            <p:cNvSpPr>
              <a:spLocks noChangeArrowheads="1"/>
            </p:cNvSpPr>
            <p:nvPr/>
          </p:nvSpPr>
          <p:spPr bwMode="auto">
            <a:xfrm>
              <a:off x="6010068" y="4096959"/>
              <a:ext cx="120650"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sp>
          <p:nvSpPr>
            <p:cNvPr id="810" name="Rectangle 368"/>
            <p:cNvSpPr>
              <a:spLocks noChangeArrowheads="1"/>
            </p:cNvSpPr>
            <p:nvPr/>
          </p:nvSpPr>
          <p:spPr bwMode="auto">
            <a:xfrm>
              <a:off x="6370431" y="4096959"/>
              <a:ext cx="115888" cy="503238"/>
            </a:xfrm>
            <a:prstGeom prst="rect">
              <a:avLst/>
            </a:prstGeom>
            <a:noFill/>
            <a:ln w="9525">
              <a:solidFill>
                <a:schemeClr val="tx1"/>
              </a:solidFill>
              <a:miter lim="800000"/>
              <a:headEnd/>
              <a:tailEnd/>
            </a:ln>
          </p:spPr>
          <p:txBody>
            <a:bodyPr wrap="none" anchor="ctr"/>
            <a:lstStyle/>
            <a:p>
              <a:endParaRPr lang="en-GB" altLang="de-DE" dirty="0"/>
            </a:p>
          </p:txBody>
        </p:sp>
        <p:sp>
          <p:nvSpPr>
            <p:cNvPr id="811" name="Rectangle 438"/>
            <p:cNvSpPr>
              <a:spLocks noChangeArrowheads="1"/>
            </p:cNvSpPr>
            <p:nvPr/>
          </p:nvSpPr>
          <p:spPr bwMode="auto">
            <a:xfrm>
              <a:off x="6730793" y="4096959"/>
              <a:ext cx="125413" cy="503238"/>
            </a:xfrm>
            <a:prstGeom prst="rect">
              <a:avLst/>
            </a:prstGeom>
            <a:solidFill>
              <a:schemeClr val="tx1"/>
            </a:solidFill>
            <a:ln w="9525">
              <a:solidFill>
                <a:schemeClr val="tx1"/>
              </a:solidFill>
              <a:miter lim="800000"/>
              <a:headEnd/>
              <a:tailEnd/>
            </a:ln>
          </p:spPr>
          <p:txBody>
            <a:bodyPr wrap="none" anchor="ctr"/>
            <a:lstStyle/>
            <a:p>
              <a:endParaRPr lang="en-GB" altLang="de-DE" dirty="0"/>
            </a:p>
          </p:txBody>
        </p:sp>
        <p:sp>
          <p:nvSpPr>
            <p:cNvPr id="812" name="Rectangle 439"/>
            <p:cNvSpPr>
              <a:spLocks noChangeArrowheads="1"/>
            </p:cNvSpPr>
            <p:nvPr/>
          </p:nvSpPr>
          <p:spPr bwMode="auto">
            <a:xfrm>
              <a:off x="7091156" y="4096959"/>
              <a:ext cx="125413" cy="503238"/>
            </a:xfrm>
            <a:prstGeom prst="rect">
              <a:avLst/>
            </a:prstGeom>
            <a:solidFill>
              <a:schemeClr val="bg1"/>
            </a:solidFill>
            <a:ln w="9525">
              <a:solidFill>
                <a:schemeClr val="tx1"/>
              </a:solidFill>
              <a:miter lim="800000"/>
              <a:headEnd/>
              <a:tailEnd/>
            </a:ln>
          </p:spPr>
          <p:txBody>
            <a:bodyPr wrap="none" anchor="ctr"/>
            <a:lstStyle/>
            <a:p>
              <a:endParaRPr lang="en-GB" altLang="de-DE" dirty="0"/>
            </a:p>
          </p:txBody>
        </p:sp>
        <p:cxnSp>
          <p:nvCxnSpPr>
            <p:cNvPr id="832" name="AutoShape 144"/>
            <p:cNvCxnSpPr>
              <a:cxnSpLocks noChangeShapeType="1"/>
              <a:stCxn id="812" idx="0"/>
              <a:endCxn id="757" idx="5"/>
            </p:cNvCxnSpPr>
            <p:nvPr/>
          </p:nvCxnSpPr>
          <p:spPr bwMode="auto">
            <a:xfrm rot="16200000" flipV="1">
              <a:off x="6629562" y="3572657"/>
              <a:ext cx="287688" cy="760915"/>
            </a:xfrm>
            <a:prstGeom prst="bentConnector3">
              <a:avLst>
                <a:gd name="adj1" fmla="val 53441"/>
              </a:avLst>
            </a:prstGeom>
            <a:noFill/>
            <a:ln w="9525">
              <a:solidFill>
                <a:schemeClr val="tx1"/>
              </a:solidFill>
              <a:miter lim="800000"/>
              <a:headEnd/>
              <a:tailEnd/>
            </a:ln>
          </p:spPr>
        </p:cxnSp>
        <p:sp>
          <p:nvSpPr>
            <p:cNvPr id="839" name="Text Box 146"/>
            <p:cNvSpPr txBox="1">
              <a:spLocks noChangeArrowheads="1"/>
            </p:cNvSpPr>
            <p:nvPr/>
          </p:nvSpPr>
          <p:spPr bwMode="auto">
            <a:xfrm>
              <a:off x="7394496" y="4163912"/>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F5</a:t>
              </a:r>
            </a:p>
          </p:txBody>
        </p:sp>
        <p:cxnSp>
          <p:nvCxnSpPr>
            <p:cNvPr id="840" name="AutoShape 144"/>
            <p:cNvCxnSpPr>
              <a:cxnSpLocks noChangeShapeType="1"/>
              <a:stCxn id="725" idx="1"/>
              <a:endCxn id="805" idx="2"/>
            </p:cNvCxnSpPr>
            <p:nvPr/>
          </p:nvCxnSpPr>
          <p:spPr bwMode="auto">
            <a:xfrm rot="10800000">
              <a:off x="4665582" y="4612378"/>
              <a:ext cx="252415" cy="404355"/>
            </a:xfrm>
            <a:prstGeom prst="bentConnector2">
              <a:avLst/>
            </a:prstGeom>
            <a:noFill/>
            <a:ln w="9525">
              <a:solidFill>
                <a:schemeClr val="tx1"/>
              </a:solidFill>
              <a:miter lim="800000"/>
              <a:headEnd/>
              <a:tailEnd/>
            </a:ln>
          </p:spPr>
        </p:cxnSp>
        <p:cxnSp>
          <p:nvCxnSpPr>
            <p:cNvPr id="844" name="AutoShape 144"/>
            <p:cNvCxnSpPr>
              <a:cxnSpLocks noChangeShapeType="1"/>
              <a:stCxn id="730" idx="3"/>
              <a:endCxn id="811" idx="2"/>
            </p:cNvCxnSpPr>
            <p:nvPr/>
          </p:nvCxnSpPr>
          <p:spPr bwMode="auto">
            <a:xfrm flipV="1">
              <a:off x="6499146" y="4600197"/>
              <a:ext cx="294354" cy="541947"/>
            </a:xfrm>
            <a:prstGeom prst="bentConnector2">
              <a:avLst/>
            </a:prstGeom>
            <a:noFill/>
            <a:ln w="9525">
              <a:solidFill>
                <a:schemeClr val="tx1"/>
              </a:solidFill>
              <a:miter lim="800000"/>
              <a:headEnd/>
              <a:tailEnd/>
            </a:ln>
          </p:spPr>
        </p:cxnSp>
      </p:grpSp>
      <p:sp>
        <p:nvSpPr>
          <p:cNvPr id="854" name="Text Box 283"/>
          <p:cNvSpPr txBox="1">
            <a:spLocks noChangeArrowheads="1"/>
          </p:cNvSpPr>
          <p:nvPr/>
        </p:nvSpPr>
        <p:spPr bwMode="auto">
          <a:xfrm>
            <a:off x="8542929" y="6128892"/>
            <a:ext cx="2283389" cy="369332"/>
          </a:xfrm>
          <a:prstGeom prst="rect">
            <a:avLst/>
          </a:prstGeom>
          <a:solidFill>
            <a:schemeClr val="bg1"/>
          </a:solidFill>
          <a:ln w="9525">
            <a:noFill/>
            <a:miter lim="800000"/>
            <a:headEnd/>
            <a:tailEnd/>
          </a:ln>
        </p:spPr>
        <p:txBody>
          <a:bodyPr wrap="square">
            <a:spAutoFit/>
          </a:bodyPr>
          <a:lstStyle/>
          <a:p>
            <a:pPr algn="ctr">
              <a:spcBef>
                <a:spcPct val="50000"/>
              </a:spcBef>
            </a:pPr>
            <a:r>
              <a:rPr lang="en-GB" altLang="de-DE" dirty="0">
                <a:latin typeface="Arial" panose="020B0604020202020204" pitchFamily="34" charset="0"/>
                <a:cs typeface="Arial" panose="020B0604020202020204" pitchFamily="34" charset="0"/>
              </a:rPr>
              <a:t>~ Homozygous</a:t>
            </a:r>
          </a:p>
        </p:txBody>
      </p:sp>
      <p:sp>
        <p:nvSpPr>
          <p:cNvPr id="856" name="TextBox 855"/>
          <p:cNvSpPr txBox="1"/>
          <p:nvPr/>
        </p:nvSpPr>
        <p:spPr>
          <a:xfrm>
            <a:off x="72000" y="36000"/>
            <a:ext cx="1200179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Pedigree Method with modification: Early testing; compare to Partial-Bulk Method</a:t>
            </a:r>
          </a:p>
        </p:txBody>
      </p:sp>
      <p:sp>
        <p:nvSpPr>
          <p:cNvPr id="857" name="Text Box 254"/>
          <p:cNvSpPr txBox="1">
            <a:spLocks noChangeArrowheads="1"/>
          </p:cNvSpPr>
          <p:nvPr/>
        </p:nvSpPr>
        <p:spPr bwMode="auto">
          <a:xfrm>
            <a:off x="48446" y="607100"/>
            <a:ext cx="3414851" cy="618630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lvl="0">
              <a:spcBef>
                <a:spcPct val="50000"/>
              </a:spcBef>
            </a:pPr>
            <a:r>
              <a:rPr lang="en-GB" altLang="de-DE" dirty="0">
                <a:latin typeface="Arial" panose="020B0604020202020204" pitchFamily="34" charset="0"/>
                <a:cs typeface="Arial" panose="020B0604020202020204" pitchFamily="34" charset="0"/>
              </a:rPr>
              <a:t>Ultra-short versions of both me-</a:t>
            </a:r>
            <a:r>
              <a:rPr lang="en-GB" altLang="de-DE" dirty="0" err="1">
                <a:latin typeface="Arial" panose="020B0604020202020204" pitchFamily="34" charset="0"/>
                <a:cs typeface="Arial" panose="020B0604020202020204" pitchFamily="34" charset="0"/>
              </a:rPr>
              <a:t>thods</a:t>
            </a:r>
            <a:r>
              <a:rPr lang="en-GB" altLang="de-DE" dirty="0">
                <a:latin typeface="Arial" panose="020B0604020202020204" pitchFamily="34" charset="0"/>
                <a:cs typeface="Arial" panose="020B0604020202020204" pitchFamily="34" charset="0"/>
              </a:rPr>
              <a:t> are drawn (usually more selfing generations are used). </a:t>
            </a:r>
          </a:p>
          <a:p>
            <a:pPr lvl="0">
              <a:spcBef>
                <a:spcPct val="50000"/>
              </a:spcBef>
            </a:pPr>
            <a:r>
              <a:rPr lang="en-GB" altLang="de-DE" dirty="0">
                <a:latin typeface="Arial" panose="020B0604020202020204" pitchFamily="34" charset="0"/>
                <a:cs typeface="Arial" panose="020B0604020202020204" pitchFamily="34" charset="0"/>
              </a:rPr>
              <a:t>Modification: In parallel to on-going pedigree work, F2:4 par-</a:t>
            </a:r>
            <a:r>
              <a:rPr lang="en-GB" altLang="de-DE" dirty="0" err="1">
                <a:latin typeface="Arial" panose="020B0604020202020204" pitchFamily="34" charset="0"/>
                <a:cs typeface="Arial" panose="020B0604020202020204" pitchFamily="34" charset="0"/>
              </a:rPr>
              <a:t>tial</a:t>
            </a:r>
            <a:r>
              <a:rPr lang="en-GB" altLang="de-DE" dirty="0">
                <a:latin typeface="Arial" panose="020B0604020202020204" pitchFamily="34" charset="0"/>
                <a:cs typeface="Arial" panose="020B0604020202020204" pitchFamily="34" charset="0"/>
              </a:rPr>
              <a:t> bulks are field (</a:t>
            </a:r>
            <a:r>
              <a:rPr lang="en-GB" altLang="de-DE" dirty="0">
                <a:solidFill>
                  <a:srgbClr val="0000FF"/>
                </a:solidFill>
                <a:latin typeface="Arial" panose="020B0604020202020204" pitchFamily="34" charset="0"/>
                <a:cs typeface="Arial" panose="020B0604020202020204" pitchFamily="34" charset="0"/>
              </a:rPr>
              <a:t>yield</a:t>
            </a:r>
            <a:r>
              <a:rPr lang="en-GB" altLang="de-DE" dirty="0">
                <a:latin typeface="Arial" panose="020B0604020202020204" pitchFamily="34" charset="0"/>
                <a:cs typeface="Arial" panose="020B0604020202020204" pitchFamily="34" charset="0"/>
              </a:rPr>
              <a:t>) tested. This is possible since the non-selected F3-individuals gave, as partial bulks, enough seed for this. The F3:4 lines (all of them), the representative F2:F5 bulk of which was </a:t>
            </a:r>
            <a:r>
              <a:rPr lang="en-GB" altLang="de-DE" dirty="0">
                <a:solidFill>
                  <a:srgbClr val="0000FF"/>
                </a:solidFill>
                <a:latin typeface="Arial" panose="020B0604020202020204" pitchFamily="34" charset="0"/>
                <a:cs typeface="Arial" panose="020B0604020202020204" pitchFamily="34" charset="0"/>
              </a:rPr>
              <a:t>not </a:t>
            </a:r>
            <a:r>
              <a:rPr lang="en-GB" altLang="de-DE" dirty="0" err="1">
                <a:solidFill>
                  <a:srgbClr val="0000FF"/>
                </a:solidFill>
                <a:latin typeface="Arial" panose="020B0604020202020204" pitchFamily="34" charset="0"/>
                <a:cs typeface="Arial" panose="020B0604020202020204" pitchFamily="34" charset="0"/>
              </a:rPr>
              <a:t>convin-cing</a:t>
            </a:r>
            <a:r>
              <a:rPr lang="en-GB" altLang="de-DE" dirty="0">
                <a:solidFill>
                  <a:srgbClr val="0000FF"/>
                </a:solidFill>
                <a:latin typeface="Arial" panose="020B0604020202020204" pitchFamily="34" charset="0"/>
                <a:cs typeface="Arial" panose="020B0604020202020204" pitchFamily="34" charset="0"/>
              </a:rPr>
              <a:t> as field plots </a:t>
            </a:r>
            <a:r>
              <a:rPr lang="en-GB" altLang="de-DE" dirty="0">
                <a:latin typeface="Arial" panose="020B0604020202020204" pitchFamily="34" charset="0"/>
                <a:cs typeface="Arial" panose="020B0604020202020204" pitchFamily="34" charset="0"/>
              </a:rPr>
              <a:t>will be </a:t>
            </a:r>
            <a:r>
              <a:rPr lang="en-GB" altLang="de-DE" dirty="0" err="1">
                <a:solidFill>
                  <a:srgbClr val="0000FF"/>
                </a:solidFill>
                <a:latin typeface="Arial" panose="020B0604020202020204" pitchFamily="34" charset="0"/>
                <a:cs typeface="Arial" panose="020B0604020202020204" pitchFamily="34" charset="0"/>
              </a:rPr>
              <a:t>aban-doned</a:t>
            </a:r>
            <a:r>
              <a:rPr lang="en-GB" altLang="de-DE" dirty="0">
                <a:latin typeface="Arial" panose="020B0604020202020204" pitchFamily="34" charset="0"/>
                <a:cs typeface="Arial" panose="020B0604020202020204" pitchFamily="34" charset="0"/>
              </a:rPr>
              <a:t> (clan detention, </a:t>
            </a:r>
            <a:r>
              <a:rPr lang="en-GB" altLang="de-DE" i="1" dirty="0" err="1">
                <a:latin typeface="Arial" panose="020B0604020202020204" pitchFamily="34" charset="0"/>
                <a:cs typeface="Arial" panose="020B0604020202020204" pitchFamily="34" charset="0"/>
              </a:rPr>
              <a:t>Sippen</a:t>
            </a:r>
            <a:r>
              <a:rPr lang="en-GB" altLang="de-DE" i="1" dirty="0">
                <a:latin typeface="Arial" panose="020B0604020202020204" pitchFamily="34" charset="0"/>
                <a:cs typeface="Arial" panose="020B0604020202020204" pitchFamily="34" charset="0"/>
              </a:rPr>
              <a:t>-haft)</a:t>
            </a:r>
            <a:r>
              <a:rPr lang="en-GB" altLang="de-DE" dirty="0">
                <a:latin typeface="Arial" panose="020B0604020202020204" pitchFamily="34" charset="0"/>
                <a:cs typeface="Arial" panose="020B0604020202020204" pitchFamily="34" charset="0"/>
              </a:rPr>
              <a:t>. This way, the Pedigree Method achieves what Partial Bulk Method realizes anyway: </a:t>
            </a:r>
            <a:br>
              <a:rPr lang="en-GB" altLang="de-DE" dirty="0">
                <a:latin typeface="Arial" panose="020B0604020202020204" pitchFamily="34" charset="0"/>
                <a:cs typeface="Arial" panose="020B0604020202020204" pitchFamily="34" charset="0"/>
              </a:rPr>
            </a:b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►Early</a:t>
            </a:r>
            <a:r>
              <a:rPr lang="en-GB" altLang="de-DE" dirty="0">
                <a:latin typeface="Arial" panose="020B0604020202020204" pitchFamily="34" charset="0"/>
                <a:cs typeface="Arial" panose="020B0604020202020204" pitchFamily="34" charset="0"/>
              </a:rPr>
              <a:t> </a:t>
            </a:r>
            <a:r>
              <a:rPr lang="en-GB" altLang="de-DE" dirty="0">
                <a:solidFill>
                  <a:srgbClr val="0000FF"/>
                </a:solidFill>
                <a:latin typeface="Arial" panose="020B0604020202020204" pitchFamily="34" charset="0"/>
                <a:cs typeface="Arial" panose="020B0604020202020204" pitchFamily="34" charset="0"/>
              </a:rPr>
              <a:t>yield </a:t>
            </a:r>
            <a:r>
              <a:rPr lang="en-GB" altLang="de-DE" dirty="0">
                <a:latin typeface="Arial" panose="020B0604020202020204" pitchFamily="34" charset="0"/>
                <a:cs typeface="Arial" panose="020B0604020202020204" pitchFamily="34" charset="0"/>
              </a:rPr>
              <a:t>testing.</a:t>
            </a:r>
          </a:p>
          <a:p>
            <a:pPr lvl="0">
              <a:spcBef>
                <a:spcPct val="50000"/>
              </a:spcBef>
            </a:pPr>
            <a:r>
              <a:rPr lang="en-GB" altLang="de-DE" dirty="0">
                <a:solidFill>
                  <a:prstClr val="black"/>
                </a:solidFill>
                <a:latin typeface="Arial" panose="020B0604020202020204" pitchFamily="34" charset="0"/>
                <a:cs typeface="Arial" panose="020B0604020202020204" pitchFamily="34" charset="0"/>
              </a:rPr>
              <a:t>If crosses are elite x elite, breeders may want to test for yield rather early.</a:t>
            </a:r>
          </a:p>
        </p:txBody>
      </p:sp>
      <p:grpSp>
        <p:nvGrpSpPr>
          <p:cNvPr id="861" name="Group 860"/>
          <p:cNvGrpSpPr/>
          <p:nvPr/>
        </p:nvGrpSpPr>
        <p:grpSpPr>
          <a:xfrm>
            <a:off x="3596970" y="829559"/>
            <a:ext cx="4076228" cy="5753688"/>
            <a:chOff x="3596970" y="829559"/>
            <a:chExt cx="4076228" cy="5753688"/>
          </a:xfrm>
        </p:grpSpPr>
        <p:cxnSp>
          <p:nvCxnSpPr>
            <p:cNvPr id="4" name="AutoShape 2"/>
            <p:cNvCxnSpPr>
              <a:cxnSpLocks noChangeShapeType="1"/>
              <a:endCxn id="96" idx="0"/>
            </p:cNvCxnSpPr>
            <p:nvPr/>
          </p:nvCxnSpPr>
          <p:spPr bwMode="auto">
            <a:xfrm>
              <a:off x="4389455" y="3447637"/>
              <a:ext cx="2380456" cy="430213"/>
            </a:xfrm>
            <a:prstGeom prst="straightConnector1">
              <a:avLst/>
            </a:prstGeom>
            <a:noFill/>
            <a:ln w="12700">
              <a:solidFill>
                <a:schemeClr val="tx1"/>
              </a:solidFill>
              <a:round/>
              <a:headEnd/>
              <a:tailEnd type="triangle" w="med" len="med"/>
            </a:ln>
            <a:effectLst>
              <a:outerShdw blurRad="50800" dist="38100" dir="2700000" algn="tl" rotWithShape="0">
                <a:prstClr val="black">
                  <a:alpha val="40000"/>
                </a:prstClr>
              </a:outerShdw>
            </a:effectLst>
          </p:spPr>
        </p:cxnSp>
        <p:cxnSp>
          <p:nvCxnSpPr>
            <p:cNvPr id="5" name="AutoShape 3"/>
            <p:cNvCxnSpPr>
              <a:cxnSpLocks noChangeShapeType="1"/>
              <a:endCxn id="71" idx="0"/>
            </p:cNvCxnSpPr>
            <p:nvPr/>
          </p:nvCxnSpPr>
          <p:spPr bwMode="auto">
            <a:xfrm>
              <a:off x="5010169" y="3455575"/>
              <a:ext cx="2137567" cy="409575"/>
            </a:xfrm>
            <a:prstGeom prst="straightConnector1">
              <a:avLst/>
            </a:prstGeom>
            <a:noFill/>
            <a:ln w="12700">
              <a:solidFill>
                <a:schemeClr val="tx1"/>
              </a:solidFill>
              <a:round/>
              <a:headEnd/>
              <a:tailEnd type="triangle" w="med" len="med"/>
            </a:ln>
            <a:effectLst>
              <a:outerShdw blurRad="50800" dist="38100" dir="2700000" algn="tl" rotWithShape="0">
                <a:prstClr val="black">
                  <a:alpha val="40000"/>
                </a:prstClr>
              </a:outerShdw>
            </a:effectLst>
          </p:spPr>
        </p:cxnSp>
        <p:cxnSp>
          <p:nvCxnSpPr>
            <p:cNvPr id="6" name="AutoShape 4"/>
            <p:cNvCxnSpPr>
              <a:cxnSpLocks noChangeShapeType="1"/>
              <a:endCxn id="97" idx="0"/>
            </p:cNvCxnSpPr>
            <p:nvPr/>
          </p:nvCxnSpPr>
          <p:spPr bwMode="auto">
            <a:xfrm>
              <a:off x="5792012" y="3463513"/>
              <a:ext cx="1747836" cy="425449"/>
            </a:xfrm>
            <a:prstGeom prst="straightConnector1">
              <a:avLst/>
            </a:prstGeom>
            <a:noFill/>
            <a:ln w="28575">
              <a:solidFill>
                <a:srgbClr val="0000FF"/>
              </a:solidFill>
              <a:round/>
              <a:headEnd type="triangle" w="lg" len="lg"/>
              <a:tailEnd type="triangle" w="lg" len="lg"/>
            </a:ln>
            <a:effectLst>
              <a:outerShdw blurRad="50800" dist="38100" dir="2700000" algn="tl" rotWithShape="0">
                <a:prstClr val="black">
                  <a:alpha val="40000"/>
                </a:prstClr>
              </a:outerShdw>
            </a:effectLst>
          </p:spPr>
        </p:cxnSp>
        <p:cxnSp>
          <p:nvCxnSpPr>
            <p:cNvPr id="7" name="AutoShape 5"/>
            <p:cNvCxnSpPr>
              <a:cxnSpLocks noChangeShapeType="1"/>
              <a:endCxn id="95" idx="0"/>
            </p:cNvCxnSpPr>
            <p:nvPr/>
          </p:nvCxnSpPr>
          <p:spPr bwMode="auto">
            <a:xfrm>
              <a:off x="4077513" y="3463513"/>
              <a:ext cx="2332035" cy="404812"/>
            </a:xfrm>
            <a:prstGeom prst="straightConnector1">
              <a:avLst/>
            </a:prstGeom>
            <a:noFill/>
            <a:ln w="12700">
              <a:solidFill>
                <a:schemeClr val="tx1"/>
              </a:solidFill>
              <a:round/>
              <a:headEnd/>
              <a:tailEnd type="triangle" w="med" len="med"/>
            </a:ln>
            <a:effectLst>
              <a:outerShdw blurRad="50800" dist="38100" dir="2700000" algn="tl" rotWithShape="0">
                <a:prstClr val="black">
                  <a:alpha val="40000"/>
                </a:prstClr>
              </a:outerShdw>
            </a:effectLst>
          </p:spPr>
        </p:cxnSp>
        <p:sp>
          <p:nvSpPr>
            <p:cNvPr id="8" name="Rectangle 6"/>
            <p:cNvSpPr>
              <a:spLocks noChangeArrowheads="1"/>
            </p:cNvSpPr>
            <p:nvPr/>
          </p:nvSpPr>
          <p:spPr bwMode="auto">
            <a:xfrm>
              <a:off x="5676123" y="3072987"/>
              <a:ext cx="147638" cy="749300"/>
            </a:xfrm>
            <a:prstGeom prst="rect">
              <a:avLst/>
            </a:prstGeom>
            <a:solidFill>
              <a:srgbClr val="99CCFF"/>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 name="Rectangle 7"/>
            <p:cNvSpPr>
              <a:spLocks noChangeArrowheads="1"/>
            </p:cNvSpPr>
            <p:nvPr/>
          </p:nvSpPr>
          <p:spPr bwMode="auto">
            <a:xfrm>
              <a:off x="4883961" y="3072987"/>
              <a:ext cx="147638" cy="749300"/>
            </a:xfrm>
            <a:prstGeom prst="rect">
              <a:avLst/>
            </a:prstGeom>
            <a:solidFill>
              <a:srgbClr val="777777"/>
            </a:solidFill>
            <a:ln w="9525">
              <a:no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 name="Rectangle 8"/>
            <p:cNvSpPr>
              <a:spLocks noChangeArrowheads="1"/>
            </p:cNvSpPr>
            <p:nvPr/>
          </p:nvSpPr>
          <p:spPr bwMode="auto">
            <a:xfrm>
              <a:off x="4250548" y="3072987"/>
              <a:ext cx="147638" cy="749300"/>
            </a:xfrm>
            <a:prstGeom prst="rect">
              <a:avLst/>
            </a:prstGeom>
            <a:solidFill>
              <a:srgbClr val="777777"/>
            </a:solidFill>
            <a:ln w="9525">
              <a:no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 name="Rectangle 9"/>
            <p:cNvSpPr>
              <a:spLocks noChangeArrowheads="1"/>
            </p:cNvSpPr>
            <p:nvPr/>
          </p:nvSpPr>
          <p:spPr bwMode="auto">
            <a:xfrm>
              <a:off x="3940986" y="3072987"/>
              <a:ext cx="147638" cy="749300"/>
            </a:xfrm>
            <a:prstGeom prst="rect">
              <a:avLst/>
            </a:prstGeom>
            <a:solidFill>
              <a:srgbClr val="777777"/>
            </a:solidFill>
            <a:ln w="9525">
              <a:no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 name="Rectangle 10"/>
            <p:cNvSpPr>
              <a:spLocks noChangeArrowheads="1"/>
            </p:cNvSpPr>
            <p:nvPr/>
          </p:nvSpPr>
          <p:spPr bwMode="auto">
            <a:xfrm>
              <a:off x="4032418" y="2228417"/>
              <a:ext cx="1905000" cy="655637"/>
            </a:xfrm>
            <a:prstGeom prst="rect">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 name="AutoShape 11"/>
            <p:cNvSpPr>
              <a:spLocks noChangeArrowheads="1"/>
            </p:cNvSpPr>
            <p:nvPr/>
          </p:nvSpPr>
          <p:spPr bwMode="auto">
            <a:xfrm rot="5400000">
              <a:off x="53278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 name="AutoShape 12"/>
            <p:cNvSpPr>
              <a:spLocks noChangeArrowheads="1"/>
            </p:cNvSpPr>
            <p:nvPr/>
          </p:nvSpPr>
          <p:spPr bwMode="auto">
            <a:xfrm rot="5400000">
              <a:off x="51754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 name="AutoShape 13"/>
            <p:cNvSpPr>
              <a:spLocks noChangeArrowheads="1"/>
            </p:cNvSpPr>
            <p:nvPr/>
          </p:nvSpPr>
          <p:spPr bwMode="auto">
            <a:xfrm rot="5400000">
              <a:off x="5023018" y="2298267"/>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 name="AutoShape 14"/>
            <p:cNvSpPr>
              <a:spLocks noChangeArrowheads="1"/>
            </p:cNvSpPr>
            <p:nvPr/>
          </p:nvSpPr>
          <p:spPr bwMode="auto">
            <a:xfrm rot="5400000">
              <a:off x="48706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 name="AutoShape 15"/>
            <p:cNvSpPr>
              <a:spLocks noChangeArrowheads="1"/>
            </p:cNvSpPr>
            <p:nvPr/>
          </p:nvSpPr>
          <p:spPr bwMode="auto">
            <a:xfrm rot="5400000">
              <a:off x="47198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 name="AutoShape 16"/>
            <p:cNvSpPr>
              <a:spLocks noChangeArrowheads="1"/>
            </p:cNvSpPr>
            <p:nvPr/>
          </p:nvSpPr>
          <p:spPr bwMode="auto">
            <a:xfrm rot="5400000">
              <a:off x="4565818" y="2298267"/>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 name="AutoShape 17"/>
            <p:cNvSpPr>
              <a:spLocks noChangeArrowheads="1"/>
            </p:cNvSpPr>
            <p:nvPr/>
          </p:nvSpPr>
          <p:spPr bwMode="auto">
            <a:xfrm rot="5400000">
              <a:off x="44134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 name="AutoShape 18"/>
            <p:cNvSpPr>
              <a:spLocks noChangeArrowheads="1"/>
            </p:cNvSpPr>
            <p:nvPr/>
          </p:nvSpPr>
          <p:spPr bwMode="auto">
            <a:xfrm rot="5400000">
              <a:off x="42610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 name="AutoShape 19"/>
            <p:cNvSpPr>
              <a:spLocks noChangeArrowheads="1"/>
            </p:cNvSpPr>
            <p:nvPr/>
          </p:nvSpPr>
          <p:spPr bwMode="auto">
            <a:xfrm rot="5400000">
              <a:off x="41086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 name="AutoShape 20"/>
            <p:cNvSpPr>
              <a:spLocks noChangeArrowheads="1"/>
            </p:cNvSpPr>
            <p:nvPr/>
          </p:nvSpPr>
          <p:spPr bwMode="auto">
            <a:xfrm rot="5400000">
              <a:off x="54818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 name="AutoShape 21"/>
            <p:cNvSpPr>
              <a:spLocks noChangeArrowheads="1"/>
            </p:cNvSpPr>
            <p:nvPr/>
          </p:nvSpPr>
          <p:spPr bwMode="auto">
            <a:xfrm rot="5400000">
              <a:off x="56342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 name="AutoShape 22"/>
            <p:cNvSpPr>
              <a:spLocks noChangeArrowheads="1"/>
            </p:cNvSpPr>
            <p:nvPr/>
          </p:nvSpPr>
          <p:spPr bwMode="auto">
            <a:xfrm rot="5400000">
              <a:off x="57866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 name="AutoShape 23"/>
            <p:cNvSpPr>
              <a:spLocks noChangeArrowheads="1"/>
            </p:cNvSpPr>
            <p:nvPr/>
          </p:nvSpPr>
          <p:spPr bwMode="auto">
            <a:xfrm rot="5400000">
              <a:off x="53278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 name="AutoShape 24"/>
            <p:cNvSpPr>
              <a:spLocks noChangeArrowheads="1"/>
            </p:cNvSpPr>
            <p:nvPr/>
          </p:nvSpPr>
          <p:spPr bwMode="auto">
            <a:xfrm rot="5400000">
              <a:off x="51754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AutoShape 25"/>
            <p:cNvSpPr>
              <a:spLocks noChangeArrowheads="1"/>
            </p:cNvSpPr>
            <p:nvPr/>
          </p:nvSpPr>
          <p:spPr bwMode="auto">
            <a:xfrm rot="5400000">
              <a:off x="50230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AutoShape 26"/>
            <p:cNvSpPr>
              <a:spLocks noChangeArrowheads="1"/>
            </p:cNvSpPr>
            <p:nvPr/>
          </p:nvSpPr>
          <p:spPr bwMode="auto">
            <a:xfrm rot="5400000">
              <a:off x="48706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 name="AutoShape 27"/>
            <p:cNvSpPr>
              <a:spLocks noChangeArrowheads="1"/>
            </p:cNvSpPr>
            <p:nvPr/>
          </p:nvSpPr>
          <p:spPr bwMode="auto">
            <a:xfrm rot="5400000">
              <a:off x="4719806" y="244590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 name="AutoShape 28"/>
            <p:cNvSpPr>
              <a:spLocks noChangeArrowheads="1"/>
            </p:cNvSpPr>
            <p:nvPr/>
          </p:nvSpPr>
          <p:spPr bwMode="auto">
            <a:xfrm rot="5400000">
              <a:off x="45658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9"/>
            <p:cNvSpPr>
              <a:spLocks noChangeArrowheads="1"/>
            </p:cNvSpPr>
            <p:nvPr/>
          </p:nvSpPr>
          <p:spPr bwMode="auto">
            <a:xfrm rot="5400000">
              <a:off x="44134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30"/>
            <p:cNvSpPr>
              <a:spLocks noChangeArrowheads="1"/>
            </p:cNvSpPr>
            <p:nvPr/>
          </p:nvSpPr>
          <p:spPr bwMode="auto">
            <a:xfrm rot="5400000">
              <a:off x="42610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31"/>
            <p:cNvSpPr>
              <a:spLocks noChangeArrowheads="1"/>
            </p:cNvSpPr>
            <p:nvPr/>
          </p:nvSpPr>
          <p:spPr bwMode="auto">
            <a:xfrm rot="5400000">
              <a:off x="41086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32"/>
            <p:cNvSpPr>
              <a:spLocks noChangeArrowheads="1"/>
            </p:cNvSpPr>
            <p:nvPr/>
          </p:nvSpPr>
          <p:spPr bwMode="auto">
            <a:xfrm rot="5400000">
              <a:off x="5481806" y="244590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33"/>
            <p:cNvSpPr>
              <a:spLocks noChangeArrowheads="1"/>
            </p:cNvSpPr>
            <p:nvPr/>
          </p:nvSpPr>
          <p:spPr bwMode="auto">
            <a:xfrm rot="5400000">
              <a:off x="5634206" y="244590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34"/>
            <p:cNvSpPr>
              <a:spLocks noChangeArrowheads="1"/>
            </p:cNvSpPr>
            <p:nvPr/>
          </p:nvSpPr>
          <p:spPr bwMode="auto">
            <a:xfrm rot="5400000">
              <a:off x="5786606" y="244590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35"/>
            <p:cNvSpPr>
              <a:spLocks noChangeArrowheads="1"/>
            </p:cNvSpPr>
            <p:nvPr/>
          </p:nvSpPr>
          <p:spPr bwMode="auto">
            <a:xfrm rot="5400000">
              <a:off x="53278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36"/>
            <p:cNvSpPr>
              <a:spLocks noChangeArrowheads="1"/>
            </p:cNvSpPr>
            <p:nvPr/>
          </p:nvSpPr>
          <p:spPr bwMode="auto">
            <a:xfrm rot="5400000">
              <a:off x="51754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37"/>
            <p:cNvSpPr>
              <a:spLocks noChangeArrowheads="1"/>
            </p:cNvSpPr>
            <p:nvPr/>
          </p:nvSpPr>
          <p:spPr bwMode="auto">
            <a:xfrm rot="5400000">
              <a:off x="50230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8"/>
            <p:cNvSpPr>
              <a:spLocks noChangeArrowheads="1"/>
            </p:cNvSpPr>
            <p:nvPr/>
          </p:nvSpPr>
          <p:spPr bwMode="auto">
            <a:xfrm rot="5400000">
              <a:off x="48706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9"/>
            <p:cNvSpPr>
              <a:spLocks noChangeArrowheads="1"/>
            </p:cNvSpPr>
            <p:nvPr/>
          </p:nvSpPr>
          <p:spPr bwMode="auto">
            <a:xfrm rot="5400000">
              <a:off x="4719806" y="2590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40"/>
            <p:cNvSpPr>
              <a:spLocks noChangeArrowheads="1"/>
            </p:cNvSpPr>
            <p:nvPr/>
          </p:nvSpPr>
          <p:spPr bwMode="auto">
            <a:xfrm rot="5400000">
              <a:off x="45658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41"/>
            <p:cNvSpPr>
              <a:spLocks noChangeArrowheads="1"/>
            </p:cNvSpPr>
            <p:nvPr/>
          </p:nvSpPr>
          <p:spPr bwMode="auto">
            <a:xfrm rot="5400000">
              <a:off x="44134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42"/>
            <p:cNvSpPr>
              <a:spLocks noChangeArrowheads="1"/>
            </p:cNvSpPr>
            <p:nvPr/>
          </p:nvSpPr>
          <p:spPr bwMode="auto">
            <a:xfrm rot="5400000">
              <a:off x="42610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43"/>
            <p:cNvSpPr>
              <a:spLocks noChangeArrowheads="1"/>
            </p:cNvSpPr>
            <p:nvPr/>
          </p:nvSpPr>
          <p:spPr bwMode="auto">
            <a:xfrm rot="5400000">
              <a:off x="41086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44"/>
            <p:cNvSpPr>
              <a:spLocks noChangeArrowheads="1"/>
            </p:cNvSpPr>
            <p:nvPr/>
          </p:nvSpPr>
          <p:spPr bwMode="auto">
            <a:xfrm rot="5400000">
              <a:off x="5481806" y="2590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45"/>
            <p:cNvSpPr>
              <a:spLocks noChangeArrowheads="1"/>
            </p:cNvSpPr>
            <p:nvPr/>
          </p:nvSpPr>
          <p:spPr bwMode="auto">
            <a:xfrm rot="5400000">
              <a:off x="5634206" y="2590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46"/>
            <p:cNvSpPr>
              <a:spLocks noChangeArrowheads="1"/>
            </p:cNvSpPr>
            <p:nvPr/>
          </p:nvSpPr>
          <p:spPr bwMode="auto">
            <a:xfrm rot="5400000">
              <a:off x="5786606" y="259036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47"/>
            <p:cNvSpPr>
              <a:spLocks noChangeArrowheads="1"/>
            </p:cNvSpPr>
            <p:nvPr/>
          </p:nvSpPr>
          <p:spPr bwMode="auto">
            <a:xfrm rot="5400000">
              <a:off x="5327818" y="273483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8"/>
            <p:cNvSpPr>
              <a:spLocks noChangeArrowheads="1"/>
            </p:cNvSpPr>
            <p:nvPr/>
          </p:nvSpPr>
          <p:spPr bwMode="auto">
            <a:xfrm rot="5400000">
              <a:off x="51754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9"/>
            <p:cNvSpPr>
              <a:spLocks noChangeArrowheads="1"/>
            </p:cNvSpPr>
            <p:nvPr/>
          </p:nvSpPr>
          <p:spPr bwMode="auto">
            <a:xfrm rot="5400000">
              <a:off x="5023018" y="273483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50"/>
            <p:cNvSpPr>
              <a:spLocks noChangeArrowheads="1"/>
            </p:cNvSpPr>
            <p:nvPr/>
          </p:nvSpPr>
          <p:spPr bwMode="auto">
            <a:xfrm rot="5400000">
              <a:off x="48706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51"/>
            <p:cNvSpPr>
              <a:spLocks noChangeArrowheads="1"/>
            </p:cNvSpPr>
            <p:nvPr/>
          </p:nvSpPr>
          <p:spPr bwMode="auto">
            <a:xfrm rot="5400000">
              <a:off x="47198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52"/>
            <p:cNvSpPr>
              <a:spLocks noChangeArrowheads="1"/>
            </p:cNvSpPr>
            <p:nvPr/>
          </p:nvSpPr>
          <p:spPr bwMode="auto">
            <a:xfrm rot="5400000">
              <a:off x="45658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 name="AutoShape 53"/>
            <p:cNvSpPr>
              <a:spLocks noChangeArrowheads="1"/>
            </p:cNvSpPr>
            <p:nvPr/>
          </p:nvSpPr>
          <p:spPr bwMode="auto">
            <a:xfrm rot="5400000">
              <a:off x="44134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 name="AutoShape 54"/>
            <p:cNvSpPr>
              <a:spLocks noChangeArrowheads="1"/>
            </p:cNvSpPr>
            <p:nvPr/>
          </p:nvSpPr>
          <p:spPr bwMode="auto">
            <a:xfrm rot="5400000">
              <a:off x="4261018" y="273483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 name="AutoShape 55"/>
            <p:cNvSpPr>
              <a:spLocks noChangeArrowheads="1"/>
            </p:cNvSpPr>
            <p:nvPr/>
          </p:nvSpPr>
          <p:spPr bwMode="auto">
            <a:xfrm rot="5400000">
              <a:off x="41086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AutoShape 56"/>
            <p:cNvSpPr>
              <a:spLocks noChangeArrowheads="1"/>
            </p:cNvSpPr>
            <p:nvPr/>
          </p:nvSpPr>
          <p:spPr bwMode="auto">
            <a:xfrm rot="5400000">
              <a:off x="54818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AutoShape 57"/>
            <p:cNvSpPr>
              <a:spLocks noChangeArrowheads="1"/>
            </p:cNvSpPr>
            <p:nvPr/>
          </p:nvSpPr>
          <p:spPr bwMode="auto">
            <a:xfrm rot="5400000">
              <a:off x="56342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AutoShape 58"/>
            <p:cNvSpPr>
              <a:spLocks noChangeArrowheads="1"/>
            </p:cNvSpPr>
            <p:nvPr/>
          </p:nvSpPr>
          <p:spPr bwMode="auto">
            <a:xfrm rot="5400000">
              <a:off x="57866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61" name="AutoShape 59"/>
            <p:cNvCxnSpPr>
              <a:cxnSpLocks noChangeShapeType="1"/>
              <a:stCxn id="534" idx="2"/>
              <a:endCxn id="447" idx="2"/>
            </p:cNvCxnSpPr>
            <p:nvPr/>
          </p:nvCxnSpPr>
          <p:spPr bwMode="auto">
            <a:xfrm rot="10800000" flipV="1">
              <a:off x="3888598" y="3314287"/>
              <a:ext cx="74613" cy="738187"/>
            </a:xfrm>
            <a:prstGeom prst="bentConnector3">
              <a:avLst>
                <a:gd name="adj1" fmla="val 206380"/>
              </a:avLst>
            </a:prstGeom>
            <a:noFill/>
            <a:ln w="9525">
              <a:solidFill>
                <a:schemeClr val="tx1"/>
              </a:solidFill>
              <a:miter lim="800000"/>
              <a:headEnd/>
              <a:tailEnd/>
            </a:ln>
          </p:spPr>
        </p:cxnSp>
        <p:sp>
          <p:nvSpPr>
            <p:cNvPr id="62" name="Rectangle 60"/>
            <p:cNvSpPr>
              <a:spLocks noChangeArrowheads="1"/>
            </p:cNvSpPr>
            <p:nvPr/>
          </p:nvSpPr>
          <p:spPr bwMode="auto">
            <a:xfrm>
              <a:off x="3739373" y="4944947"/>
              <a:ext cx="355600" cy="719137"/>
            </a:xfrm>
            <a:prstGeom prst="rect">
              <a:avLst/>
            </a:prstGeom>
            <a:solidFill>
              <a:srgbClr val="333333"/>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 name="Rectangle 61"/>
            <p:cNvSpPr>
              <a:spLocks noChangeArrowheads="1"/>
            </p:cNvSpPr>
            <p:nvPr/>
          </p:nvSpPr>
          <p:spPr bwMode="auto">
            <a:xfrm>
              <a:off x="3858436" y="5040197"/>
              <a:ext cx="381000" cy="768350"/>
            </a:xfrm>
            <a:prstGeom prst="rect">
              <a:avLst/>
            </a:prstGeom>
            <a:solidFill>
              <a:srgbClr val="000000"/>
            </a:solidFill>
            <a:ln w="9525" algn="ctr">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 name="Rectangle 62"/>
            <p:cNvSpPr>
              <a:spLocks noChangeArrowheads="1"/>
            </p:cNvSpPr>
            <p:nvPr/>
          </p:nvSpPr>
          <p:spPr bwMode="auto">
            <a:xfrm>
              <a:off x="4712511" y="4978285"/>
              <a:ext cx="319088" cy="685800"/>
            </a:xfrm>
            <a:prstGeom prst="rect">
              <a:avLst/>
            </a:prstGeom>
            <a:solidFill>
              <a:srgbClr val="333333"/>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 name="Rectangle 63"/>
            <p:cNvSpPr>
              <a:spLocks noChangeArrowheads="1"/>
            </p:cNvSpPr>
            <p:nvPr/>
          </p:nvSpPr>
          <p:spPr bwMode="auto">
            <a:xfrm>
              <a:off x="4793473" y="5073535"/>
              <a:ext cx="381000" cy="735012"/>
            </a:xfrm>
            <a:prstGeom prst="rect">
              <a:avLst/>
            </a:prstGeom>
            <a:solidFill>
              <a:srgbClr val="000000"/>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Rectangle 64" descr="Diagonal weit nach oben"/>
            <p:cNvSpPr>
              <a:spLocks noChangeArrowheads="1"/>
            </p:cNvSpPr>
            <p:nvPr/>
          </p:nvSpPr>
          <p:spPr bwMode="auto">
            <a:xfrm>
              <a:off x="3596970" y="6014922"/>
              <a:ext cx="2679227"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69" name="AutoShape 67"/>
            <p:cNvCxnSpPr>
              <a:cxnSpLocks noChangeShapeType="1"/>
              <a:stCxn id="45" idx="2"/>
              <a:endCxn id="533" idx="0"/>
            </p:cNvCxnSpPr>
            <p:nvPr/>
          </p:nvCxnSpPr>
          <p:spPr bwMode="auto">
            <a:xfrm rot="10800000" flipV="1">
              <a:off x="4044174" y="2632232"/>
              <a:ext cx="63650" cy="523046"/>
            </a:xfrm>
            <a:prstGeom prst="bentConnector3">
              <a:avLst>
                <a:gd name="adj1" fmla="val 50000"/>
              </a:avLst>
            </a:prstGeom>
            <a:noFill/>
            <a:ln w="9525">
              <a:solidFill>
                <a:schemeClr val="tx1"/>
              </a:solidFill>
              <a:miter lim="800000"/>
              <a:headEnd/>
              <a:tailEnd/>
            </a:ln>
          </p:spPr>
        </p:cxnSp>
        <p:sp>
          <p:nvSpPr>
            <p:cNvPr id="71" name="Rectangle 69"/>
            <p:cNvSpPr>
              <a:spLocks noChangeArrowheads="1"/>
            </p:cNvSpPr>
            <p:nvPr/>
          </p:nvSpPr>
          <p:spPr bwMode="auto">
            <a:xfrm>
              <a:off x="7014386" y="3865150"/>
              <a:ext cx="266700" cy="795337"/>
            </a:xfrm>
            <a:prstGeom prst="rect">
              <a:avLst/>
            </a:prstGeom>
            <a:solidFill>
              <a:schemeClr val="tx1"/>
            </a:solidFill>
            <a:ln w="285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nvGrpSpPr>
            <p:cNvPr id="76" name="Group 74"/>
            <p:cNvGrpSpPr>
              <a:grpSpLocks/>
            </p:cNvGrpSpPr>
            <p:nvPr/>
          </p:nvGrpSpPr>
          <p:grpSpPr bwMode="auto">
            <a:xfrm>
              <a:off x="3982261" y="3138075"/>
              <a:ext cx="77788" cy="641350"/>
              <a:chOff x="405" y="1853"/>
              <a:chExt cx="49" cy="404"/>
            </a:xfrm>
          </p:grpSpPr>
          <p:grpSp>
            <p:nvGrpSpPr>
              <p:cNvPr id="531" name="Group 75"/>
              <p:cNvGrpSpPr>
                <a:grpSpLocks/>
              </p:cNvGrpSpPr>
              <p:nvPr/>
            </p:nvGrpSpPr>
            <p:grpSpPr bwMode="auto">
              <a:xfrm>
                <a:off x="405" y="1853"/>
                <a:ext cx="39" cy="404"/>
                <a:chOff x="405" y="1853"/>
                <a:chExt cx="39" cy="404"/>
              </a:xfrm>
            </p:grpSpPr>
            <p:sp>
              <p:nvSpPr>
                <p:cNvPr id="533" name="AutoShape 7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4" name="AutoShape 7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5" name="AutoShape 7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6" name="AutoShape 7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7" name="AutoShape 8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32" name="Line 8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77" name="Group 82"/>
            <p:cNvGrpSpPr>
              <a:grpSpLocks/>
            </p:cNvGrpSpPr>
            <p:nvPr/>
          </p:nvGrpSpPr>
          <p:grpSpPr bwMode="auto">
            <a:xfrm>
              <a:off x="4131486" y="3139662"/>
              <a:ext cx="77788" cy="641350"/>
              <a:chOff x="405" y="1853"/>
              <a:chExt cx="49" cy="404"/>
            </a:xfrm>
          </p:grpSpPr>
          <p:grpSp>
            <p:nvGrpSpPr>
              <p:cNvPr id="524" name="Group 83"/>
              <p:cNvGrpSpPr>
                <a:grpSpLocks/>
              </p:cNvGrpSpPr>
              <p:nvPr/>
            </p:nvGrpSpPr>
            <p:grpSpPr bwMode="auto">
              <a:xfrm>
                <a:off x="405" y="1853"/>
                <a:ext cx="39" cy="404"/>
                <a:chOff x="405" y="1853"/>
                <a:chExt cx="39" cy="404"/>
              </a:xfrm>
            </p:grpSpPr>
            <p:sp>
              <p:nvSpPr>
                <p:cNvPr id="526" name="AutoShape 8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7" name="AutoShape 8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8" name="AutoShape 8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9" name="AutoShape 8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0" name="AutoShape 8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25" name="Line 8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78" name="Group 90"/>
            <p:cNvGrpSpPr>
              <a:grpSpLocks/>
            </p:cNvGrpSpPr>
            <p:nvPr/>
          </p:nvGrpSpPr>
          <p:grpSpPr bwMode="auto">
            <a:xfrm>
              <a:off x="4291823" y="3134900"/>
              <a:ext cx="77788" cy="641350"/>
              <a:chOff x="405" y="1853"/>
              <a:chExt cx="49" cy="404"/>
            </a:xfrm>
          </p:grpSpPr>
          <p:grpSp>
            <p:nvGrpSpPr>
              <p:cNvPr id="517" name="Group 91"/>
              <p:cNvGrpSpPr>
                <a:grpSpLocks/>
              </p:cNvGrpSpPr>
              <p:nvPr/>
            </p:nvGrpSpPr>
            <p:grpSpPr bwMode="auto">
              <a:xfrm>
                <a:off x="405" y="1853"/>
                <a:ext cx="39" cy="404"/>
                <a:chOff x="405" y="1853"/>
                <a:chExt cx="39" cy="404"/>
              </a:xfrm>
            </p:grpSpPr>
            <p:sp>
              <p:nvSpPr>
                <p:cNvPr id="519" name="AutoShape 9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0" name="AutoShape 9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1" name="AutoShape 9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2" name="AutoShape 9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3" name="AutoShape 9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18" name="Line 9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79" name="Group 98"/>
            <p:cNvGrpSpPr>
              <a:grpSpLocks/>
            </p:cNvGrpSpPr>
            <p:nvPr/>
          </p:nvGrpSpPr>
          <p:grpSpPr bwMode="auto">
            <a:xfrm>
              <a:off x="4453748" y="3141250"/>
              <a:ext cx="77788" cy="641350"/>
              <a:chOff x="405" y="1853"/>
              <a:chExt cx="49" cy="404"/>
            </a:xfrm>
          </p:grpSpPr>
          <p:grpSp>
            <p:nvGrpSpPr>
              <p:cNvPr id="510" name="Group 99"/>
              <p:cNvGrpSpPr>
                <a:grpSpLocks/>
              </p:cNvGrpSpPr>
              <p:nvPr/>
            </p:nvGrpSpPr>
            <p:grpSpPr bwMode="auto">
              <a:xfrm>
                <a:off x="405" y="1853"/>
                <a:ext cx="39" cy="404"/>
                <a:chOff x="405" y="1853"/>
                <a:chExt cx="39" cy="404"/>
              </a:xfrm>
            </p:grpSpPr>
            <p:sp>
              <p:nvSpPr>
                <p:cNvPr id="512" name="AutoShape 10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3" name="AutoShape 10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4" name="AutoShape 10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5" name="AutoShape 10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6" name="AutoShape 10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11" name="Line 10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0" name="Group 106"/>
            <p:cNvGrpSpPr>
              <a:grpSpLocks/>
            </p:cNvGrpSpPr>
            <p:nvPr/>
          </p:nvGrpSpPr>
          <p:grpSpPr bwMode="auto">
            <a:xfrm>
              <a:off x="4599798" y="3138075"/>
              <a:ext cx="77788" cy="641350"/>
              <a:chOff x="405" y="1853"/>
              <a:chExt cx="49" cy="404"/>
            </a:xfrm>
          </p:grpSpPr>
          <p:grpSp>
            <p:nvGrpSpPr>
              <p:cNvPr id="503" name="Group 107"/>
              <p:cNvGrpSpPr>
                <a:grpSpLocks/>
              </p:cNvGrpSpPr>
              <p:nvPr/>
            </p:nvGrpSpPr>
            <p:grpSpPr bwMode="auto">
              <a:xfrm>
                <a:off x="405" y="1853"/>
                <a:ext cx="39" cy="404"/>
                <a:chOff x="405" y="1853"/>
                <a:chExt cx="39" cy="404"/>
              </a:xfrm>
            </p:grpSpPr>
            <p:sp>
              <p:nvSpPr>
                <p:cNvPr id="505" name="AutoShape 10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6" name="AutoShape 10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7" name="AutoShape 11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8" name="AutoShape 11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9" name="AutoShape 11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504" name="Line 11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1" name="Group 114"/>
            <p:cNvGrpSpPr>
              <a:grpSpLocks/>
            </p:cNvGrpSpPr>
            <p:nvPr/>
          </p:nvGrpSpPr>
          <p:grpSpPr bwMode="auto">
            <a:xfrm>
              <a:off x="4761723" y="3134900"/>
              <a:ext cx="77788" cy="641350"/>
              <a:chOff x="405" y="1853"/>
              <a:chExt cx="49" cy="404"/>
            </a:xfrm>
          </p:grpSpPr>
          <p:grpSp>
            <p:nvGrpSpPr>
              <p:cNvPr id="496" name="Group 115"/>
              <p:cNvGrpSpPr>
                <a:grpSpLocks/>
              </p:cNvGrpSpPr>
              <p:nvPr/>
            </p:nvGrpSpPr>
            <p:grpSpPr bwMode="auto">
              <a:xfrm>
                <a:off x="405" y="1853"/>
                <a:ext cx="39" cy="404"/>
                <a:chOff x="405" y="1853"/>
                <a:chExt cx="39" cy="404"/>
              </a:xfrm>
            </p:grpSpPr>
            <p:sp>
              <p:nvSpPr>
                <p:cNvPr id="498" name="AutoShape 11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9" name="AutoShape 11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0" name="AutoShape 11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1" name="AutoShape 11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2" name="AutoShape 12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97" name="Line 12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2" name="Group 122"/>
            <p:cNvGrpSpPr>
              <a:grpSpLocks/>
            </p:cNvGrpSpPr>
            <p:nvPr/>
          </p:nvGrpSpPr>
          <p:grpSpPr bwMode="auto">
            <a:xfrm>
              <a:off x="4928411" y="3134900"/>
              <a:ext cx="77788" cy="641350"/>
              <a:chOff x="405" y="1853"/>
              <a:chExt cx="49" cy="404"/>
            </a:xfrm>
          </p:grpSpPr>
          <p:grpSp>
            <p:nvGrpSpPr>
              <p:cNvPr id="489" name="Group 123"/>
              <p:cNvGrpSpPr>
                <a:grpSpLocks/>
              </p:cNvGrpSpPr>
              <p:nvPr/>
            </p:nvGrpSpPr>
            <p:grpSpPr bwMode="auto">
              <a:xfrm>
                <a:off x="405" y="1853"/>
                <a:ext cx="39" cy="404"/>
                <a:chOff x="405" y="1853"/>
                <a:chExt cx="39" cy="404"/>
              </a:xfrm>
            </p:grpSpPr>
            <p:sp>
              <p:nvSpPr>
                <p:cNvPr id="491" name="AutoShape 12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2" name="AutoShape 12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3" name="AutoShape 12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4" name="AutoShape 12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5" name="AutoShape 12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90" name="Line 12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3" name="Group 130"/>
            <p:cNvGrpSpPr>
              <a:grpSpLocks/>
            </p:cNvGrpSpPr>
            <p:nvPr/>
          </p:nvGrpSpPr>
          <p:grpSpPr bwMode="auto">
            <a:xfrm>
              <a:off x="5090336" y="3136487"/>
              <a:ext cx="77788" cy="641350"/>
              <a:chOff x="405" y="1853"/>
              <a:chExt cx="49" cy="404"/>
            </a:xfrm>
          </p:grpSpPr>
          <p:grpSp>
            <p:nvGrpSpPr>
              <p:cNvPr id="482" name="Group 131"/>
              <p:cNvGrpSpPr>
                <a:grpSpLocks/>
              </p:cNvGrpSpPr>
              <p:nvPr/>
            </p:nvGrpSpPr>
            <p:grpSpPr bwMode="auto">
              <a:xfrm>
                <a:off x="405" y="1853"/>
                <a:ext cx="39" cy="404"/>
                <a:chOff x="405" y="1853"/>
                <a:chExt cx="39" cy="404"/>
              </a:xfrm>
            </p:grpSpPr>
            <p:sp>
              <p:nvSpPr>
                <p:cNvPr id="484" name="AutoShape 13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5" name="AutoShape 13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6" name="AutoShape 13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7" name="AutoShape 13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8" name="AutoShape 13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83" name="Line 13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4" name="Group 138"/>
            <p:cNvGrpSpPr>
              <a:grpSpLocks/>
            </p:cNvGrpSpPr>
            <p:nvPr/>
          </p:nvGrpSpPr>
          <p:grpSpPr bwMode="auto">
            <a:xfrm>
              <a:off x="5409423" y="3134900"/>
              <a:ext cx="77788" cy="641350"/>
              <a:chOff x="405" y="1853"/>
              <a:chExt cx="49" cy="404"/>
            </a:xfrm>
          </p:grpSpPr>
          <p:grpSp>
            <p:nvGrpSpPr>
              <p:cNvPr id="475" name="Group 139"/>
              <p:cNvGrpSpPr>
                <a:grpSpLocks/>
              </p:cNvGrpSpPr>
              <p:nvPr/>
            </p:nvGrpSpPr>
            <p:grpSpPr bwMode="auto">
              <a:xfrm>
                <a:off x="405" y="1853"/>
                <a:ext cx="39" cy="404"/>
                <a:chOff x="405" y="1853"/>
                <a:chExt cx="39" cy="404"/>
              </a:xfrm>
            </p:grpSpPr>
            <p:sp>
              <p:nvSpPr>
                <p:cNvPr id="477" name="AutoShape 14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8" name="AutoShape 14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9" name="AutoShape 14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0" name="AutoShape 14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1" name="AutoShape 14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76" name="Line 14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5" name="Group 146"/>
            <p:cNvGrpSpPr>
              <a:grpSpLocks/>
            </p:cNvGrpSpPr>
            <p:nvPr/>
          </p:nvGrpSpPr>
          <p:grpSpPr bwMode="auto">
            <a:xfrm>
              <a:off x="5560236" y="3141250"/>
              <a:ext cx="77788" cy="641350"/>
              <a:chOff x="405" y="1853"/>
              <a:chExt cx="49" cy="404"/>
            </a:xfrm>
          </p:grpSpPr>
          <p:grpSp>
            <p:nvGrpSpPr>
              <p:cNvPr id="468" name="Group 147"/>
              <p:cNvGrpSpPr>
                <a:grpSpLocks/>
              </p:cNvGrpSpPr>
              <p:nvPr/>
            </p:nvGrpSpPr>
            <p:grpSpPr bwMode="auto">
              <a:xfrm>
                <a:off x="405" y="1853"/>
                <a:ext cx="39" cy="404"/>
                <a:chOff x="405" y="1853"/>
                <a:chExt cx="39" cy="404"/>
              </a:xfrm>
            </p:grpSpPr>
            <p:sp>
              <p:nvSpPr>
                <p:cNvPr id="470" name="AutoShape 14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1" name="AutoShape 14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2" name="AutoShape 15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3" name="AutoShape 15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4" name="AutoShape 15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69" name="Line 15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6" name="Group 154"/>
            <p:cNvGrpSpPr>
              <a:grpSpLocks/>
            </p:cNvGrpSpPr>
            <p:nvPr/>
          </p:nvGrpSpPr>
          <p:grpSpPr bwMode="auto">
            <a:xfrm>
              <a:off x="5245911" y="3134900"/>
              <a:ext cx="77788" cy="641350"/>
              <a:chOff x="405" y="1853"/>
              <a:chExt cx="49" cy="404"/>
            </a:xfrm>
          </p:grpSpPr>
          <p:grpSp>
            <p:nvGrpSpPr>
              <p:cNvPr id="461" name="Group 155"/>
              <p:cNvGrpSpPr>
                <a:grpSpLocks/>
              </p:cNvGrpSpPr>
              <p:nvPr/>
            </p:nvGrpSpPr>
            <p:grpSpPr bwMode="auto">
              <a:xfrm>
                <a:off x="405" y="1853"/>
                <a:ext cx="39" cy="404"/>
                <a:chOff x="405" y="1853"/>
                <a:chExt cx="39" cy="404"/>
              </a:xfrm>
            </p:grpSpPr>
            <p:sp>
              <p:nvSpPr>
                <p:cNvPr id="463" name="AutoShape 15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4" name="AutoShape 15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5" name="AutoShape 15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6" name="AutoShape 15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7" name="AutoShape 16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62" name="Line 16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87" name="Group 162"/>
            <p:cNvGrpSpPr>
              <a:grpSpLocks/>
            </p:cNvGrpSpPr>
            <p:nvPr/>
          </p:nvGrpSpPr>
          <p:grpSpPr bwMode="auto">
            <a:xfrm>
              <a:off x="5722161" y="3136487"/>
              <a:ext cx="77788" cy="641350"/>
              <a:chOff x="405" y="1853"/>
              <a:chExt cx="49" cy="404"/>
            </a:xfrm>
          </p:grpSpPr>
          <p:grpSp>
            <p:nvGrpSpPr>
              <p:cNvPr id="454" name="Group 163"/>
              <p:cNvGrpSpPr>
                <a:grpSpLocks/>
              </p:cNvGrpSpPr>
              <p:nvPr/>
            </p:nvGrpSpPr>
            <p:grpSpPr bwMode="auto">
              <a:xfrm>
                <a:off x="405" y="1853"/>
                <a:ext cx="39" cy="404"/>
                <a:chOff x="405" y="1853"/>
                <a:chExt cx="39" cy="404"/>
              </a:xfrm>
            </p:grpSpPr>
            <p:sp>
              <p:nvSpPr>
                <p:cNvPr id="456" name="AutoShape 16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7" name="AutoShape 16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8" name="AutoShape 16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9" name="AutoShape 16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0" name="AutoShape 16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55" name="Line 169"/>
              <p:cNvSpPr>
                <a:spLocks noChangeShapeType="1"/>
              </p:cNvSpPr>
              <p:nvPr/>
            </p:nvSpPr>
            <p:spPr bwMode="auto">
              <a:xfrm>
                <a:off x="454" y="1868"/>
                <a:ext cx="0" cy="375"/>
              </a:xfrm>
              <a:prstGeom prst="line">
                <a:avLst/>
              </a:prstGeom>
              <a:noFill/>
              <a:ln w="95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92" name="AutoShape 174"/>
            <p:cNvSpPr>
              <a:spLocks noChangeAspect="1" noChangeArrowheads="1"/>
            </p:cNvSpPr>
            <p:nvPr/>
          </p:nvSpPr>
          <p:spPr bwMode="auto">
            <a:xfrm>
              <a:off x="4033061" y="1342271"/>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3" name="AutoShape 175"/>
            <p:cNvSpPr>
              <a:spLocks noChangeAspect="1" noChangeArrowheads="1"/>
            </p:cNvSpPr>
            <p:nvPr/>
          </p:nvSpPr>
          <p:spPr bwMode="auto">
            <a:xfrm>
              <a:off x="5633261" y="1342271"/>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4" name="AutoShape 176"/>
            <p:cNvSpPr>
              <a:spLocks noChangeAspect="1" noChangeArrowheads="1"/>
            </p:cNvSpPr>
            <p:nvPr/>
          </p:nvSpPr>
          <p:spPr bwMode="auto">
            <a:xfrm>
              <a:off x="4891898" y="1924883"/>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5" name="Rectangle 177"/>
            <p:cNvSpPr>
              <a:spLocks noChangeArrowheads="1"/>
            </p:cNvSpPr>
            <p:nvPr/>
          </p:nvSpPr>
          <p:spPr bwMode="auto">
            <a:xfrm>
              <a:off x="6276198" y="3868325"/>
              <a:ext cx="266700" cy="798512"/>
            </a:xfrm>
            <a:prstGeom prst="rect">
              <a:avLst/>
            </a:prstGeom>
            <a:solidFill>
              <a:schemeClr val="tx1"/>
            </a:solidFill>
            <a:ln w="285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6" name="Rectangle 178"/>
            <p:cNvSpPr>
              <a:spLocks noChangeArrowheads="1"/>
            </p:cNvSpPr>
            <p:nvPr/>
          </p:nvSpPr>
          <p:spPr bwMode="auto">
            <a:xfrm>
              <a:off x="6636561" y="3877850"/>
              <a:ext cx="266700" cy="798512"/>
            </a:xfrm>
            <a:prstGeom prst="rect">
              <a:avLst/>
            </a:prstGeom>
            <a:solidFill>
              <a:schemeClr val="tx1"/>
            </a:solidFill>
            <a:ln w="285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Rectangle 179"/>
            <p:cNvSpPr>
              <a:spLocks noChangeArrowheads="1"/>
            </p:cNvSpPr>
            <p:nvPr/>
          </p:nvSpPr>
          <p:spPr bwMode="auto">
            <a:xfrm>
              <a:off x="7406498" y="3888962"/>
              <a:ext cx="266700" cy="798512"/>
            </a:xfrm>
            <a:prstGeom prst="rect">
              <a:avLst/>
            </a:prstGeom>
            <a:noFill/>
            <a:ln w="28575">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nvGrpSpPr>
            <p:cNvPr id="98" name="Group 180"/>
            <p:cNvGrpSpPr>
              <a:grpSpLocks/>
            </p:cNvGrpSpPr>
            <p:nvPr/>
          </p:nvGrpSpPr>
          <p:grpSpPr bwMode="auto">
            <a:xfrm>
              <a:off x="4771248" y="1237496"/>
              <a:ext cx="346075" cy="330200"/>
              <a:chOff x="960" y="188"/>
              <a:chExt cx="218" cy="208"/>
            </a:xfrm>
          </p:grpSpPr>
          <p:sp>
            <p:nvSpPr>
              <p:cNvPr id="452" name="AutoShape 181"/>
              <p:cNvSpPr>
                <a:spLocks noChangeArrowheads="1"/>
              </p:cNvSpPr>
              <p:nvPr/>
            </p:nvSpPr>
            <p:spPr bwMode="auto">
              <a:xfrm rot="2714443">
                <a:off x="965" y="183"/>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3" name="Oval 182"/>
              <p:cNvSpPr>
                <a:spLocks noChangeAspect="1" noChangeArrowheads="1"/>
              </p:cNvSpPr>
              <p:nvPr/>
            </p:nvSpPr>
            <p:spPr bwMode="auto">
              <a:xfrm>
                <a:off x="1062" y="282"/>
                <a:ext cx="18" cy="18"/>
              </a:xfrm>
              <a:prstGeom prst="ellipse">
                <a:avLst/>
              </a:prstGeom>
              <a:solidFill>
                <a:schemeClr val="tx1"/>
              </a:solidFill>
              <a:ln w="9525">
                <a:solidFill>
                  <a:schemeClr val="tx1"/>
                </a:solidFill>
                <a:round/>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cxnSp>
          <p:nvCxnSpPr>
            <p:cNvPr id="99" name="AutoShape 183"/>
            <p:cNvCxnSpPr>
              <a:cxnSpLocks noChangeShapeType="1"/>
              <a:stCxn id="453" idx="4"/>
              <a:endCxn id="94" idx="2"/>
            </p:cNvCxnSpPr>
            <p:nvPr/>
          </p:nvCxnSpPr>
          <p:spPr bwMode="auto">
            <a:xfrm>
              <a:off x="4947461" y="1415296"/>
              <a:ext cx="6350" cy="490537"/>
            </a:xfrm>
            <a:prstGeom prst="straightConnector1">
              <a:avLst/>
            </a:prstGeom>
            <a:noFill/>
            <a:ln w="9525">
              <a:solidFill>
                <a:schemeClr val="tx1"/>
              </a:solidFill>
              <a:round/>
              <a:headEnd/>
              <a:tailEnd/>
            </a:ln>
          </p:spPr>
        </p:cxnSp>
        <p:cxnSp>
          <p:nvCxnSpPr>
            <p:cNvPr id="100" name="AutoShape 184"/>
            <p:cNvCxnSpPr>
              <a:cxnSpLocks noChangeShapeType="1"/>
              <a:stCxn id="94" idx="2"/>
              <a:endCxn id="12" idx="0"/>
            </p:cNvCxnSpPr>
            <p:nvPr/>
          </p:nvCxnSpPr>
          <p:spPr bwMode="auto">
            <a:xfrm>
              <a:off x="4979731" y="2042358"/>
              <a:ext cx="5187" cy="186059"/>
            </a:xfrm>
            <a:prstGeom prst="straightConnector1">
              <a:avLst/>
            </a:prstGeom>
            <a:noFill/>
            <a:ln w="9525">
              <a:solidFill>
                <a:schemeClr val="tx1"/>
              </a:solidFill>
              <a:round/>
              <a:headEnd/>
              <a:tailEnd/>
            </a:ln>
          </p:spPr>
        </p:cxnSp>
        <p:cxnSp>
          <p:nvCxnSpPr>
            <p:cNvPr id="101" name="AutoShape 185"/>
            <p:cNvCxnSpPr>
              <a:cxnSpLocks noChangeShapeType="1"/>
              <a:stCxn id="65" idx="2"/>
              <a:endCxn id="66" idx="0"/>
            </p:cNvCxnSpPr>
            <p:nvPr/>
          </p:nvCxnSpPr>
          <p:spPr bwMode="auto">
            <a:xfrm rot="5400000">
              <a:off x="4857092" y="5888040"/>
              <a:ext cx="206375" cy="47389"/>
            </a:xfrm>
            <a:prstGeom prst="bentConnector3">
              <a:avLst>
                <a:gd name="adj1" fmla="val 50000"/>
              </a:avLst>
            </a:prstGeom>
            <a:noFill/>
            <a:ln w="9525">
              <a:solidFill>
                <a:schemeClr val="tx1"/>
              </a:solidFill>
              <a:miter lim="800000"/>
              <a:headEnd/>
              <a:tailEnd/>
            </a:ln>
          </p:spPr>
        </p:cxnSp>
        <p:grpSp>
          <p:nvGrpSpPr>
            <p:cNvPr id="102" name="Group 186"/>
            <p:cNvGrpSpPr>
              <a:grpSpLocks/>
            </p:cNvGrpSpPr>
            <p:nvPr/>
          </p:nvGrpSpPr>
          <p:grpSpPr bwMode="auto">
            <a:xfrm>
              <a:off x="3807636" y="4022312"/>
              <a:ext cx="77788" cy="641350"/>
              <a:chOff x="405" y="1853"/>
              <a:chExt cx="49" cy="404"/>
            </a:xfrm>
          </p:grpSpPr>
          <p:grpSp>
            <p:nvGrpSpPr>
              <p:cNvPr id="445" name="Group 187"/>
              <p:cNvGrpSpPr>
                <a:grpSpLocks/>
              </p:cNvGrpSpPr>
              <p:nvPr/>
            </p:nvGrpSpPr>
            <p:grpSpPr bwMode="auto">
              <a:xfrm>
                <a:off x="405" y="1853"/>
                <a:ext cx="39" cy="404"/>
                <a:chOff x="405" y="1853"/>
                <a:chExt cx="39" cy="404"/>
              </a:xfrm>
            </p:grpSpPr>
            <p:sp>
              <p:nvSpPr>
                <p:cNvPr id="447" name="AutoShape 18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8" name="AutoShape 18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9" name="AutoShape 19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0" name="AutoShape 19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1" name="AutoShape 19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46" name="Line 19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3" name="Group 194"/>
            <p:cNvGrpSpPr>
              <a:grpSpLocks/>
            </p:cNvGrpSpPr>
            <p:nvPr/>
          </p:nvGrpSpPr>
          <p:grpSpPr bwMode="auto">
            <a:xfrm>
              <a:off x="3956861" y="4023900"/>
              <a:ext cx="77788" cy="641350"/>
              <a:chOff x="405" y="1853"/>
              <a:chExt cx="49" cy="404"/>
            </a:xfrm>
          </p:grpSpPr>
          <p:grpSp>
            <p:nvGrpSpPr>
              <p:cNvPr id="438" name="Group 195"/>
              <p:cNvGrpSpPr>
                <a:grpSpLocks/>
              </p:cNvGrpSpPr>
              <p:nvPr/>
            </p:nvGrpSpPr>
            <p:grpSpPr bwMode="auto">
              <a:xfrm>
                <a:off x="405" y="1853"/>
                <a:ext cx="39" cy="404"/>
                <a:chOff x="405" y="1853"/>
                <a:chExt cx="39" cy="404"/>
              </a:xfrm>
            </p:grpSpPr>
            <p:sp>
              <p:nvSpPr>
                <p:cNvPr id="440" name="AutoShape 19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1" name="AutoShape 19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2" name="AutoShape 19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3" name="AutoShape 19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4" name="AutoShape 20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39" name="Line 20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4" name="Group 202"/>
            <p:cNvGrpSpPr>
              <a:grpSpLocks/>
            </p:cNvGrpSpPr>
            <p:nvPr/>
          </p:nvGrpSpPr>
          <p:grpSpPr bwMode="auto">
            <a:xfrm>
              <a:off x="4117198" y="4019137"/>
              <a:ext cx="77788" cy="641350"/>
              <a:chOff x="405" y="1853"/>
              <a:chExt cx="49" cy="404"/>
            </a:xfrm>
          </p:grpSpPr>
          <p:grpSp>
            <p:nvGrpSpPr>
              <p:cNvPr id="431" name="Group 203"/>
              <p:cNvGrpSpPr>
                <a:grpSpLocks/>
              </p:cNvGrpSpPr>
              <p:nvPr/>
            </p:nvGrpSpPr>
            <p:grpSpPr bwMode="auto">
              <a:xfrm>
                <a:off x="405" y="1853"/>
                <a:ext cx="39" cy="404"/>
                <a:chOff x="405" y="1853"/>
                <a:chExt cx="39" cy="404"/>
              </a:xfrm>
            </p:grpSpPr>
            <p:sp>
              <p:nvSpPr>
                <p:cNvPr id="433" name="AutoShape 20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4" name="AutoShape 20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5" name="AutoShape 20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6" name="AutoShape 20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7" name="AutoShape 20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32" name="Line 20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5" name="Group 210"/>
            <p:cNvGrpSpPr>
              <a:grpSpLocks/>
            </p:cNvGrpSpPr>
            <p:nvPr/>
          </p:nvGrpSpPr>
          <p:grpSpPr bwMode="auto">
            <a:xfrm>
              <a:off x="4448986" y="4025487"/>
              <a:ext cx="77788" cy="641350"/>
              <a:chOff x="405" y="1853"/>
              <a:chExt cx="49" cy="404"/>
            </a:xfrm>
          </p:grpSpPr>
          <p:grpSp>
            <p:nvGrpSpPr>
              <p:cNvPr id="424" name="Group 211"/>
              <p:cNvGrpSpPr>
                <a:grpSpLocks/>
              </p:cNvGrpSpPr>
              <p:nvPr/>
            </p:nvGrpSpPr>
            <p:grpSpPr bwMode="auto">
              <a:xfrm>
                <a:off x="405" y="1853"/>
                <a:ext cx="39" cy="404"/>
                <a:chOff x="405" y="1853"/>
                <a:chExt cx="39" cy="404"/>
              </a:xfrm>
            </p:grpSpPr>
            <p:sp>
              <p:nvSpPr>
                <p:cNvPr id="426" name="AutoShape 21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7" name="AutoShape 21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8" name="AutoShape 21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9" name="AutoShape 21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0" name="AutoShape 21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25" name="Line 21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6" name="Group 218"/>
            <p:cNvGrpSpPr>
              <a:grpSpLocks/>
            </p:cNvGrpSpPr>
            <p:nvPr/>
          </p:nvGrpSpPr>
          <p:grpSpPr bwMode="auto">
            <a:xfrm>
              <a:off x="4739498" y="4022312"/>
              <a:ext cx="77788" cy="641350"/>
              <a:chOff x="405" y="1853"/>
              <a:chExt cx="49" cy="404"/>
            </a:xfrm>
          </p:grpSpPr>
          <p:grpSp>
            <p:nvGrpSpPr>
              <p:cNvPr id="417" name="Group 219"/>
              <p:cNvGrpSpPr>
                <a:grpSpLocks/>
              </p:cNvGrpSpPr>
              <p:nvPr/>
            </p:nvGrpSpPr>
            <p:grpSpPr bwMode="auto">
              <a:xfrm>
                <a:off x="405" y="1853"/>
                <a:ext cx="39" cy="404"/>
                <a:chOff x="405" y="1853"/>
                <a:chExt cx="39" cy="404"/>
              </a:xfrm>
            </p:grpSpPr>
            <p:sp>
              <p:nvSpPr>
                <p:cNvPr id="419" name="AutoShape 22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0" name="AutoShape 22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1" name="AutoShape 22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2" name="AutoShape 22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3" name="AutoShape 22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18" name="Line 22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7" name="Group 226"/>
            <p:cNvGrpSpPr>
              <a:grpSpLocks/>
            </p:cNvGrpSpPr>
            <p:nvPr/>
          </p:nvGrpSpPr>
          <p:grpSpPr bwMode="auto">
            <a:xfrm>
              <a:off x="4901423" y="4019137"/>
              <a:ext cx="77788" cy="641350"/>
              <a:chOff x="405" y="1853"/>
              <a:chExt cx="49" cy="404"/>
            </a:xfrm>
          </p:grpSpPr>
          <p:grpSp>
            <p:nvGrpSpPr>
              <p:cNvPr id="410" name="Group 227"/>
              <p:cNvGrpSpPr>
                <a:grpSpLocks/>
              </p:cNvGrpSpPr>
              <p:nvPr/>
            </p:nvGrpSpPr>
            <p:grpSpPr bwMode="auto">
              <a:xfrm>
                <a:off x="405" y="1853"/>
                <a:ext cx="39" cy="404"/>
                <a:chOff x="405" y="1853"/>
                <a:chExt cx="39" cy="404"/>
              </a:xfrm>
            </p:grpSpPr>
            <p:sp>
              <p:nvSpPr>
                <p:cNvPr id="412" name="AutoShape 22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3" name="AutoShape 22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4" name="AutoShape 23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5" name="AutoShape 23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6" name="AutoShape 23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11" name="Line 23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8" name="Group 234"/>
            <p:cNvGrpSpPr>
              <a:grpSpLocks/>
            </p:cNvGrpSpPr>
            <p:nvPr/>
          </p:nvGrpSpPr>
          <p:grpSpPr bwMode="auto">
            <a:xfrm>
              <a:off x="5068111" y="4019137"/>
              <a:ext cx="77788" cy="641350"/>
              <a:chOff x="405" y="1853"/>
              <a:chExt cx="49" cy="404"/>
            </a:xfrm>
          </p:grpSpPr>
          <p:grpSp>
            <p:nvGrpSpPr>
              <p:cNvPr id="403" name="Group 235"/>
              <p:cNvGrpSpPr>
                <a:grpSpLocks/>
              </p:cNvGrpSpPr>
              <p:nvPr/>
            </p:nvGrpSpPr>
            <p:grpSpPr bwMode="auto">
              <a:xfrm>
                <a:off x="405" y="1853"/>
                <a:ext cx="39" cy="404"/>
                <a:chOff x="405" y="1853"/>
                <a:chExt cx="39" cy="404"/>
              </a:xfrm>
            </p:grpSpPr>
            <p:sp>
              <p:nvSpPr>
                <p:cNvPr id="405" name="AutoShape 23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6" name="AutoShape 23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7" name="AutoShape 23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8" name="AutoShape 23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9" name="AutoShape 24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404" name="Line 24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9" name="Group 242"/>
            <p:cNvGrpSpPr>
              <a:grpSpLocks/>
            </p:cNvGrpSpPr>
            <p:nvPr/>
          </p:nvGrpSpPr>
          <p:grpSpPr bwMode="auto">
            <a:xfrm>
              <a:off x="5230036" y="4020725"/>
              <a:ext cx="77788" cy="641350"/>
              <a:chOff x="405" y="1853"/>
              <a:chExt cx="49" cy="404"/>
            </a:xfrm>
          </p:grpSpPr>
          <p:grpSp>
            <p:nvGrpSpPr>
              <p:cNvPr id="396" name="Group 243"/>
              <p:cNvGrpSpPr>
                <a:grpSpLocks/>
              </p:cNvGrpSpPr>
              <p:nvPr/>
            </p:nvGrpSpPr>
            <p:grpSpPr bwMode="auto">
              <a:xfrm>
                <a:off x="405" y="1853"/>
                <a:ext cx="39" cy="404"/>
                <a:chOff x="405" y="1853"/>
                <a:chExt cx="39" cy="404"/>
              </a:xfrm>
            </p:grpSpPr>
            <p:sp>
              <p:nvSpPr>
                <p:cNvPr id="398" name="AutoShape 24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9" name="AutoShape 24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0" name="AutoShape 24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1" name="AutoShape 24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2" name="AutoShape 24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97" name="Line 24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0" name="Group 250"/>
            <p:cNvGrpSpPr>
              <a:grpSpLocks/>
            </p:cNvGrpSpPr>
            <p:nvPr/>
          </p:nvGrpSpPr>
          <p:grpSpPr bwMode="auto">
            <a:xfrm>
              <a:off x="5720573" y="4019137"/>
              <a:ext cx="77788" cy="641350"/>
              <a:chOff x="405" y="1853"/>
              <a:chExt cx="49" cy="404"/>
            </a:xfrm>
            <a:solidFill>
              <a:srgbClr val="0000FF"/>
            </a:solidFill>
          </p:grpSpPr>
          <p:grpSp>
            <p:nvGrpSpPr>
              <p:cNvPr id="389" name="Group 251"/>
              <p:cNvGrpSpPr>
                <a:grpSpLocks/>
              </p:cNvGrpSpPr>
              <p:nvPr/>
            </p:nvGrpSpPr>
            <p:grpSpPr bwMode="auto">
              <a:xfrm>
                <a:off x="405" y="1853"/>
                <a:ext cx="39" cy="404"/>
                <a:chOff x="405" y="1853"/>
                <a:chExt cx="39" cy="404"/>
              </a:xfrm>
              <a:grpFill/>
            </p:grpSpPr>
            <p:sp>
              <p:nvSpPr>
                <p:cNvPr id="391" name="AutoShape 252"/>
                <p:cNvSpPr>
                  <a:spLocks noChangeArrowheads="1"/>
                </p:cNvSpPr>
                <p:nvPr/>
              </p:nvSpPr>
              <p:spPr bwMode="auto">
                <a:xfrm>
                  <a:off x="405" y="1853"/>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2" name="AutoShape 253"/>
                <p:cNvSpPr>
                  <a:spLocks noChangeArrowheads="1"/>
                </p:cNvSpPr>
                <p:nvPr/>
              </p:nvSpPr>
              <p:spPr bwMode="auto">
                <a:xfrm>
                  <a:off x="405" y="1945"/>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3" name="AutoShape 254"/>
                <p:cNvSpPr>
                  <a:spLocks noChangeArrowheads="1"/>
                </p:cNvSpPr>
                <p:nvPr/>
              </p:nvSpPr>
              <p:spPr bwMode="auto">
                <a:xfrm>
                  <a:off x="405" y="2036"/>
                  <a:ext cx="39" cy="38"/>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4" name="AutoShape 255"/>
                <p:cNvSpPr>
                  <a:spLocks noChangeArrowheads="1"/>
                </p:cNvSpPr>
                <p:nvPr/>
              </p:nvSpPr>
              <p:spPr bwMode="auto">
                <a:xfrm>
                  <a:off x="405" y="2128"/>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5" name="AutoShape 256"/>
                <p:cNvSpPr>
                  <a:spLocks noChangeArrowheads="1"/>
                </p:cNvSpPr>
                <p:nvPr/>
              </p:nvSpPr>
              <p:spPr bwMode="auto">
                <a:xfrm>
                  <a:off x="405" y="2220"/>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90" name="Line 257"/>
              <p:cNvSpPr>
                <a:spLocks noChangeShapeType="1"/>
              </p:cNvSpPr>
              <p:nvPr/>
            </p:nvSpPr>
            <p:spPr bwMode="auto">
              <a:xfrm>
                <a:off x="454" y="1868"/>
                <a:ext cx="0" cy="375"/>
              </a:xfrm>
              <a:prstGeom prst="line">
                <a:avLst/>
              </a:prstGeom>
              <a:grpFill/>
              <a:ln w="95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1" name="Group 258"/>
            <p:cNvGrpSpPr>
              <a:grpSpLocks/>
            </p:cNvGrpSpPr>
            <p:nvPr/>
          </p:nvGrpSpPr>
          <p:grpSpPr bwMode="auto">
            <a:xfrm>
              <a:off x="5871386" y="4025487"/>
              <a:ext cx="77788" cy="641350"/>
              <a:chOff x="405" y="1853"/>
              <a:chExt cx="49" cy="404"/>
            </a:xfrm>
            <a:solidFill>
              <a:srgbClr val="0000FF"/>
            </a:solidFill>
          </p:grpSpPr>
          <p:grpSp>
            <p:nvGrpSpPr>
              <p:cNvPr id="382" name="Group 259"/>
              <p:cNvGrpSpPr>
                <a:grpSpLocks/>
              </p:cNvGrpSpPr>
              <p:nvPr/>
            </p:nvGrpSpPr>
            <p:grpSpPr bwMode="auto">
              <a:xfrm>
                <a:off x="405" y="1853"/>
                <a:ext cx="39" cy="404"/>
                <a:chOff x="405" y="1853"/>
                <a:chExt cx="39" cy="404"/>
              </a:xfrm>
              <a:grpFill/>
            </p:grpSpPr>
            <p:sp>
              <p:nvSpPr>
                <p:cNvPr id="384" name="AutoShape 260"/>
                <p:cNvSpPr>
                  <a:spLocks noChangeArrowheads="1"/>
                </p:cNvSpPr>
                <p:nvPr/>
              </p:nvSpPr>
              <p:spPr bwMode="auto">
                <a:xfrm>
                  <a:off x="405" y="1853"/>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5" name="AutoShape 261"/>
                <p:cNvSpPr>
                  <a:spLocks noChangeArrowheads="1"/>
                </p:cNvSpPr>
                <p:nvPr/>
              </p:nvSpPr>
              <p:spPr bwMode="auto">
                <a:xfrm>
                  <a:off x="405" y="1945"/>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6" name="AutoShape 262"/>
                <p:cNvSpPr>
                  <a:spLocks noChangeArrowheads="1"/>
                </p:cNvSpPr>
                <p:nvPr/>
              </p:nvSpPr>
              <p:spPr bwMode="auto">
                <a:xfrm>
                  <a:off x="405" y="2036"/>
                  <a:ext cx="39" cy="38"/>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7" name="AutoShape 263"/>
                <p:cNvSpPr>
                  <a:spLocks noChangeArrowheads="1"/>
                </p:cNvSpPr>
                <p:nvPr/>
              </p:nvSpPr>
              <p:spPr bwMode="auto">
                <a:xfrm>
                  <a:off x="405" y="2128"/>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8" name="AutoShape 264"/>
                <p:cNvSpPr>
                  <a:spLocks noChangeArrowheads="1"/>
                </p:cNvSpPr>
                <p:nvPr/>
              </p:nvSpPr>
              <p:spPr bwMode="auto">
                <a:xfrm>
                  <a:off x="405" y="2220"/>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83" name="Line 265"/>
              <p:cNvSpPr>
                <a:spLocks noChangeShapeType="1"/>
              </p:cNvSpPr>
              <p:nvPr/>
            </p:nvSpPr>
            <p:spPr bwMode="auto">
              <a:xfrm>
                <a:off x="454" y="1868"/>
                <a:ext cx="0" cy="375"/>
              </a:xfrm>
              <a:prstGeom prst="line">
                <a:avLst/>
              </a:prstGeom>
              <a:grpFill/>
              <a:ln w="95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2" name="Group 266"/>
            <p:cNvGrpSpPr>
              <a:grpSpLocks/>
            </p:cNvGrpSpPr>
            <p:nvPr/>
          </p:nvGrpSpPr>
          <p:grpSpPr bwMode="auto">
            <a:xfrm>
              <a:off x="5385611" y="4019137"/>
              <a:ext cx="77788" cy="641350"/>
              <a:chOff x="405" y="1853"/>
              <a:chExt cx="49" cy="404"/>
            </a:xfrm>
          </p:grpSpPr>
          <p:grpSp>
            <p:nvGrpSpPr>
              <p:cNvPr id="375" name="Group 267"/>
              <p:cNvGrpSpPr>
                <a:grpSpLocks/>
              </p:cNvGrpSpPr>
              <p:nvPr/>
            </p:nvGrpSpPr>
            <p:grpSpPr bwMode="auto">
              <a:xfrm>
                <a:off x="405" y="1853"/>
                <a:ext cx="39" cy="404"/>
                <a:chOff x="405" y="1853"/>
                <a:chExt cx="39" cy="404"/>
              </a:xfrm>
            </p:grpSpPr>
            <p:sp>
              <p:nvSpPr>
                <p:cNvPr id="377" name="AutoShape 26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8" name="AutoShape 26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9" name="AutoShape 27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0" name="AutoShape 27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1" name="AutoShape 27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76" name="Line 27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3" name="Group 274"/>
            <p:cNvGrpSpPr>
              <a:grpSpLocks/>
            </p:cNvGrpSpPr>
            <p:nvPr/>
          </p:nvGrpSpPr>
          <p:grpSpPr bwMode="auto">
            <a:xfrm>
              <a:off x="6033311" y="4020725"/>
              <a:ext cx="77788" cy="641350"/>
              <a:chOff x="405" y="1853"/>
              <a:chExt cx="49" cy="404"/>
            </a:xfrm>
            <a:solidFill>
              <a:srgbClr val="0000FF"/>
            </a:solidFill>
          </p:grpSpPr>
          <p:grpSp>
            <p:nvGrpSpPr>
              <p:cNvPr id="368" name="Group 275"/>
              <p:cNvGrpSpPr>
                <a:grpSpLocks/>
              </p:cNvGrpSpPr>
              <p:nvPr/>
            </p:nvGrpSpPr>
            <p:grpSpPr bwMode="auto">
              <a:xfrm>
                <a:off x="405" y="1853"/>
                <a:ext cx="39" cy="404"/>
                <a:chOff x="405" y="1853"/>
                <a:chExt cx="39" cy="404"/>
              </a:xfrm>
              <a:grpFill/>
            </p:grpSpPr>
            <p:sp>
              <p:nvSpPr>
                <p:cNvPr id="370" name="AutoShape 276"/>
                <p:cNvSpPr>
                  <a:spLocks noChangeArrowheads="1"/>
                </p:cNvSpPr>
                <p:nvPr/>
              </p:nvSpPr>
              <p:spPr bwMode="auto">
                <a:xfrm>
                  <a:off x="405" y="1853"/>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1" name="AutoShape 277"/>
                <p:cNvSpPr>
                  <a:spLocks noChangeArrowheads="1"/>
                </p:cNvSpPr>
                <p:nvPr/>
              </p:nvSpPr>
              <p:spPr bwMode="auto">
                <a:xfrm>
                  <a:off x="405" y="1945"/>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2" name="AutoShape 278"/>
                <p:cNvSpPr>
                  <a:spLocks noChangeArrowheads="1"/>
                </p:cNvSpPr>
                <p:nvPr/>
              </p:nvSpPr>
              <p:spPr bwMode="auto">
                <a:xfrm>
                  <a:off x="405" y="2036"/>
                  <a:ext cx="39" cy="38"/>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3" name="AutoShape 279"/>
                <p:cNvSpPr>
                  <a:spLocks noChangeArrowheads="1"/>
                </p:cNvSpPr>
                <p:nvPr/>
              </p:nvSpPr>
              <p:spPr bwMode="auto">
                <a:xfrm>
                  <a:off x="405" y="2128"/>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4" name="AutoShape 280"/>
                <p:cNvSpPr>
                  <a:spLocks noChangeArrowheads="1"/>
                </p:cNvSpPr>
                <p:nvPr/>
              </p:nvSpPr>
              <p:spPr bwMode="auto">
                <a:xfrm>
                  <a:off x="405" y="2220"/>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69" name="Line 281"/>
              <p:cNvSpPr>
                <a:spLocks noChangeShapeType="1"/>
              </p:cNvSpPr>
              <p:nvPr/>
            </p:nvSpPr>
            <p:spPr bwMode="auto">
              <a:xfrm>
                <a:off x="454" y="1868"/>
                <a:ext cx="0" cy="375"/>
              </a:xfrm>
              <a:prstGeom prst="line">
                <a:avLst/>
              </a:prstGeom>
              <a:grpFill/>
              <a:ln w="9525">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115" name="Text Box 283"/>
            <p:cNvSpPr txBox="1">
              <a:spLocks noChangeArrowheads="1"/>
            </p:cNvSpPr>
            <p:nvPr/>
          </p:nvSpPr>
          <p:spPr bwMode="auto">
            <a:xfrm>
              <a:off x="3713166" y="6103682"/>
              <a:ext cx="2346134" cy="369332"/>
            </a:xfrm>
            <a:prstGeom prst="rect">
              <a:avLst/>
            </a:prstGeom>
            <a:solidFill>
              <a:schemeClr val="bg1"/>
            </a:solidFill>
            <a:ln w="9525">
              <a:noFill/>
              <a:miter lim="800000"/>
              <a:headEnd/>
              <a:tailEnd/>
            </a:ln>
          </p:spPr>
          <p:txBody>
            <a:bodyPr wrap="square">
              <a:spAutoFit/>
            </a:bodyPr>
            <a:lstStyle/>
            <a:p>
              <a:pPr algn="ctr">
                <a:spcBef>
                  <a:spcPct val="50000"/>
                </a:spcBef>
              </a:pPr>
              <a:r>
                <a:rPr lang="en-GB" altLang="de-DE" dirty="0">
                  <a:latin typeface="Arial" panose="020B0604020202020204" pitchFamily="34" charset="0"/>
                  <a:cs typeface="Arial" panose="020B0604020202020204" pitchFamily="34" charset="0"/>
                </a:rPr>
                <a:t>Rather homozygous</a:t>
              </a:r>
            </a:p>
          </p:txBody>
        </p:sp>
        <p:cxnSp>
          <p:nvCxnSpPr>
            <p:cNvPr id="116" name="AutoShape 284"/>
            <p:cNvCxnSpPr>
              <a:cxnSpLocks noChangeShapeType="1"/>
              <a:stCxn id="535" idx="2"/>
              <a:endCxn id="440" idx="2"/>
            </p:cNvCxnSpPr>
            <p:nvPr/>
          </p:nvCxnSpPr>
          <p:spPr bwMode="auto">
            <a:xfrm rot="10800000" flipH="1" flipV="1">
              <a:off x="3963211" y="3458750"/>
              <a:ext cx="74613" cy="595312"/>
            </a:xfrm>
            <a:prstGeom prst="bentConnector5">
              <a:avLst>
                <a:gd name="adj1" fmla="val -125532"/>
                <a:gd name="adj2" fmla="val 85329"/>
                <a:gd name="adj3" fmla="val 104255"/>
              </a:avLst>
            </a:prstGeom>
            <a:noFill/>
            <a:ln w="9525">
              <a:solidFill>
                <a:schemeClr val="tx1"/>
              </a:solidFill>
              <a:miter lim="800000"/>
              <a:headEnd/>
              <a:tailEnd/>
            </a:ln>
          </p:spPr>
        </p:cxnSp>
        <p:cxnSp>
          <p:nvCxnSpPr>
            <p:cNvPr id="117" name="AutoShape 285"/>
            <p:cNvCxnSpPr>
              <a:cxnSpLocks noChangeShapeType="1"/>
              <a:stCxn id="536" idx="2"/>
              <a:endCxn id="432" idx="0"/>
            </p:cNvCxnSpPr>
            <p:nvPr/>
          </p:nvCxnSpPr>
          <p:spPr bwMode="auto">
            <a:xfrm rot="10800000" flipH="1" flipV="1">
              <a:off x="3963211" y="3604800"/>
              <a:ext cx="231775" cy="438150"/>
            </a:xfrm>
            <a:prstGeom prst="bentConnector4">
              <a:avLst>
                <a:gd name="adj1" fmla="val -19181"/>
                <a:gd name="adj2" fmla="val 70287"/>
              </a:avLst>
            </a:prstGeom>
            <a:noFill/>
            <a:ln w="9525">
              <a:solidFill>
                <a:schemeClr val="tx1"/>
              </a:solidFill>
              <a:miter lim="800000"/>
              <a:headEnd/>
              <a:tailEnd/>
            </a:ln>
          </p:spPr>
        </p:cxnSp>
        <p:cxnSp>
          <p:nvCxnSpPr>
            <p:cNvPr id="118" name="AutoShape 286"/>
            <p:cNvCxnSpPr>
              <a:cxnSpLocks noChangeShapeType="1"/>
              <a:stCxn id="523" idx="2"/>
              <a:endCxn id="426" idx="2"/>
            </p:cNvCxnSpPr>
            <p:nvPr/>
          </p:nvCxnSpPr>
          <p:spPr bwMode="auto">
            <a:xfrm rot="16200000" flipH="1">
              <a:off x="4296586" y="3822287"/>
              <a:ext cx="260350" cy="206375"/>
            </a:xfrm>
            <a:prstGeom prst="bentConnector4">
              <a:avLst>
                <a:gd name="adj1" fmla="val 40245"/>
                <a:gd name="adj2" fmla="val 98458"/>
              </a:avLst>
            </a:prstGeom>
            <a:noFill/>
            <a:ln w="9525">
              <a:solidFill>
                <a:schemeClr val="tx1"/>
              </a:solidFill>
              <a:miter lim="800000"/>
              <a:headEnd/>
              <a:tailEnd/>
            </a:ln>
          </p:spPr>
        </p:cxnSp>
        <p:cxnSp>
          <p:nvCxnSpPr>
            <p:cNvPr id="119" name="AutoShape 287"/>
            <p:cNvCxnSpPr>
              <a:cxnSpLocks noChangeShapeType="1"/>
              <a:stCxn id="491" idx="2"/>
              <a:endCxn id="419" idx="2"/>
            </p:cNvCxnSpPr>
            <p:nvPr/>
          </p:nvCxnSpPr>
          <p:spPr bwMode="auto">
            <a:xfrm rot="10800000" flipV="1">
              <a:off x="4771248" y="3165062"/>
              <a:ext cx="138113" cy="935037"/>
            </a:xfrm>
            <a:prstGeom prst="bentConnector4">
              <a:avLst>
                <a:gd name="adj1" fmla="val 32185"/>
                <a:gd name="adj2" fmla="val 89472"/>
              </a:avLst>
            </a:prstGeom>
            <a:noFill/>
            <a:ln w="9525">
              <a:solidFill>
                <a:schemeClr val="tx1"/>
              </a:solidFill>
              <a:miter lim="800000"/>
              <a:headEnd/>
              <a:tailEnd/>
            </a:ln>
          </p:spPr>
        </p:cxnSp>
        <p:cxnSp>
          <p:nvCxnSpPr>
            <p:cNvPr id="120" name="AutoShape 288"/>
            <p:cNvCxnSpPr>
              <a:cxnSpLocks noChangeShapeType="1"/>
              <a:stCxn id="492" idx="2"/>
              <a:endCxn id="412" idx="2"/>
            </p:cNvCxnSpPr>
            <p:nvPr/>
          </p:nvCxnSpPr>
          <p:spPr bwMode="auto">
            <a:xfrm rot="10800000" flipH="1" flipV="1">
              <a:off x="4909361" y="3311112"/>
              <a:ext cx="73025" cy="738187"/>
            </a:xfrm>
            <a:prstGeom prst="bentConnector5">
              <a:avLst>
                <a:gd name="adj1" fmla="val -32611"/>
                <a:gd name="adj2" fmla="val 90750"/>
                <a:gd name="adj3" fmla="val 99995"/>
              </a:avLst>
            </a:prstGeom>
            <a:noFill/>
            <a:ln w="9525">
              <a:solidFill>
                <a:schemeClr val="tx1"/>
              </a:solidFill>
              <a:miter lim="800000"/>
              <a:headEnd/>
              <a:tailEnd/>
            </a:ln>
          </p:spPr>
        </p:cxnSp>
        <p:cxnSp>
          <p:nvCxnSpPr>
            <p:cNvPr id="121" name="AutoShape 289"/>
            <p:cNvCxnSpPr>
              <a:cxnSpLocks noChangeShapeType="1"/>
              <a:stCxn id="493" idx="2"/>
              <a:endCxn id="405" idx="2"/>
            </p:cNvCxnSpPr>
            <p:nvPr/>
          </p:nvCxnSpPr>
          <p:spPr bwMode="auto">
            <a:xfrm rot="10800000" flipH="1" flipV="1">
              <a:off x="4909361" y="3455575"/>
              <a:ext cx="239713" cy="593725"/>
            </a:xfrm>
            <a:prstGeom prst="bentConnector5">
              <a:avLst>
                <a:gd name="adj1" fmla="val -2653"/>
                <a:gd name="adj2" fmla="val 85292"/>
                <a:gd name="adj3" fmla="val 98671"/>
              </a:avLst>
            </a:prstGeom>
            <a:noFill/>
            <a:ln w="9525">
              <a:solidFill>
                <a:schemeClr val="tx1"/>
              </a:solidFill>
              <a:miter lim="800000"/>
              <a:headEnd/>
              <a:tailEnd/>
            </a:ln>
          </p:spPr>
        </p:cxnSp>
        <p:cxnSp>
          <p:nvCxnSpPr>
            <p:cNvPr id="122" name="AutoShape 290"/>
            <p:cNvCxnSpPr>
              <a:cxnSpLocks noChangeShapeType="1"/>
              <a:stCxn id="494" idx="2"/>
              <a:endCxn id="398" idx="2"/>
            </p:cNvCxnSpPr>
            <p:nvPr/>
          </p:nvCxnSpPr>
          <p:spPr bwMode="auto">
            <a:xfrm>
              <a:off x="5009373" y="3601625"/>
              <a:ext cx="252413" cy="496887"/>
            </a:xfrm>
            <a:prstGeom prst="bentConnector4">
              <a:avLst>
                <a:gd name="adj1" fmla="val 16981"/>
                <a:gd name="adj2" fmla="val 67093"/>
              </a:avLst>
            </a:prstGeom>
            <a:noFill/>
            <a:ln w="9525">
              <a:solidFill>
                <a:schemeClr val="tx1"/>
              </a:solidFill>
              <a:miter lim="800000"/>
              <a:headEnd/>
              <a:tailEnd/>
            </a:ln>
          </p:spPr>
        </p:cxnSp>
        <p:cxnSp>
          <p:nvCxnSpPr>
            <p:cNvPr id="123" name="AutoShape 291"/>
            <p:cNvCxnSpPr>
              <a:cxnSpLocks noChangeShapeType="1"/>
              <a:stCxn id="495" idx="2"/>
              <a:endCxn id="376" idx="0"/>
            </p:cNvCxnSpPr>
            <p:nvPr/>
          </p:nvCxnSpPr>
          <p:spPr bwMode="auto">
            <a:xfrm rot="16200000" flipH="1">
              <a:off x="5088748" y="3666712"/>
              <a:ext cx="247650" cy="503238"/>
            </a:xfrm>
            <a:prstGeom prst="bentConnector3">
              <a:avLst>
                <a:gd name="adj1" fmla="val 24356"/>
              </a:avLst>
            </a:prstGeom>
            <a:noFill/>
            <a:ln w="9525">
              <a:solidFill>
                <a:schemeClr val="tx1"/>
              </a:solidFill>
              <a:miter lim="800000"/>
              <a:headEnd/>
              <a:tailEnd/>
            </a:ln>
          </p:spPr>
        </p:cxnSp>
        <p:cxnSp>
          <p:nvCxnSpPr>
            <p:cNvPr id="124" name="AutoShape 292"/>
            <p:cNvCxnSpPr>
              <a:cxnSpLocks noChangeShapeType="1"/>
              <a:stCxn id="456" idx="2"/>
              <a:endCxn id="391" idx="2"/>
            </p:cNvCxnSpPr>
            <p:nvPr/>
          </p:nvCxnSpPr>
          <p:spPr bwMode="auto">
            <a:xfrm rot="10800000" flipH="1" flipV="1">
              <a:off x="5703111" y="3166650"/>
              <a:ext cx="98425" cy="882650"/>
            </a:xfrm>
            <a:prstGeom prst="bentConnector5">
              <a:avLst>
                <a:gd name="adj1" fmla="val -29032"/>
                <a:gd name="adj2" fmla="val 80213"/>
                <a:gd name="adj3" fmla="val 101611"/>
              </a:avLst>
            </a:prstGeom>
            <a:noFill/>
            <a:ln w="9525">
              <a:solidFill>
                <a:srgbClr val="0000FF"/>
              </a:solidFill>
              <a:miter lim="800000"/>
              <a:headEnd/>
              <a:tailEnd/>
            </a:ln>
          </p:spPr>
        </p:cxnSp>
        <p:cxnSp>
          <p:nvCxnSpPr>
            <p:cNvPr id="125" name="AutoShape 293"/>
            <p:cNvCxnSpPr>
              <a:cxnSpLocks noChangeShapeType="1"/>
              <a:stCxn id="459" idx="2"/>
              <a:endCxn id="384" idx="2"/>
            </p:cNvCxnSpPr>
            <p:nvPr/>
          </p:nvCxnSpPr>
          <p:spPr bwMode="auto">
            <a:xfrm>
              <a:off x="5803123" y="3603212"/>
              <a:ext cx="149225" cy="452437"/>
            </a:xfrm>
            <a:prstGeom prst="bentConnector3">
              <a:avLst>
                <a:gd name="adj1" fmla="val 101065"/>
              </a:avLst>
            </a:prstGeom>
            <a:noFill/>
            <a:ln w="9525">
              <a:solidFill>
                <a:srgbClr val="0000FF"/>
              </a:solidFill>
              <a:miter lim="800000"/>
              <a:headEnd/>
              <a:tailEnd/>
            </a:ln>
          </p:spPr>
        </p:cxnSp>
        <p:cxnSp>
          <p:nvCxnSpPr>
            <p:cNvPr id="126" name="AutoShape 294"/>
            <p:cNvCxnSpPr>
              <a:cxnSpLocks noChangeShapeType="1"/>
              <a:stCxn id="460" idx="2"/>
              <a:endCxn id="370" idx="2"/>
            </p:cNvCxnSpPr>
            <p:nvPr/>
          </p:nvCxnSpPr>
          <p:spPr bwMode="auto">
            <a:xfrm>
              <a:off x="5803123" y="3749262"/>
              <a:ext cx="311150" cy="301625"/>
            </a:xfrm>
            <a:prstGeom prst="bentConnector3">
              <a:avLst>
                <a:gd name="adj1" fmla="val 98468"/>
              </a:avLst>
            </a:prstGeom>
            <a:noFill/>
            <a:ln w="9525">
              <a:solidFill>
                <a:srgbClr val="0000FF"/>
              </a:solidFill>
              <a:miter lim="800000"/>
              <a:headEnd/>
              <a:tailEnd/>
            </a:ln>
          </p:spPr>
        </p:cxnSp>
        <p:cxnSp>
          <p:nvCxnSpPr>
            <p:cNvPr id="127" name="AutoShape 295"/>
            <p:cNvCxnSpPr>
              <a:cxnSpLocks noChangeShapeType="1"/>
              <a:stCxn id="451" idx="2"/>
              <a:endCxn id="62" idx="0"/>
            </p:cNvCxnSpPr>
            <p:nvPr/>
          </p:nvCxnSpPr>
          <p:spPr bwMode="auto">
            <a:xfrm rot="16200000" flipH="1">
              <a:off x="3744117" y="4771891"/>
              <a:ext cx="281284" cy="64827"/>
            </a:xfrm>
            <a:prstGeom prst="bentConnector3">
              <a:avLst>
                <a:gd name="adj1" fmla="val 50000"/>
              </a:avLst>
            </a:prstGeom>
            <a:noFill/>
            <a:ln w="9525">
              <a:solidFill>
                <a:schemeClr val="tx1"/>
              </a:solidFill>
              <a:miter lim="800000"/>
              <a:headEnd/>
              <a:tailEnd/>
            </a:ln>
          </p:spPr>
        </p:cxnSp>
        <p:cxnSp>
          <p:nvCxnSpPr>
            <p:cNvPr id="128" name="AutoShape 296"/>
            <p:cNvCxnSpPr>
              <a:cxnSpLocks noChangeShapeType="1"/>
              <a:stCxn id="409" idx="2"/>
              <a:endCxn id="64" idx="0"/>
            </p:cNvCxnSpPr>
            <p:nvPr/>
          </p:nvCxnSpPr>
          <p:spPr bwMode="auto">
            <a:xfrm rot="5400000">
              <a:off x="4833540" y="4699003"/>
              <a:ext cx="317797" cy="240766"/>
            </a:xfrm>
            <a:prstGeom prst="bentConnector3">
              <a:avLst>
                <a:gd name="adj1" fmla="val 50000"/>
              </a:avLst>
            </a:prstGeom>
            <a:noFill/>
            <a:ln w="9525">
              <a:solidFill>
                <a:schemeClr val="tx1"/>
              </a:solidFill>
              <a:miter lim="800000"/>
              <a:headEnd/>
              <a:tailEnd/>
            </a:ln>
          </p:spPr>
        </p:cxnSp>
        <p:cxnSp>
          <p:nvCxnSpPr>
            <p:cNvPr id="558" name="AutoShape 67"/>
            <p:cNvCxnSpPr>
              <a:cxnSpLocks noChangeShapeType="1"/>
              <a:stCxn id="44" idx="3"/>
              <a:endCxn id="526" idx="0"/>
            </p:cNvCxnSpPr>
            <p:nvPr/>
          </p:nvCxnSpPr>
          <p:spPr bwMode="auto">
            <a:xfrm rot="10800000" flipV="1">
              <a:off x="4193400" y="2607241"/>
              <a:ext cx="66825" cy="549624"/>
            </a:xfrm>
            <a:prstGeom prst="bentConnector3">
              <a:avLst>
                <a:gd name="adj1" fmla="val 50000"/>
              </a:avLst>
            </a:prstGeom>
            <a:noFill/>
            <a:ln w="9525">
              <a:solidFill>
                <a:schemeClr val="tx1"/>
              </a:solidFill>
              <a:miter lim="800000"/>
              <a:headEnd/>
              <a:tailEnd/>
            </a:ln>
          </p:spPr>
        </p:cxnSp>
        <p:cxnSp>
          <p:nvCxnSpPr>
            <p:cNvPr id="561" name="AutoShape 67"/>
            <p:cNvCxnSpPr>
              <a:cxnSpLocks noChangeShapeType="1"/>
              <a:endCxn id="519" idx="7"/>
            </p:cNvCxnSpPr>
            <p:nvPr/>
          </p:nvCxnSpPr>
          <p:spPr bwMode="auto">
            <a:xfrm rot="5400000">
              <a:off x="4161271" y="2953543"/>
              <a:ext cx="356619" cy="6094"/>
            </a:xfrm>
            <a:prstGeom prst="bentConnector3">
              <a:avLst>
                <a:gd name="adj1" fmla="val 50000"/>
              </a:avLst>
            </a:prstGeom>
            <a:noFill/>
            <a:ln w="9525">
              <a:solidFill>
                <a:schemeClr val="tx1"/>
              </a:solidFill>
              <a:miter lim="800000"/>
              <a:headEnd/>
              <a:tailEnd/>
            </a:ln>
          </p:spPr>
        </p:cxnSp>
        <p:cxnSp>
          <p:nvCxnSpPr>
            <p:cNvPr id="565" name="AutoShape 67"/>
            <p:cNvCxnSpPr>
              <a:cxnSpLocks noChangeShapeType="1"/>
              <a:stCxn id="43" idx="7"/>
              <a:endCxn id="512" idx="7"/>
            </p:cNvCxnSpPr>
            <p:nvPr/>
          </p:nvCxnSpPr>
          <p:spPr bwMode="auto">
            <a:xfrm>
              <a:off x="4474537" y="2632232"/>
              <a:ext cx="23921" cy="509018"/>
            </a:xfrm>
            <a:prstGeom prst="bentConnector2">
              <a:avLst/>
            </a:prstGeom>
            <a:noFill/>
            <a:ln w="9525">
              <a:solidFill>
                <a:schemeClr val="tx1"/>
              </a:solidFill>
              <a:miter lim="800000"/>
              <a:headEnd/>
              <a:tailEnd/>
            </a:ln>
          </p:spPr>
        </p:cxnSp>
        <p:cxnSp>
          <p:nvCxnSpPr>
            <p:cNvPr id="569" name="AutoShape 67"/>
            <p:cNvCxnSpPr>
              <a:cxnSpLocks noChangeShapeType="1"/>
              <a:stCxn id="18" idx="7"/>
              <a:endCxn id="505" idx="0"/>
            </p:cNvCxnSpPr>
            <p:nvPr/>
          </p:nvCxnSpPr>
          <p:spPr bwMode="auto">
            <a:xfrm>
              <a:off x="4626143" y="2341390"/>
              <a:ext cx="35568" cy="813888"/>
            </a:xfrm>
            <a:prstGeom prst="bentConnector3">
              <a:avLst>
                <a:gd name="adj1" fmla="val 142187"/>
              </a:avLst>
            </a:prstGeom>
            <a:noFill/>
            <a:ln w="9525">
              <a:solidFill>
                <a:schemeClr val="tx1"/>
              </a:solidFill>
              <a:miter lim="800000"/>
              <a:headEnd/>
              <a:tailEnd/>
            </a:ln>
          </p:spPr>
        </p:cxnSp>
        <p:cxnSp>
          <p:nvCxnSpPr>
            <p:cNvPr id="575" name="AutoShape 67"/>
            <p:cNvCxnSpPr>
              <a:cxnSpLocks noChangeShapeType="1"/>
              <a:stCxn id="29" idx="7"/>
              <a:endCxn id="498" idx="0"/>
            </p:cNvCxnSpPr>
            <p:nvPr/>
          </p:nvCxnSpPr>
          <p:spPr bwMode="auto">
            <a:xfrm>
              <a:off x="4780131" y="2489028"/>
              <a:ext cx="43505" cy="663075"/>
            </a:xfrm>
            <a:prstGeom prst="bentConnector3">
              <a:avLst>
                <a:gd name="adj1" fmla="val 138547"/>
              </a:avLst>
            </a:prstGeom>
            <a:noFill/>
            <a:ln w="9525">
              <a:solidFill>
                <a:schemeClr val="tx1"/>
              </a:solidFill>
              <a:miter lim="800000"/>
              <a:headEnd/>
              <a:tailEnd/>
            </a:ln>
          </p:spPr>
        </p:cxnSp>
        <p:cxnSp>
          <p:nvCxnSpPr>
            <p:cNvPr id="580" name="AutoShape 67"/>
            <p:cNvCxnSpPr>
              <a:cxnSpLocks noChangeShapeType="1"/>
              <a:stCxn id="15" idx="2"/>
              <a:endCxn id="484" idx="0"/>
            </p:cNvCxnSpPr>
            <p:nvPr/>
          </p:nvCxnSpPr>
          <p:spPr bwMode="auto">
            <a:xfrm rot="10800000" flipH="1" flipV="1">
              <a:off x="5021429" y="2341390"/>
              <a:ext cx="130819" cy="812300"/>
            </a:xfrm>
            <a:prstGeom prst="bentConnector5">
              <a:avLst>
                <a:gd name="adj1" fmla="val -38458"/>
                <a:gd name="adj2" fmla="val 7504"/>
                <a:gd name="adj3" fmla="val 87181"/>
              </a:avLst>
            </a:prstGeom>
            <a:noFill/>
            <a:ln w="9525">
              <a:solidFill>
                <a:schemeClr val="tx1"/>
              </a:solidFill>
              <a:miter lim="800000"/>
              <a:headEnd/>
              <a:tailEnd/>
            </a:ln>
          </p:spPr>
        </p:cxnSp>
        <p:cxnSp>
          <p:nvCxnSpPr>
            <p:cNvPr id="587" name="AutoShape 67"/>
            <p:cNvCxnSpPr>
              <a:cxnSpLocks noChangeShapeType="1"/>
              <a:stCxn id="38" idx="6"/>
              <a:endCxn id="463" idx="0"/>
            </p:cNvCxnSpPr>
            <p:nvPr/>
          </p:nvCxnSpPr>
          <p:spPr bwMode="auto">
            <a:xfrm>
              <a:off x="5236537" y="2607241"/>
              <a:ext cx="71287" cy="544862"/>
            </a:xfrm>
            <a:prstGeom prst="bentConnector3">
              <a:avLst>
                <a:gd name="adj1" fmla="val 71524"/>
              </a:avLst>
            </a:prstGeom>
            <a:noFill/>
            <a:ln w="9525">
              <a:solidFill>
                <a:schemeClr val="tx1"/>
              </a:solidFill>
              <a:miter lim="800000"/>
              <a:headEnd/>
              <a:tailEnd/>
            </a:ln>
          </p:spPr>
        </p:cxnSp>
        <p:cxnSp>
          <p:nvCxnSpPr>
            <p:cNvPr id="592" name="AutoShape 67"/>
            <p:cNvCxnSpPr>
              <a:cxnSpLocks noChangeShapeType="1"/>
              <a:stCxn id="49" idx="7"/>
              <a:endCxn id="477" idx="0"/>
            </p:cNvCxnSpPr>
            <p:nvPr/>
          </p:nvCxnSpPr>
          <p:spPr bwMode="auto">
            <a:xfrm>
              <a:off x="5388937" y="2778282"/>
              <a:ext cx="82399" cy="373821"/>
            </a:xfrm>
            <a:prstGeom prst="bentConnector3">
              <a:avLst>
                <a:gd name="adj1" fmla="val 62509"/>
              </a:avLst>
            </a:prstGeom>
            <a:noFill/>
            <a:ln w="9525">
              <a:solidFill>
                <a:schemeClr val="tx1"/>
              </a:solidFill>
              <a:miter lim="800000"/>
              <a:headEnd/>
              <a:tailEnd/>
            </a:ln>
          </p:spPr>
        </p:cxnSp>
        <p:cxnSp>
          <p:nvCxnSpPr>
            <p:cNvPr id="596" name="AutoShape 67"/>
            <p:cNvCxnSpPr>
              <a:cxnSpLocks noChangeShapeType="1"/>
              <a:stCxn id="35" idx="2"/>
              <a:endCxn id="470" idx="0"/>
            </p:cNvCxnSpPr>
            <p:nvPr/>
          </p:nvCxnSpPr>
          <p:spPr bwMode="auto">
            <a:xfrm rot="10800000" flipV="1">
              <a:off x="5622150" y="2489027"/>
              <a:ext cx="10469" cy="669425"/>
            </a:xfrm>
            <a:prstGeom prst="bentConnector3">
              <a:avLst>
                <a:gd name="adj1" fmla="val 488404"/>
              </a:avLst>
            </a:prstGeom>
            <a:noFill/>
            <a:ln w="9525">
              <a:solidFill>
                <a:schemeClr val="tx1"/>
              </a:solidFill>
              <a:miter lim="800000"/>
              <a:headEnd/>
              <a:tailEnd/>
            </a:ln>
          </p:spPr>
        </p:cxnSp>
        <p:cxnSp>
          <p:nvCxnSpPr>
            <p:cNvPr id="600" name="AutoShape 67"/>
            <p:cNvCxnSpPr>
              <a:cxnSpLocks noChangeShapeType="1"/>
              <a:stCxn id="48" idx="0"/>
              <a:endCxn id="456" idx="7"/>
            </p:cNvCxnSpPr>
            <p:nvPr/>
          </p:nvCxnSpPr>
          <p:spPr bwMode="auto">
            <a:xfrm rot="5400000">
              <a:off x="5555965" y="2862393"/>
              <a:ext cx="485001" cy="63187"/>
            </a:xfrm>
            <a:prstGeom prst="bentConnector3">
              <a:avLst>
                <a:gd name="adj1" fmla="val 63103"/>
              </a:avLst>
            </a:prstGeom>
            <a:noFill/>
            <a:ln w="9525">
              <a:solidFill>
                <a:schemeClr val="tx1"/>
              </a:solidFill>
              <a:miter lim="800000"/>
              <a:headEnd/>
              <a:tailEnd/>
            </a:ln>
          </p:spPr>
        </p:cxnSp>
        <p:sp>
          <p:nvSpPr>
            <p:cNvPr id="735" name="Text Box 146"/>
            <p:cNvSpPr txBox="1">
              <a:spLocks noChangeArrowheads="1"/>
            </p:cNvSpPr>
            <p:nvPr/>
          </p:nvSpPr>
          <p:spPr bwMode="auto">
            <a:xfrm>
              <a:off x="6703184" y="2342907"/>
              <a:ext cx="504825" cy="36671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F2</a:t>
              </a:r>
            </a:p>
          </p:txBody>
        </p:sp>
        <p:sp>
          <p:nvSpPr>
            <p:cNvPr id="849" name="Text Box 146"/>
            <p:cNvSpPr txBox="1">
              <a:spLocks noChangeArrowheads="1"/>
            </p:cNvSpPr>
            <p:nvPr/>
          </p:nvSpPr>
          <p:spPr bwMode="auto">
            <a:xfrm>
              <a:off x="6733398" y="3175690"/>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F3</a:t>
              </a:r>
            </a:p>
          </p:txBody>
        </p:sp>
        <p:sp>
          <p:nvSpPr>
            <p:cNvPr id="850" name="Text Box 146"/>
            <p:cNvSpPr txBox="1">
              <a:spLocks noChangeArrowheads="1"/>
            </p:cNvSpPr>
            <p:nvPr/>
          </p:nvSpPr>
          <p:spPr bwMode="auto">
            <a:xfrm>
              <a:off x="4135242" y="4197790"/>
              <a:ext cx="657736"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F3:4</a:t>
              </a:r>
            </a:p>
          </p:txBody>
        </p:sp>
        <p:sp>
          <p:nvSpPr>
            <p:cNvPr id="851" name="Text Box 146"/>
            <p:cNvSpPr txBox="1">
              <a:spLocks noChangeArrowheads="1"/>
            </p:cNvSpPr>
            <p:nvPr/>
          </p:nvSpPr>
          <p:spPr bwMode="auto">
            <a:xfrm>
              <a:off x="5117322" y="5241423"/>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dirty="0">
                  <a:latin typeface="Arial" panose="020B0604020202020204" pitchFamily="34" charset="0"/>
                  <a:cs typeface="Arial" panose="020B0604020202020204" pitchFamily="34" charset="0"/>
                </a:rPr>
                <a:t>F5</a:t>
              </a:r>
            </a:p>
          </p:txBody>
        </p:sp>
        <p:sp>
          <p:nvSpPr>
            <p:cNvPr id="858" name="Text Box 146"/>
            <p:cNvSpPr txBox="1">
              <a:spLocks noChangeArrowheads="1"/>
            </p:cNvSpPr>
            <p:nvPr/>
          </p:nvSpPr>
          <p:spPr bwMode="auto">
            <a:xfrm>
              <a:off x="6823800" y="4174850"/>
              <a:ext cx="657736"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F2:</a:t>
              </a:r>
              <a:r>
                <a:rPr lang="en-GB"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p>
          </p:txBody>
        </p:sp>
        <p:sp>
          <p:nvSpPr>
            <p:cNvPr id="859" name="TextBox 858"/>
            <p:cNvSpPr txBox="1"/>
            <p:nvPr/>
          </p:nvSpPr>
          <p:spPr>
            <a:xfrm>
              <a:off x="3807636" y="829559"/>
              <a:ext cx="300514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Modified Pedigree Method</a:t>
              </a:r>
            </a:p>
          </p:txBody>
        </p:sp>
      </p:grpSp>
      <p:sp>
        <p:nvSpPr>
          <p:cNvPr id="860" name="TextBox 859"/>
          <p:cNvSpPr txBox="1"/>
          <p:nvPr/>
        </p:nvSpPr>
        <p:spPr>
          <a:xfrm>
            <a:off x="7868369" y="827275"/>
            <a:ext cx="300514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Partial Bulk Method</a:t>
            </a:r>
          </a:p>
        </p:txBody>
      </p:sp>
      <p:sp>
        <p:nvSpPr>
          <p:cNvPr id="539" name="Right Triangle 4">
            <a:extLst>
              <a:ext uri="{FF2B5EF4-FFF2-40B4-BE49-F238E27FC236}">
                <a16:creationId xmlns:a16="http://schemas.microsoft.com/office/drawing/2014/main" id="{8922041A-FD49-4854-81D5-BF69DA47856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1" name="Group 540">
            <a:extLst>
              <a:ext uri="{FF2B5EF4-FFF2-40B4-BE49-F238E27FC236}">
                <a16:creationId xmlns:a16="http://schemas.microsoft.com/office/drawing/2014/main" id="{7890DD95-FA4B-4403-9498-DCFD1B5E27D7}"/>
              </a:ext>
            </a:extLst>
          </p:cNvPr>
          <p:cNvGrpSpPr/>
          <p:nvPr/>
        </p:nvGrpSpPr>
        <p:grpSpPr>
          <a:xfrm>
            <a:off x="6277373" y="4432512"/>
            <a:ext cx="4810576" cy="1153921"/>
            <a:chOff x="6277373" y="4432512"/>
            <a:chExt cx="4810576" cy="1153921"/>
          </a:xfrm>
        </p:grpSpPr>
        <p:sp>
          <p:nvSpPr>
            <p:cNvPr id="542" name="Left Brace 541">
              <a:extLst>
                <a:ext uri="{FF2B5EF4-FFF2-40B4-BE49-F238E27FC236}">
                  <a16:creationId xmlns:a16="http://schemas.microsoft.com/office/drawing/2014/main" id="{36A201B1-05B7-48BB-B4B3-6F4001BAFAC0}"/>
                </a:ext>
              </a:extLst>
            </p:cNvPr>
            <p:cNvSpPr/>
            <p:nvPr/>
          </p:nvSpPr>
          <p:spPr>
            <a:xfrm rot="16200000">
              <a:off x="6881715" y="4147251"/>
              <a:ext cx="210659" cy="1419343"/>
            </a:xfrm>
            <a:prstGeom prst="leftBrace">
              <a:avLst>
                <a:gd name="adj1" fmla="val 8333"/>
                <a:gd name="adj2" fmla="val 49803"/>
              </a:avLst>
            </a:prstGeom>
            <a:ln w="1905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43" name="TextBox 542">
              <a:extLst>
                <a:ext uri="{FF2B5EF4-FFF2-40B4-BE49-F238E27FC236}">
                  <a16:creationId xmlns:a16="http://schemas.microsoft.com/office/drawing/2014/main" id="{C0668D40-19AC-44A5-9EC7-0E8680FD7429}"/>
                </a:ext>
              </a:extLst>
            </p:cNvPr>
            <p:cNvSpPr txBox="1"/>
            <p:nvPr/>
          </p:nvSpPr>
          <p:spPr>
            <a:xfrm>
              <a:off x="6285579" y="4940102"/>
              <a:ext cx="2031850" cy="646331"/>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Field plots for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early</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yield tests</a:t>
              </a:r>
            </a:p>
          </p:txBody>
        </p:sp>
        <p:sp>
          <p:nvSpPr>
            <p:cNvPr id="544" name="Left Brace 543">
              <a:extLst>
                <a:ext uri="{FF2B5EF4-FFF2-40B4-BE49-F238E27FC236}">
                  <a16:creationId xmlns:a16="http://schemas.microsoft.com/office/drawing/2014/main" id="{E1520F0E-EE09-4A2A-9944-40B8ABFA4B7A}"/>
                </a:ext>
              </a:extLst>
            </p:cNvPr>
            <p:cNvSpPr/>
            <p:nvPr/>
          </p:nvSpPr>
          <p:spPr>
            <a:xfrm rot="16200000">
              <a:off x="9423651" y="3172567"/>
              <a:ext cx="404354" cy="2924243"/>
            </a:xfrm>
            <a:prstGeom prst="leftBrace">
              <a:avLst>
                <a:gd name="adj1" fmla="val 10417"/>
                <a:gd name="adj2" fmla="val 3868"/>
              </a:avLst>
            </a:prstGeom>
            <a:ln w="1905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Tree>
    <p:extLst>
      <p:ext uri="{BB962C8B-B14F-4D97-AF65-F5344CB8AC3E}">
        <p14:creationId xmlns:p14="http://schemas.microsoft.com/office/powerpoint/2010/main" val="378638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41"/>
                                        </p:tgtEl>
                                        <p:attrNameLst>
                                          <p:attrName>style.visibility</p:attrName>
                                        </p:attrNameLst>
                                      </p:cBhvr>
                                      <p:to>
                                        <p:strVal val="visible"/>
                                      </p:to>
                                    </p:set>
                                    <p:animEffect transition="in" filter="wipe(left)">
                                      <p:cBhvr>
                                        <p:cTn id="7" dur="2000"/>
                                        <p:tgtEl>
                                          <p:spTgt spid="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18806" y="645195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8</a:t>
            </a:fld>
            <a:endParaRPr lang="en-GB">
              <a:latin typeface="Arial" panose="020B0604020202020204" pitchFamily="34" charset="0"/>
              <a:cs typeface="Arial" panose="020B0604020202020204" pitchFamily="34" charset="0"/>
            </a:endParaRPr>
          </a:p>
        </p:txBody>
      </p:sp>
      <p:grpSp>
        <p:nvGrpSpPr>
          <p:cNvPr id="847" name="Group 846"/>
          <p:cNvGrpSpPr/>
          <p:nvPr/>
        </p:nvGrpSpPr>
        <p:grpSpPr>
          <a:xfrm>
            <a:off x="9196937" y="1294541"/>
            <a:ext cx="2740037" cy="5342076"/>
            <a:chOff x="4569063" y="739890"/>
            <a:chExt cx="2740037" cy="5342076"/>
          </a:xfrm>
        </p:grpSpPr>
        <p:cxnSp>
          <p:nvCxnSpPr>
            <p:cNvPr id="693" name="Straight Connector 692"/>
            <p:cNvCxnSpPr>
              <a:stCxn id="671" idx="0"/>
            </p:cNvCxnSpPr>
            <p:nvPr/>
          </p:nvCxnSpPr>
          <p:spPr>
            <a:xfrm>
              <a:off x="4668639" y="2650959"/>
              <a:ext cx="13680" cy="1064020"/>
            </a:xfrm>
            <a:prstGeom prst="line">
              <a:avLst/>
            </a:prstGeom>
            <a:noFill/>
            <a:ln w="9525">
              <a:solidFill>
                <a:schemeClr val="tx1"/>
              </a:solidFill>
              <a:miter lim="800000"/>
              <a:headEnd/>
              <a:tailEnd/>
            </a:ln>
          </p:spPr>
        </p:cxnSp>
        <p:cxnSp>
          <p:nvCxnSpPr>
            <p:cNvPr id="694" name="Straight Connector 693"/>
            <p:cNvCxnSpPr>
              <a:stCxn id="673" idx="0"/>
            </p:cNvCxnSpPr>
            <p:nvPr/>
          </p:nvCxnSpPr>
          <p:spPr>
            <a:xfrm>
              <a:off x="5131838" y="2651927"/>
              <a:ext cx="14230" cy="1064020"/>
            </a:xfrm>
            <a:prstGeom prst="line">
              <a:avLst/>
            </a:prstGeom>
            <a:noFill/>
            <a:ln w="9525">
              <a:solidFill>
                <a:schemeClr val="tx1"/>
              </a:solidFill>
              <a:miter lim="800000"/>
              <a:headEnd/>
              <a:tailEnd/>
            </a:ln>
          </p:spPr>
        </p:cxnSp>
        <p:cxnSp>
          <p:nvCxnSpPr>
            <p:cNvPr id="696" name="Straight Connector 695"/>
            <p:cNvCxnSpPr>
              <a:stCxn id="678" idx="0"/>
            </p:cNvCxnSpPr>
            <p:nvPr/>
          </p:nvCxnSpPr>
          <p:spPr>
            <a:xfrm>
              <a:off x="6294738" y="2661526"/>
              <a:ext cx="14230" cy="1064020"/>
            </a:xfrm>
            <a:prstGeom prst="line">
              <a:avLst/>
            </a:prstGeom>
            <a:noFill/>
            <a:ln w="9525">
              <a:solidFill>
                <a:schemeClr val="tx1"/>
              </a:solidFill>
              <a:miter lim="800000"/>
              <a:headEnd/>
              <a:tailEnd/>
            </a:ln>
          </p:spPr>
        </p:cxnSp>
        <p:cxnSp>
          <p:nvCxnSpPr>
            <p:cNvPr id="697" name="Straight Connector 696"/>
            <p:cNvCxnSpPr>
              <a:stCxn id="680" idx="0"/>
            </p:cNvCxnSpPr>
            <p:nvPr/>
          </p:nvCxnSpPr>
          <p:spPr>
            <a:xfrm>
              <a:off x="6757437" y="2659890"/>
              <a:ext cx="14230" cy="1064020"/>
            </a:xfrm>
            <a:prstGeom prst="line">
              <a:avLst/>
            </a:prstGeom>
            <a:noFill/>
            <a:ln w="9525">
              <a:solidFill>
                <a:schemeClr val="tx1"/>
              </a:solidFill>
              <a:miter lim="800000"/>
              <a:headEnd/>
              <a:tailEnd/>
            </a:ln>
          </p:spPr>
        </p:cxnSp>
        <p:grpSp>
          <p:nvGrpSpPr>
            <p:cNvPr id="704" name="Group 703"/>
            <p:cNvGrpSpPr/>
            <p:nvPr/>
          </p:nvGrpSpPr>
          <p:grpSpPr>
            <a:xfrm>
              <a:off x="4569063" y="3295770"/>
              <a:ext cx="282575" cy="598488"/>
              <a:chOff x="3143724" y="4046229"/>
              <a:chExt cx="282575" cy="598488"/>
            </a:xfrm>
          </p:grpSpPr>
          <p:sp>
            <p:nvSpPr>
              <p:cNvPr id="777"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a:p>
            </p:txBody>
          </p:sp>
          <p:sp>
            <p:nvSpPr>
              <p:cNvPr id="778"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9"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80"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81"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82"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83"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84"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85"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grpSp>
        <p:grpSp>
          <p:nvGrpSpPr>
            <p:cNvPr id="705" name="Group 704"/>
            <p:cNvGrpSpPr/>
            <p:nvPr/>
          </p:nvGrpSpPr>
          <p:grpSpPr>
            <a:xfrm>
              <a:off x="5024335" y="3292198"/>
              <a:ext cx="282575" cy="598488"/>
              <a:chOff x="3143724" y="4046229"/>
              <a:chExt cx="282575" cy="598488"/>
            </a:xfrm>
          </p:grpSpPr>
          <p:sp>
            <p:nvSpPr>
              <p:cNvPr id="768"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a:p>
            </p:txBody>
          </p:sp>
          <p:sp>
            <p:nvSpPr>
              <p:cNvPr id="769"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0"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1"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2"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3"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4"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5"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76"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grpSp>
        <p:grpSp>
          <p:nvGrpSpPr>
            <p:cNvPr id="706" name="Group 705"/>
            <p:cNvGrpSpPr/>
            <p:nvPr/>
          </p:nvGrpSpPr>
          <p:grpSpPr>
            <a:xfrm>
              <a:off x="5489449" y="3295770"/>
              <a:ext cx="282575" cy="598488"/>
              <a:chOff x="3143724" y="4046229"/>
              <a:chExt cx="282575" cy="598488"/>
            </a:xfrm>
          </p:grpSpPr>
          <p:sp>
            <p:nvSpPr>
              <p:cNvPr id="759" name="Rectangle 225"/>
              <p:cNvSpPr>
                <a:spLocks noChangeArrowheads="1"/>
              </p:cNvSpPr>
              <p:nvPr/>
            </p:nvSpPr>
            <p:spPr bwMode="auto">
              <a:xfrm>
                <a:off x="3143724" y="4046229"/>
                <a:ext cx="282575" cy="598488"/>
              </a:xfrm>
              <a:prstGeom prst="rect">
                <a:avLst/>
              </a:prstGeom>
              <a:solidFill>
                <a:schemeClr val="bg1"/>
              </a:solidFill>
              <a:ln w="19050">
                <a:solidFill>
                  <a:schemeClr val="tx1"/>
                </a:solidFill>
                <a:miter lim="800000"/>
                <a:headEnd/>
                <a:tailEnd/>
              </a:ln>
            </p:spPr>
            <p:txBody>
              <a:bodyPr wrap="none" anchor="ctr"/>
              <a:lstStyle/>
              <a:p>
                <a:endParaRPr lang="en-GB" altLang="de-DE"/>
              </a:p>
            </p:txBody>
          </p:sp>
          <p:sp>
            <p:nvSpPr>
              <p:cNvPr id="760"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1"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2"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3"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4"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5"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6"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67"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grpSp>
        <p:grpSp>
          <p:nvGrpSpPr>
            <p:cNvPr id="707" name="Group 706"/>
            <p:cNvGrpSpPr/>
            <p:nvPr/>
          </p:nvGrpSpPr>
          <p:grpSpPr>
            <a:xfrm>
              <a:off x="6170109" y="3316352"/>
              <a:ext cx="282575" cy="598488"/>
              <a:chOff x="3143724" y="4046229"/>
              <a:chExt cx="282575" cy="598488"/>
            </a:xfrm>
          </p:grpSpPr>
          <p:sp>
            <p:nvSpPr>
              <p:cNvPr id="750" name="Rectangle 225"/>
              <p:cNvSpPr>
                <a:spLocks noChangeArrowheads="1"/>
              </p:cNvSpPr>
              <p:nvPr/>
            </p:nvSpPr>
            <p:spPr bwMode="auto">
              <a:xfrm>
                <a:off x="3143724" y="4046229"/>
                <a:ext cx="282575" cy="598488"/>
              </a:xfrm>
              <a:prstGeom prst="rect">
                <a:avLst/>
              </a:prstGeom>
              <a:solidFill>
                <a:schemeClr val="bg1">
                  <a:lumMod val="85000"/>
                </a:schemeClr>
              </a:solidFill>
              <a:ln w="19050">
                <a:solidFill>
                  <a:schemeClr val="tx1"/>
                </a:solidFill>
                <a:miter lim="800000"/>
                <a:headEnd/>
                <a:tailEnd/>
              </a:ln>
            </p:spPr>
            <p:txBody>
              <a:bodyPr wrap="none" anchor="ctr"/>
              <a:lstStyle/>
              <a:p>
                <a:endParaRPr lang="en-GB" altLang="de-DE"/>
              </a:p>
            </p:txBody>
          </p:sp>
          <p:sp>
            <p:nvSpPr>
              <p:cNvPr id="751"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2"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3"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4"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5"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6"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7"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58"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grpSp>
        <p:grpSp>
          <p:nvGrpSpPr>
            <p:cNvPr id="708" name="Group 707"/>
            <p:cNvGrpSpPr/>
            <p:nvPr/>
          </p:nvGrpSpPr>
          <p:grpSpPr>
            <a:xfrm>
              <a:off x="6614639" y="3307787"/>
              <a:ext cx="282575" cy="598488"/>
              <a:chOff x="3143724" y="4046229"/>
              <a:chExt cx="282575" cy="598488"/>
            </a:xfrm>
          </p:grpSpPr>
          <p:sp>
            <p:nvSpPr>
              <p:cNvPr id="741" name="Rectangle 225"/>
              <p:cNvSpPr>
                <a:spLocks noChangeArrowheads="1"/>
              </p:cNvSpPr>
              <p:nvPr/>
            </p:nvSpPr>
            <p:spPr bwMode="auto">
              <a:xfrm>
                <a:off x="3143724" y="4046229"/>
                <a:ext cx="282575" cy="598488"/>
              </a:xfrm>
              <a:prstGeom prst="rect">
                <a:avLst/>
              </a:prstGeom>
              <a:solidFill>
                <a:schemeClr val="bg1"/>
              </a:solidFill>
              <a:ln w="19050">
                <a:solidFill>
                  <a:schemeClr val="tx1"/>
                </a:solidFill>
                <a:miter lim="800000"/>
                <a:headEnd/>
                <a:tailEnd/>
              </a:ln>
            </p:spPr>
            <p:txBody>
              <a:bodyPr wrap="none" anchor="ctr"/>
              <a:lstStyle/>
              <a:p>
                <a:endParaRPr lang="en-GB" altLang="de-DE"/>
              </a:p>
            </p:txBody>
          </p:sp>
          <p:sp>
            <p:nvSpPr>
              <p:cNvPr id="742" name="AutoShape 226"/>
              <p:cNvSpPr>
                <a:spLocks noChangeArrowheads="1"/>
              </p:cNvSpPr>
              <p:nvPr/>
            </p:nvSpPr>
            <p:spPr bwMode="auto">
              <a:xfrm rot="5400000">
                <a:off x="3323111"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3" name="AutoShape 227"/>
              <p:cNvSpPr>
                <a:spLocks noChangeArrowheads="1"/>
              </p:cNvSpPr>
              <p:nvPr/>
            </p:nvSpPr>
            <p:spPr bwMode="auto">
              <a:xfrm rot="5400000">
                <a:off x="3188174" y="410179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4" name="AutoShape 228"/>
              <p:cNvSpPr>
                <a:spLocks noChangeArrowheads="1"/>
              </p:cNvSpPr>
              <p:nvPr/>
            </p:nvSpPr>
            <p:spPr bwMode="auto">
              <a:xfrm rot="5400000">
                <a:off x="3323111"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5" name="AutoShape 229"/>
              <p:cNvSpPr>
                <a:spLocks noChangeArrowheads="1"/>
              </p:cNvSpPr>
              <p:nvPr/>
            </p:nvSpPr>
            <p:spPr bwMode="auto">
              <a:xfrm rot="5400000">
                <a:off x="3188174" y="4247841"/>
                <a:ext cx="58738"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6" name="AutoShape 230"/>
              <p:cNvSpPr>
                <a:spLocks noChangeArrowheads="1"/>
              </p:cNvSpPr>
              <p:nvPr/>
            </p:nvSpPr>
            <p:spPr bwMode="auto">
              <a:xfrm rot="5400000">
                <a:off x="3323111"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7" name="AutoShape 231"/>
              <p:cNvSpPr>
                <a:spLocks noChangeArrowheads="1"/>
              </p:cNvSpPr>
              <p:nvPr/>
            </p:nvSpPr>
            <p:spPr bwMode="auto">
              <a:xfrm rot="5400000">
                <a:off x="3188174" y="439230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8" name="AutoShape 232"/>
              <p:cNvSpPr>
                <a:spLocks noChangeArrowheads="1"/>
              </p:cNvSpPr>
              <p:nvPr/>
            </p:nvSpPr>
            <p:spPr bwMode="auto">
              <a:xfrm rot="5400000">
                <a:off x="3323111"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sp>
            <p:nvSpPr>
              <p:cNvPr id="749" name="AutoShape 233"/>
              <p:cNvSpPr>
                <a:spLocks noChangeArrowheads="1"/>
              </p:cNvSpPr>
              <p:nvPr/>
            </p:nvSpPr>
            <p:spPr bwMode="auto">
              <a:xfrm rot="5400000">
                <a:off x="3188174" y="4538354"/>
                <a:ext cx="60325" cy="61913"/>
              </a:xfrm>
              <a:prstGeom prst="octagon">
                <a:avLst>
                  <a:gd name="adj" fmla="val 29287"/>
                </a:avLst>
              </a:prstGeom>
              <a:solidFill>
                <a:schemeClr val="tx1"/>
              </a:solidFill>
              <a:ln w="25400">
                <a:solidFill>
                  <a:schemeClr val="tx1"/>
                </a:solidFill>
                <a:miter lim="800000"/>
                <a:headEnd/>
                <a:tailEnd/>
              </a:ln>
            </p:spPr>
            <p:txBody>
              <a:bodyPr wrap="none" anchor="ctr"/>
              <a:lstStyle/>
              <a:p>
                <a:endParaRPr lang="en-GB" altLang="de-DE"/>
              </a:p>
            </p:txBody>
          </p:sp>
        </p:grpSp>
        <p:cxnSp>
          <p:nvCxnSpPr>
            <p:cNvPr id="717" name="AutoShape 144"/>
            <p:cNvCxnSpPr>
              <a:cxnSpLocks noChangeShapeType="1"/>
              <a:endCxn id="785" idx="1"/>
            </p:cNvCxnSpPr>
            <p:nvPr/>
          </p:nvCxnSpPr>
          <p:spPr bwMode="auto">
            <a:xfrm rot="16200000" flipV="1">
              <a:off x="4516912" y="3962489"/>
              <a:ext cx="264609" cy="37660"/>
            </a:xfrm>
            <a:prstGeom prst="bentConnector3">
              <a:avLst>
                <a:gd name="adj1" fmla="val 50000"/>
              </a:avLst>
            </a:prstGeom>
            <a:noFill/>
            <a:ln w="9525">
              <a:solidFill>
                <a:schemeClr val="tx1"/>
              </a:solidFill>
              <a:miter lim="800000"/>
              <a:headEnd/>
              <a:tailEnd/>
            </a:ln>
          </p:spPr>
        </p:cxnSp>
        <p:cxnSp>
          <p:nvCxnSpPr>
            <p:cNvPr id="718" name="AutoShape 144"/>
            <p:cNvCxnSpPr>
              <a:cxnSpLocks noChangeShapeType="1"/>
              <a:endCxn id="778" idx="0"/>
            </p:cNvCxnSpPr>
            <p:nvPr/>
          </p:nvCxnSpPr>
          <p:spPr bwMode="auto">
            <a:xfrm rot="16200000" flipV="1">
              <a:off x="4557286" y="3645946"/>
              <a:ext cx="701965" cy="233390"/>
            </a:xfrm>
            <a:prstGeom prst="bentConnector3">
              <a:avLst>
                <a:gd name="adj1" fmla="val 19375"/>
              </a:avLst>
            </a:prstGeom>
            <a:noFill/>
            <a:ln w="9525">
              <a:solidFill>
                <a:schemeClr val="tx1"/>
              </a:solidFill>
              <a:miter lim="800000"/>
              <a:headEnd/>
              <a:tailEnd/>
            </a:ln>
          </p:spPr>
        </p:cxnSp>
        <p:cxnSp>
          <p:nvCxnSpPr>
            <p:cNvPr id="719" name="AutoShape 144"/>
            <p:cNvCxnSpPr>
              <a:cxnSpLocks noChangeShapeType="1"/>
              <a:endCxn id="773" idx="2"/>
            </p:cNvCxnSpPr>
            <p:nvPr/>
          </p:nvCxnSpPr>
          <p:spPr bwMode="auto">
            <a:xfrm rot="16200000" flipV="1">
              <a:off x="5081625" y="3803028"/>
              <a:ext cx="431898" cy="189291"/>
            </a:xfrm>
            <a:prstGeom prst="bentConnector4">
              <a:avLst>
                <a:gd name="adj1" fmla="val 47863"/>
                <a:gd name="adj2" fmla="val 2808"/>
              </a:avLst>
            </a:prstGeom>
            <a:noFill/>
            <a:ln w="9525">
              <a:solidFill>
                <a:schemeClr val="tx1"/>
              </a:solidFill>
              <a:miter lim="800000"/>
              <a:headEnd/>
              <a:tailEnd/>
            </a:ln>
          </p:spPr>
        </p:cxnSp>
        <p:cxnSp>
          <p:nvCxnSpPr>
            <p:cNvPr id="720" name="AutoShape 144"/>
            <p:cNvCxnSpPr>
              <a:cxnSpLocks noChangeShapeType="1"/>
              <a:endCxn id="775" idx="0"/>
            </p:cNvCxnSpPr>
            <p:nvPr/>
          </p:nvCxnSpPr>
          <p:spPr bwMode="auto">
            <a:xfrm rot="16200000" flipV="1">
              <a:off x="5365788" y="3726829"/>
              <a:ext cx="268181" cy="505408"/>
            </a:xfrm>
            <a:prstGeom prst="bentConnector3">
              <a:avLst>
                <a:gd name="adj1" fmla="val 50000"/>
              </a:avLst>
            </a:prstGeom>
            <a:noFill/>
            <a:ln w="9525">
              <a:solidFill>
                <a:schemeClr val="tx1"/>
              </a:solidFill>
              <a:miter lim="800000"/>
              <a:headEnd/>
              <a:tailEnd/>
            </a:ln>
          </p:spPr>
        </p:cxnSp>
        <p:cxnSp>
          <p:nvCxnSpPr>
            <p:cNvPr id="721" name="AutoShape 144"/>
            <p:cNvCxnSpPr>
              <a:cxnSpLocks noChangeShapeType="1"/>
              <a:stCxn id="809" idx="0"/>
            </p:cNvCxnSpPr>
            <p:nvPr/>
          </p:nvCxnSpPr>
          <p:spPr bwMode="auto">
            <a:xfrm rot="16200000" flipV="1">
              <a:off x="5294851" y="3321417"/>
              <a:ext cx="741565" cy="809520"/>
            </a:xfrm>
            <a:prstGeom prst="bentConnector2">
              <a:avLst/>
            </a:prstGeom>
            <a:noFill/>
            <a:ln w="9525">
              <a:solidFill>
                <a:schemeClr val="tx1"/>
              </a:solidFill>
              <a:miter lim="800000"/>
              <a:headEnd/>
              <a:tailEnd/>
            </a:ln>
          </p:spPr>
        </p:cxnSp>
        <p:cxnSp>
          <p:nvCxnSpPr>
            <p:cNvPr id="722" name="AutoShape 144"/>
            <p:cNvCxnSpPr>
              <a:cxnSpLocks noChangeShapeType="1"/>
              <a:stCxn id="810" idx="0"/>
              <a:endCxn id="758" idx="2"/>
            </p:cNvCxnSpPr>
            <p:nvPr/>
          </p:nvCxnSpPr>
          <p:spPr bwMode="auto">
            <a:xfrm rot="16200000" flipV="1">
              <a:off x="6198555" y="3867139"/>
              <a:ext cx="245030" cy="214610"/>
            </a:xfrm>
            <a:prstGeom prst="bentConnector4">
              <a:avLst>
                <a:gd name="adj1" fmla="val 46233"/>
                <a:gd name="adj2" fmla="val 89049"/>
              </a:avLst>
            </a:prstGeom>
            <a:noFill/>
            <a:ln w="9525">
              <a:solidFill>
                <a:schemeClr val="tx1"/>
              </a:solidFill>
              <a:miter lim="800000"/>
              <a:headEnd/>
              <a:tailEnd/>
            </a:ln>
          </p:spPr>
        </p:cxnSp>
        <p:cxnSp>
          <p:nvCxnSpPr>
            <p:cNvPr id="723" name="AutoShape 144"/>
            <p:cNvCxnSpPr>
              <a:cxnSpLocks noChangeShapeType="1"/>
              <a:stCxn id="811" idx="0"/>
              <a:endCxn id="751" idx="2"/>
            </p:cNvCxnSpPr>
            <p:nvPr/>
          </p:nvCxnSpPr>
          <p:spPr bwMode="auto">
            <a:xfrm rot="16200000" flipV="1">
              <a:off x="6229744" y="3533202"/>
              <a:ext cx="681922" cy="445591"/>
            </a:xfrm>
            <a:prstGeom prst="bentConnector4">
              <a:avLst>
                <a:gd name="adj1" fmla="val 17541"/>
                <a:gd name="adj2" fmla="val 61931"/>
              </a:avLst>
            </a:prstGeom>
            <a:noFill/>
            <a:ln w="9525">
              <a:solidFill>
                <a:schemeClr val="tx1"/>
              </a:solidFill>
              <a:miter lim="800000"/>
              <a:headEnd/>
              <a:tailEnd/>
            </a:ln>
          </p:spPr>
        </p:cxnSp>
        <p:sp>
          <p:nvSpPr>
            <p:cNvPr id="725" name="Rectangle 724"/>
            <p:cNvSpPr>
              <a:spLocks noChangeArrowheads="1"/>
            </p:cNvSpPr>
            <p:nvPr/>
          </p:nvSpPr>
          <p:spPr bwMode="auto">
            <a:xfrm>
              <a:off x="4917996" y="4732569"/>
              <a:ext cx="381000" cy="568325"/>
            </a:xfrm>
            <a:prstGeom prst="rect">
              <a:avLst/>
            </a:prstGeom>
            <a:solidFill>
              <a:srgbClr val="333333"/>
            </a:solidFill>
            <a:ln w="9525" algn="ctr">
              <a:solidFill>
                <a:schemeClr val="tx1"/>
              </a:solidFill>
              <a:miter lim="800000"/>
              <a:headEnd/>
              <a:tailEnd/>
            </a:ln>
          </p:spPr>
          <p:txBody>
            <a:bodyPr wrap="none" anchor="ctr"/>
            <a:lstStyle/>
            <a:p>
              <a:endParaRPr lang="en-GB" altLang="de-DE"/>
            </a:p>
          </p:txBody>
        </p:sp>
        <p:sp>
          <p:nvSpPr>
            <p:cNvPr id="726" name="Rectangle 725"/>
            <p:cNvSpPr>
              <a:spLocks noChangeArrowheads="1"/>
            </p:cNvSpPr>
            <p:nvPr/>
          </p:nvSpPr>
          <p:spPr bwMode="auto">
            <a:xfrm>
              <a:off x="5019596" y="4780194"/>
              <a:ext cx="381000" cy="569913"/>
            </a:xfrm>
            <a:prstGeom prst="rect">
              <a:avLst/>
            </a:prstGeom>
            <a:solidFill>
              <a:srgbClr val="1C1C1C"/>
            </a:solidFill>
            <a:ln w="9525" algn="ctr">
              <a:solidFill>
                <a:schemeClr val="tx1"/>
              </a:solidFill>
              <a:miter lim="800000"/>
              <a:headEnd/>
              <a:tailEnd/>
            </a:ln>
          </p:spPr>
          <p:txBody>
            <a:bodyPr wrap="none" anchor="ctr"/>
            <a:lstStyle/>
            <a:p>
              <a:endParaRPr lang="en-GB" altLang="de-DE"/>
            </a:p>
          </p:txBody>
        </p:sp>
        <p:sp>
          <p:nvSpPr>
            <p:cNvPr id="727" name="Rectangle 726"/>
            <p:cNvSpPr>
              <a:spLocks noChangeArrowheads="1"/>
            </p:cNvSpPr>
            <p:nvPr/>
          </p:nvSpPr>
          <p:spPr bwMode="auto">
            <a:xfrm>
              <a:off x="5146596" y="4827819"/>
              <a:ext cx="381000" cy="568325"/>
            </a:xfrm>
            <a:prstGeom prst="rect">
              <a:avLst/>
            </a:prstGeom>
            <a:solidFill>
              <a:srgbClr val="000000"/>
            </a:solidFill>
            <a:ln w="9525" algn="ctr">
              <a:solidFill>
                <a:schemeClr val="tx1"/>
              </a:solidFill>
              <a:miter lim="800000"/>
              <a:headEnd/>
              <a:tailEnd/>
            </a:ln>
          </p:spPr>
          <p:txBody>
            <a:bodyPr wrap="none" anchor="ctr"/>
            <a:lstStyle/>
            <a:p>
              <a:endParaRPr lang="en-GB" altLang="de-DE"/>
            </a:p>
          </p:txBody>
        </p:sp>
        <p:sp>
          <p:nvSpPr>
            <p:cNvPr id="728" name="Rectangle 727"/>
            <p:cNvSpPr>
              <a:spLocks noChangeArrowheads="1"/>
            </p:cNvSpPr>
            <p:nvPr/>
          </p:nvSpPr>
          <p:spPr bwMode="auto">
            <a:xfrm>
              <a:off x="5889546" y="4762731"/>
              <a:ext cx="381000" cy="568325"/>
            </a:xfrm>
            <a:prstGeom prst="rect">
              <a:avLst/>
            </a:prstGeom>
            <a:solidFill>
              <a:srgbClr val="333333"/>
            </a:solidFill>
            <a:ln w="9525">
              <a:solidFill>
                <a:schemeClr val="tx1"/>
              </a:solidFill>
              <a:miter lim="800000"/>
              <a:headEnd/>
              <a:tailEnd/>
            </a:ln>
          </p:spPr>
          <p:txBody>
            <a:bodyPr wrap="none" anchor="ctr"/>
            <a:lstStyle/>
            <a:p>
              <a:endParaRPr lang="en-GB" altLang="de-DE"/>
            </a:p>
          </p:txBody>
        </p:sp>
        <p:sp>
          <p:nvSpPr>
            <p:cNvPr id="729" name="Rectangle 728"/>
            <p:cNvSpPr>
              <a:spLocks noChangeArrowheads="1"/>
            </p:cNvSpPr>
            <p:nvPr/>
          </p:nvSpPr>
          <p:spPr bwMode="auto">
            <a:xfrm>
              <a:off x="5991146" y="4810356"/>
              <a:ext cx="381000" cy="569913"/>
            </a:xfrm>
            <a:prstGeom prst="rect">
              <a:avLst/>
            </a:prstGeom>
            <a:solidFill>
              <a:srgbClr val="1C1C1C"/>
            </a:solidFill>
            <a:ln w="9525">
              <a:solidFill>
                <a:schemeClr val="tx1"/>
              </a:solidFill>
              <a:miter lim="800000"/>
              <a:headEnd/>
              <a:tailEnd/>
            </a:ln>
          </p:spPr>
          <p:txBody>
            <a:bodyPr wrap="none" anchor="ctr"/>
            <a:lstStyle/>
            <a:p>
              <a:endParaRPr lang="en-GB" altLang="de-DE"/>
            </a:p>
          </p:txBody>
        </p:sp>
        <p:sp>
          <p:nvSpPr>
            <p:cNvPr id="730" name="Rectangle 729"/>
            <p:cNvSpPr>
              <a:spLocks noChangeArrowheads="1"/>
            </p:cNvSpPr>
            <p:nvPr/>
          </p:nvSpPr>
          <p:spPr bwMode="auto">
            <a:xfrm>
              <a:off x="6118146" y="4857981"/>
              <a:ext cx="381000" cy="568325"/>
            </a:xfrm>
            <a:prstGeom prst="rect">
              <a:avLst/>
            </a:prstGeom>
            <a:solidFill>
              <a:srgbClr val="000000"/>
            </a:solidFill>
            <a:ln w="9525">
              <a:solidFill>
                <a:schemeClr val="tx1"/>
              </a:solidFill>
              <a:miter lim="800000"/>
              <a:headEnd/>
              <a:tailEnd/>
            </a:ln>
          </p:spPr>
          <p:txBody>
            <a:bodyPr wrap="none" anchor="ctr"/>
            <a:lstStyle/>
            <a:p>
              <a:endParaRPr lang="en-GB" altLang="de-DE"/>
            </a:p>
          </p:txBody>
        </p:sp>
        <p:sp>
          <p:nvSpPr>
            <p:cNvPr id="731" name="Rectangle 730" descr="Diagonal weit nach oben"/>
            <p:cNvSpPr>
              <a:spLocks noChangeArrowheads="1"/>
            </p:cNvSpPr>
            <p:nvPr/>
          </p:nvSpPr>
          <p:spPr bwMode="auto">
            <a:xfrm>
              <a:off x="4650559" y="5513641"/>
              <a:ext cx="2209800"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a:p>
          </p:txBody>
        </p:sp>
        <p:cxnSp>
          <p:nvCxnSpPr>
            <p:cNvPr id="732" name="AutoShape 75"/>
            <p:cNvCxnSpPr>
              <a:cxnSpLocks noChangeShapeType="1"/>
              <a:stCxn id="731" idx="0"/>
              <a:endCxn id="730" idx="2"/>
            </p:cNvCxnSpPr>
            <p:nvPr/>
          </p:nvCxnSpPr>
          <p:spPr bwMode="auto">
            <a:xfrm rot="5400000" flipH="1" flipV="1">
              <a:off x="5988385" y="5193381"/>
              <a:ext cx="87335" cy="553187"/>
            </a:xfrm>
            <a:prstGeom prst="bentConnector3">
              <a:avLst>
                <a:gd name="adj1" fmla="val 50000"/>
              </a:avLst>
            </a:prstGeom>
            <a:noFill/>
            <a:ln w="9525">
              <a:solidFill>
                <a:schemeClr val="tx1"/>
              </a:solidFill>
              <a:miter lim="800000"/>
              <a:headEnd/>
              <a:tailEnd/>
            </a:ln>
          </p:spPr>
        </p:cxnSp>
        <p:sp>
          <p:nvSpPr>
            <p:cNvPr id="605" name="Rectangle 2"/>
            <p:cNvSpPr>
              <a:spLocks noChangeArrowheads="1"/>
            </p:cNvSpPr>
            <p:nvPr/>
          </p:nvSpPr>
          <p:spPr bwMode="auto">
            <a:xfrm>
              <a:off x="4740627" y="1804784"/>
              <a:ext cx="1905000" cy="583831"/>
            </a:xfrm>
            <a:prstGeom prst="rect">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06" name="AutoShape 3"/>
            <p:cNvSpPr>
              <a:spLocks noChangeAspect="1" noChangeArrowheads="1"/>
            </p:cNvSpPr>
            <p:nvPr/>
          </p:nvSpPr>
          <p:spPr bwMode="auto">
            <a:xfrm rot="5400000">
              <a:off x="60351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07" name="AutoShape 4"/>
            <p:cNvSpPr>
              <a:spLocks noChangeAspect="1" noChangeArrowheads="1"/>
            </p:cNvSpPr>
            <p:nvPr/>
          </p:nvSpPr>
          <p:spPr bwMode="auto">
            <a:xfrm rot="5400000">
              <a:off x="58827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08" name="AutoShape 5"/>
            <p:cNvSpPr>
              <a:spLocks noChangeAspect="1" noChangeArrowheads="1"/>
            </p:cNvSpPr>
            <p:nvPr/>
          </p:nvSpPr>
          <p:spPr bwMode="auto">
            <a:xfrm rot="5400000">
              <a:off x="5730351" y="186423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09" name="AutoShape 6"/>
            <p:cNvSpPr>
              <a:spLocks noChangeAspect="1" noChangeArrowheads="1"/>
            </p:cNvSpPr>
            <p:nvPr/>
          </p:nvSpPr>
          <p:spPr bwMode="auto">
            <a:xfrm rot="5400000">
              <a:off x="55779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0" name="AutoShape 7"/>
            <p:cNvSpPr>
              <a:spLocks noChangeAspect="1" noChangeArrowheads="1"/>
            </p:cNvSpPr>
            <p:nvPr/>
          </p:nvSpPr>
          <p:spPr bwMode="auto">
            <a:xfrm rot="5400000">
              <a:off x="54271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1" name="AutoShape 8"/>
            <p:cNvSpPr>
              <a:spLocks noChangeAspect="1" noChangeArrowheads="1"/>
            </p:cNvSpPr>
            <p:nvPr/>
          </p:nvSpPr>
          <p:spPr bwMode="auto">
            <a:xfrm rot="5400000">
              <a:off x="5273151" y="186423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2" name="AutoShape 9"/>
            <p:cNvSpPr>
              <a:spLocks noChangeAspect="1" noChangeArrowheads="1"/>
            </p:cNvSpPr>
            <p:nvPr/>
          </p:nvSpPr>
          <p:spPr bwMode="auto">
            <a:xfrm rot="5400000">
              <a:off x="51207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3" name="AutoShape 10"/>
            <p:cNvSpPr>
              <a:spLocks noChangeAspect="1" noChangeArrowheads="1"/>
            </p:cNvSpPr>
            <p:nvPr/>
          </p:nvSpPr>
          <p:spPr bwMode="auto">
            <a:xfrm rot="5400000">
              <a:off x="49683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4" name="AutoShape 11"/>
            <p:cNvSpPr>
              <a:spLocks noChangeAspect="1" noChangeArrowheads="1"/>
            </p:cNvSpPr>
            <p:nvPr/>
          </p:nvSpPr>
          <p:spPr bwMode="auto">
            <a:xfrm rot="5400000">
              <a:off x="4815951" y="186423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5" name="AutoShape 12"/>
            <p:cNvSpPr>
              <a:spLocks noChangeAspect="1" noChangeArrowheads="1"/>
            </p:cNvSpPr>
            <p:nvPr/>
          </p:nvSpPr>
          <p:spPr bwMode="auto">
            <a:xfrm rot="5400000">
              <a:off x="61891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6" name="AutoShape 13"/>
            <p:cNvSpPr>
              <a:spLocks noChangeAspect="1" noChangeArrowheads="1"/>
            </p:cNvSpPr>
            <p:nvPr/>
          </p:nvSpPr>
          <p:spPr bwMode="auto">
            <a:xfrm rot="5400000">
              <a:off x="63415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7" name="AutoShape 14"/>
            <p:cNvSpPr>
              <a:spLocks noChangeAspect="1" noChangeArrowheads="1"/>
            </p:cNvSpPr>
            <p:nvPr/>
          </p:nvSpPr>
          <p:spPr bwMode="auto">
            <a:xfrm rot="5400000">
              <a:off x="6493939" y="186555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8" name="AutoShape 15"/>
            <p:cNvSpPr>
              <a:spLocks noChangeAspect="1" noChangeArrowheads="1"/>
            </p:cNvSpPr>
            <p:nvPr/>
          </p:nvSpPr>
          <p:spPr bwMode="auto">
            <a:xfrm rot="5400000">
              <a:off x="60351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19" name="AutoShape 16"/>
            <p:cNvSpPr>
              <a:spLocks noChangeAspect="1" noChangeArrowheads="1"/>
            </p:cNvSpPr>
            <p:nvPr/>
          </p:nvSpPr>
          <p:spPr bwMode="auto">
            <a:xfrm rot="5400000">
              <a:off x="58827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0" name="AutoShape 17"/>
            <p:cNvSpPr>
              <a:spLocks noChangeAspect="1" noChangeArrowheads="1"/>
            </p:cNvSpPr>
            <p:nvPr/>
          </p:nvSpPr>
          <p:spPr bwMode="auto">
            <a:xfrm rot="5400000">
              <a:off x="57303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1" name="AutoShape 18"/>
            <p:cNvSpPr>
              <a:spLocks noChangeAspect="1" noChangeArrowheads="1"/>
            </p:cNvSpPr>
            <p:nvPr/>
          </p:nvSpPr>
          <p:spPr bwMode="auto">
            <a:xfrm rot="5400000">
              <a:off x="55779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2" name="AutoShape 19"/>
            <p:cNvSpPr>
              <a:spLocks noChangeAspect="1" noChangeArrowheads="1"/>
            </p:cNvSpPr>
            <p:nvPr/>
          </p:nvSpPr>
          <p:spPr bwMode="auto">
            <a:xfrm rot="5400000">
              <a:off x="5427139" y="198710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3" name="AutoShape 20"/>
            <p:cNvSpPr>
              <a:spLocks noChangeAspect="1" noChangeArrowheads="1"/>
            </p:cNvSpPr>
            <p:nvPr/>
          </p:nvSpPr>
          <p:spPr bwMode="auto">
            <a:xfrm rot="5400000">
              <a:off x="52731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4" name="AutoShape 21"/>
            <p:cNvSpPr>
              <a:spLocks noChangeAspect="1" noChangeArrowheads="1"/>
            </p:cNvSpPr>
            <p:nvPr/>
          </p:nvSpPr>
          <p:spPr bwMode="auto">
            <a:xfrm rot="5400000">
              <a:off x="51207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5" name="AutoShape 22"/>
            <p:cNvSpPr>
              <a:spLocks noChangeAspect="1" noChangeArrowheads="1"/>
            </p:cNvSpPr>
            <p:nvPr/>
          </p:nvSpPr>
          <p:spPr bwMode="auto">
            <a:xfrm rot="5400000">
              <a:off x="49683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6" name="AutoShape 23"/>
            <p:cNvSpPr>
              <a:spLocks noChangeAspect="1" noChangeArrowheads="1"/>
            </p:cNvSpPr>
            <p:nvPr/>
          </p:nvSpPr>
          <p:spPr bwMode="auto">
            <a:xfrm rot="5400000">
              <a:off x="4815951" y="198578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7" name="AutoShape 24"/>
            <p:cNvSpPr>
              <a:spLocks noChangeAspect="1" noChangeArrowheads="1"/>
            </p:cNvSpPr>
            <p:nvPr/>
          </p:nvSpPr>
          <p:spPr bwMode="auto">
            <a:xfrm rot="5400000">
              <a:off x="6189139" y="198710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8" name="AutoShape 25"/>
            <p:cNvSpPr>
              <a:spLocks noChangeAspect="1" noChangeArrowheads="1"/>
            </p:cNvSpPr>
            <p:nvPr/>
          </p:nvSpPr>
          <p:spPr bwMode="auto">
            <a:xfrm rot="5400000">
              <a:off x="6341539" y="198710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29" name="AutoShape 26"/>
            <p:cNvSpPr>
              <a:spLocks noChangeAspect="1" noChangeArrowheads="1"/>
            </p:cNvSpPr>
            <p:nvPr/>
          </p:nvSpPr>
          <p:spPr bwMode="auto">
            <a:xfrm rot="5400000">
              <a:off x="6493939" y="198710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0" name="AutoShape 27"/>
            <p:cNvSpPr>
              <a:spLocks noChangeAspect="1" noChangeArrowheads="1"/>
            </p:cNvSpPr>
            <p:nvPr/>
          </p:nvSpPr>
          <p:spPr bwMode="auto">
            <a:xfrm rot="5400000">
              <a:off x="60351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1" name="AutoShape 28"/>
            <p:cNvSpPr>
              <a:spLocks noChangeAspect="1" noChangeArrowheads="1"/>
            </p:cNvSpPr>
            <p:nvPr/>
          </p:nvSpPr>
          <p:spPr bwMode="auto">
            <a:xfrm rot="5400000">
              <a:off x="58827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2" name="AutoShape 29"/>
            <p:cNvSpPr>
              <a:spLocks noChangeAspect="1" noChangeArrowheads="1"/>
            </p:cNvSpPr>
            <p:nvPr/>
          </p:nvSpPr>
          <p:spPr bwMode="auto">
            <a:xfrm rot="5400000">
              <a:off x="57303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3" name="AutoShape 30"/>
            <p:cNvSpPr>
              <a:spLocks noChangeAspect="1" noChangeArrowheads="1"/>
            </p:cNvSpPr>
            <p:nvPr/>
          </p:nvSpPr>
          <p:spPr bwMode="auto">
            <a:xfrm rot="5400000">
              <a:off x="55779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4" name="AutoShape 31"/>
            <p:cNvSpPr>
              <a:spLocks noChangeAspect="1" noChangeArrowheads="1"/>
            </p:cNvSpPr>
            <p:nvPr/>
          </p:nvSpPr>
          <p:spPr bwMode="auto">
            <a:xfrm rot="5400000">
              <a:off x="5427140" y="210732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5" name="AutoShape 32"/>
            <p:cNvSpPr>
              <a:spLocks noChangeAspect="1" noChangeArrowheads="1"/>
            </p:cNvSpPr>
            <p:nvPr/>
          </p:nvSpPr>
          <p:spPr bwMode="auto">
            <a:xfrm rot="5400000">
              <a:off x="5273152" y="2106008"/>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6" name="AutoShape 33"/>
            <p:cNvSpPr>
              <a:spLocks noChangeAspect="1" noChangeArrowheads="1"/>
            </p:cNvSpPr>
            <p:nvPr/>
          </p:nvSpPr>
          <p:spPr bwMode="auto">
            <a:xfrm rot="5400000">
              <a:off x="51207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7" name="AutoShape 34"/>
            <p:cNvSpPr>
              <a:spLocks noChangeAspect="1" noChangeArrowheads="1"/>
            </p:cNvSpPr>
            <p:nvPr/>
          </p:nvSpPr>
          <p:spPr bwMode="auto">
            <a:xfrm rot="5400000">
              <a:off x="49683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8" name="AutoShape 35"/>
            <p:cNvSpPr>
              <a:spLocks noChangeAspect="1" noChangeArrowheads="1"/>
            </p:cNvSpPr>
            <p:nvPr/>
          </p:nvSpPr>
          <p:spPr bwMode="auto">
            <a:xfrm rot="5400000">
              <a:off x="4815952" y="2106008"/>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9" name="AutoShape 36"/>
            <p:cNvSpPr>
              <a:spLocks noChangeAspect="1" noChangeArrowheads="1"/>
            </p:cNvSpPr>
            <p:nvPr/>
          </p:nvSpPr>
          <p:spPr bwMode="auto">
            <a:xfrm rot="5400000">
              <a:off x="6189140" y="210732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0" name="AutoShape 37"/>
            <p:cNvSpPr>
              <a:spLocks noChangeAspect="1" noChangeArrowheads="1"/>
            </p:cNvSpPr>
            <p:nvPr/>
          </p:nvSpPr>
          <p:spPr bwMode="auto">
            <a:xfrm rot="5400000">
              <a:off x="6341540" y="2107329"/>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1" name="AutoShape 38"/>
            <p:cNvSpPr>
              <a:spLocks noChangeAspect="1" noChangeArrowheads="1"/>
            </p:cNvSpPr>
            <p:nvPr/>
          </p:nvSpPr>
          <p:spPr bwMode="auto">
            <a:xfrm rot="5400000">
              <a:off x="6493940" y="2107329"/>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2" name="AutoShape 39"/>
            <p:cNvSpPr>
              <a:spLocks noChangeAspect="1" noChangeArrowheads="1"/>
            </p:cNvSpPr>
            <p:nvPr/>
          </p:nvSpPr>
          <p:spPr bwMode="auto">
            <a:xfrm rot="5400000">
              <a:off x="6035152" y="222755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3" name="AutoShape 40"/>
            <p:cNvSpPr>
              <a:spLocks noChangeAspect="1" noChangeArrowheads="1"/>
            </p:cNvSpPr>
            <p:nvPr/>
          </p:nvSpPr>
          <p:spPr bwMode="auto">
            <a:xfrm rot="5400000">
              <a:off x="58827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4" name="AutoShape 41"/>
            <p:cNvSpPr>
              <a:spLocks noChangeAspect="1" noChangeArrowheads="1"/>
            </p:cNvSpPr>
            <p:nvPr/>
          </p:nvSpPr>
          <p:spPr bwMode="auto">
            <a:xfrm rot="5400000">
              <a:off x="5730352" y="222755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5" name="AutoShape 42"/>
            <p:cNvSpPr>
              <a:spLocks noChangeAspect="1" noChangeArrowheads="1"/>
            </p:cNvSpPr>
            <p:nvPr/>
          </p:nvSpPr>
          <p:spPr bwMode="auto">
            <a:xfrm rot="5400000">
              <a:off x="55779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6" name="AutoShape 43"/>
            <p:cNvSpPr>
              <a:spLocks noChangeAspect="1" noChangeArrowheads="1"/>
            </p:cNvSpPr>
            <p:nvPr/>
          </p:nvSpPr>
          <p:spPr bwMode="auto">
            <a:xfrm rot="5400000">
              <a:off x="5427140" y="222887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7" name="AutoShape 44"/>
            <p:cNvSpPr>
              <a:spLocks noChangeAspect="1" noChangeArrowheads="1"/>
            </p:cNvSpPr>
            <p:nvPr/>
          </p:nvSpPr>
          <p:spPr bwMode="auto">
            <a:xfrm rot="5400000">
              <a:off x="52731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8" name="AutoShape 45"/>
            <p:cNvSpPr>
              <a:spLocks noChangeAspect="1" noChangeArrowheads="1"/>
            </p:cNvSpPr>
            <p:nvPr/>
          </p:nvSpPr>
          <p:spPr bwMode="auto">
            <a:xfrm rot="5400000">
              <a:off x="51207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9" name="AutoShape 46"/>
            <p:cNvSpPr>
              <a:spLocks noChangeAspect="1" noChangeArrowheads="1"/>
            </p:cNvSpPr>
            <p:nvPr/>
          </p:nvSpPr>
          <p:spPr bwMode="auto">
            <a:xfrm rot="5400000">
              <a:off x="4968352" y="2227554"/>
              <a:ext cx="61200" cy="61200"/>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50" name="AutoShape 47"/>
            <p:cNvSpPr>
              <a:spLocks noChangeAspect="1" noChangeArrowheads="1"/>
            </p:cNvSpPr>
            <p:nvPr/>
          </p:nvSpPr>
          <p:spPr bwMode="auto">
            <a:xfrm rot="5400000">
              <a:off x="4815952" y="2227554"/>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51" name="AutoShape 48"/>
            <p:cNvSpPr>
              <a:spLocks noChangeAspect="1" noChangeArrowheads="1"/>
            </p:cNvSpPr>
            <p:nvPr/>
          </p:nvSpPr>
          <p:spPr bwMode="auto">
            <a:xfrm rot="5400000">
              <a:off x="6189140" y="222887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52" name="AutoShape 49"/>
            <p:cNvSpPr>
              <a:spLocks noChangeAspect="1" noChangeArrowheads="1"/>
            </p:cNvSpPr>
            <p:nvPr/>
          </p:nvSpPr>
          <p:spPr bwMode="auto">
            <a:xfrm rot="5400000">
              <a:off x="6341540" y="2228875"/>
              <a:ext cx="61200" cy="61200"/>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53" name="AutoShape 50"/>
            <p:cNvSpPr>
              <a:spLocks noChangeAspect="1" noChangeArrowheads="1"/>
            </p:cNvSpPr>
            <p:nvPr/>
          </p:nvSpPr>
          <p:spPr bwMode="auto">
            <a:xfrm rot="5400000">
              <a:off x="6493940" y="2228875"/>
              <a:ext cx="61200" cy="61200"/>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cxnSp>
          <p:nvCxnSpPr>
            <p:cNvPr id="654" name="AutoShape 70"/>
            <p:cNvCxnSpPr>
              <a:cxnSpLocks noChangeShapeType="1"/>
              <a:stCxn id="638" idx="2"/>
              <a:endCxn id="671" idx="0"/>
            </p:cNvCxnSpPr>
            <p:nvPr/>
          </p:nvCxnSpPr>
          <p:spPr bwMode="auto">
            <a:xfrm rot="10800000" flipV="1">
              <a:off x="4668640" y="2149283"/>
              <a:ext cx="147313" cy="501675"/>
            </a:xfrm>
            <a:prstGeom prst="bentConnector2">
              <a:avLst/>
            </a:prstGeom>
            <a:noFill/>
            <a:ln w="9525">
              <a:solidFill>
                <a:schemeClr val="tx1"/>
              </a:solidFill>
              <a:miter lim="800000"/>
              <a:headEnd/>
              <a:tailEnd/>
            </a:ln>
          </p:spPr>
        </p:cxnSp>
        <p:cxnSp>
          <p:nvCxnSpPr>
            <p:cNvPr id="655" name="AutoShape 71"/>
            <p:cNvCxnSpPr>
              <a:cxnSpLocks noChangeShapeType="1"/>
              <a:stCxn id="637" idx="1"/>
              <a:endCxn id="672" idx="0"/>
            </p:cNvCxnSpPr>
            <p:nvPr/>
          </p:nvCxnSpPr>
          <p:spPr bwMode="auto">
            <a:xfrm rot="5400000">
              <a:off x="4697379" y="2365919"/>
              <a:ext cx="487609" cy="90186"/>
            </a:xfrm>
            <a:prstGeom prst="bentConnector3">
              <a:avLst>
                <a:gd name="adj1" fmla="val 50000"/>
              </a:avLst>
            </a:prstGeom>
            <a:noFill/>
            <a:ln w="9525">
              <a:solidFill>
                <a:schemeClr val="tx1"/>
              </a:solidFill>
              <a:miter lim="800000"/>
              <a:headEnd/>
              <a:tailEnd/>
            </a:ln>
          </p:spPr>
        </p:cxnSp>
        <p:cxnSp>
          <p:nvCxnSpPr>
            <p:cNvPr id="656" name="AutoShape 72"/>
            <p:cNvCxnSpPr>
              <a:cxnSpLocks noChangeShapeType="1"/>
              <a:stCxn id="628" idx="7"/>
              <a:endCxn id="680" idx="0"/>
            </p:cNvCxnSpPr>
            <p:nvPr/>
          </p:nvCxnSpPr>
          <p:spPr bwMode="auto">
            <a:xfrm>
              <a:off x="6402739" y="2030380"/>
              <a:ext cx="354698" cy="629510"/>
            </a:xfrm>
            <a:prstGeom prst="bentConnector2">
              <a:avLst/>
            </a:prstGeom>
            <a:noFill/>
            <a:ln w="9525">
              <a:solidFill>
                <a:schemeClr val="tx1"/>
              </a:solidFill>
              <a:miter lim="800000"/>
              <a:headEnd/>
              <a:tailEnd/>
            </a:ln>
          </p:spPr>
        </p:cxnSp>
        <p:cxnSp>
          <p:nvCxnSpPr>
            <p:cNvPr id="657" name="AutoShape 73"/>
            <p:cNvCxnSpPr>
              <a:cxnSpLocks noChangeShapeType="1"/>
              <a:stCxn id="649" idx="0"/>
              <a:endCxn id="673" idx="0"/>
            </p:cNvCxnSpPr>
            <p:nvPr/>
          </p:nvCxnSpPr>
          <p:spPr bwMode="auto">
            <a:xfrm rot="16200000" flipH="1">
              <a:off x="4890147" y="2410235"/>
              <a:ext cx="363173" cy="120210"/>
            </a:xfrm>
            <a:prstGeom prst="bentConnector3">
              <a:avLst>
                <a:gd name="adj1" fmla="val 50000"/>
              </a:avLst>
            </a:prstGeom>
            <a:noFill/>
            <a:ln w="9525">
              <a:solidFill>
                <a:schemeClr val="tx1"/>
              </a:solidFill>
              <a:miter lim="800000"/>
              <a:headEnd/>
              <a:tailEnd/>
            </a:ln>
          </p:spPr>
        </p:cxnSp>
        <p:cxnSp>
          <p:nvCxnSpPr>
            <p:cNvPr id="658" name="AutoShape 75"/>
            <p:cNvCxnSpPr>
              <a:cxnSpLocks noChangeShapeType="1"/>
              <a:stCxn id="644" idx="1"/>
              <a:endCxn id="676" idx="0"/>
            </p:cNvCxnSpPr>
            <p:nvPr/>
          </p:nvCxnSpPr>
          <p:spPr bwMode="auto">
            <a:xfrm rot="16200000" flipH="1">
              <a:off x="5601128" y="2435901"/>
              <a:ext cx="371514" cy="77219"/>
            </a:xfrm>
            <a:prstGeom prst="bentConnector3">
              <a:avLst>
                <a:gd name="adj1" fmla="val 50000"/>
              </a:avLst>
            </a:prstGeom>
            <a:noFill/>
            <a:ln w="9525">
              <a:solidFill>
                <a:schemeClr val="tx1"/>
              </a:solidFill>
              <a:miter lim="800000"/>
              <a:headEnd/>
              <a:tailEnd/>
            </a:ln>
          </p:spPr>
        </p:cxnSp>
        <p:cxnSp>
          <p:nvCxnSpPr>
            <p:cNvPr id="659" name="AutoShape 76"/>
            <p:cNvCxnSpPr>
              <a:cxnSpLocks noChangeShapeType="1"/>
              <a:stCxn id="608" idx="0"/>
              <a:endCxn id="677" idx="0"/>
            </p:cNvCxnSpPr>
            <p:nvPr/>
          </p:nvCxnSpPr>
          <p:spPr bwMode="auto">
            <a:xfrm rot="16200000" flipH="1">
              <a:off x="5551465" y="2147600"/>
              <a:ext cx="731940" cy="287616"/>
            </a:xfrm>
            <a:prstGeom prst="bentConnector3">
              <a:avLst>
                <a:gd name="adj1" fmla="val 50000"/>
              </a:avLst>
            </a:prstGeom>
            <a:noFill/>
            <a:ln w="9525">
              <a:solidFill>
                <a:schemeClr val="tx1"/>
              </a:solidFill>
              <a:miter lim="800000"/>
              <a:headEnd/>
              <a:tailEnd/>
            </a:ln>
          </p:spPr>
        </p:cxnSp>
        <p:cxnSp>
          <p:nvCxnSpPr>
            <p:cNvPr id="660" name="AutoShape 78"/>
            <p:cNvCxnSpPr>
              <a:cxnSpLocks noChangeShapeType="1"/>
              <a:stCxn id="642" idx="0"/>
              <a:endCxn id="679" idx="0"/>
            </p:cNvCxnSpPr>
            <p:nvPr/>
          </p:nvCxnSpPr>
          <p:spPr bwMode="auto">
            <a:xfrm rot="16200000" flipH="1">
              <a:off x="6113045" y="2254136"/>
              <a:ext cx="374026" cy="443261"/>
            </a:xfrm>
            <a:prstGeom prst="bentConnector3">
              <a:avLst>
                <a:gd name="adj1" fmla="val 50000"/>
              </a:avLst>
            </a:prstGeom>
            <a:noFill/>
            <a:ln w="9525">
              <a:solidFill>
                <a:schemeClr val="tx1"/>
              </a:solidFill>
              <a:miter lim="800000"/>
              <a:headEnd/>
              <a:tailEnd/>
            </a:ln>
          </p:spPr>
        </p:cxnSp>
        <p:cxnSp>
          <p:nvCxnSpPr>
            <p:cNvPr id="661" name="AutoShape 176"/>
            <p:cNvCxnSpPr>
              <a:cxnSpLocks noChangeShapeType="1"/>
              <a:stCxn id="636" idx="7"/>
              <a:endCxn id="674" idx="0"/>
            </p:cNvCxnSpPr>
            <p:nvPr/>
          </p:nvCxnSpPr>
          <p:spPr bwMode="auto">
            <a:xfrm>
              <a:off x="5181952" y="2149284"/>
              <a:ext cx="183381" cy="506791"/>
            </a:xfrm>
            <a:prstGeom prst="bentConnector2">
              <a:avLst/>
            </a:prstGeom>
            <a:noFill/>
            <a:ln w="9525">
              <a:solidFill>
                <a:schemeClr val="tx1"/>
              </a:solidFill>
              <a:miter lim="800000"/>
              <a:headEnd/>
              <a:tailEnd/>
            </a:ln>
          </p:spPr>
        </p:cxnSp>
        <p:cxnSp>
          <p:nvCxnSpPr>
            <p:cNvPr id="663" name="AutoShape 178"/>
            <p:cNvCxnSpPr>
              <a:cxnSpLocks noChangeShapeType="1"/>
              <a:stCxn id="622" idx="1"/>
              <a:endCxn id="675" idx="0"/>
            </p:cNvCxnSpPr>
            <p:nvPr/>
          </p:nvCxnSpPr>
          <p:spPr bwMode="auto">
            <a:xfrm rot="16200000" flipH="1">
              <a:off x="5217500" y="2275866"/>
              <a:ext cx="608106" cy="152981"/>
            </a:xfrm>
            <a:prstGeom prst="bentConnector3">
              <a:avLst>
                <a:gd name="adj1" fmla="val 50000"/>
              </a:avLst>
            </a:prstGeom>
            <a:noFill/>
            <a:ln w="9525">
              <a:solidFill>
                <a:schemeClr val="tx1"/>
              </a:solidFill>
              <a:miter lim="800000"/>
              <a:headEnd/>
              <a:tailEnd/>
            </a:ln>
          </p:spPr>
        </p:cxnSp>
        <p:cxnSp>
          <p:nvCxnSpPr>
            <p:cNvPr id="664" name="AutoShape 179"/>
            <p:cNvCxnSpPr>
              <a:cxnSpLocks noChangeShapeType="1"/>
              <a:stCxn id="631" idx="1"/>
              <a:endCxn id="678" idx="0"/>
            </p:cNvCxnSpPr>
            <p:nvPr/>
          </p:nvCxnSpPr>
          <p:spPr bwMode="auto">
            <a:xfrm rot="16200000" flipH="1">
              <a:off x="5850548" y="2217336"/>
              <a:ext cx="494318" cy="394062"/>
            </a:xfrm>
            <a:prstGeom prst="bentConnector3">
              <a:avLst>
                <a:gd name="adj1" fmla="val 50000"/>
              </a:avLst>
            </a:prstGeom>
            <a:noFill/>
            <a:ln w="9525">
              <a:solidFill>
                <a:schemeClr val="tx1"/>
              </a:solidFill>
              <a:miter lim="800000"/>
              <a:headEnd/>
              <a:tailEnd/>
            </a:ln>
          </p:spPr>
        </p:cxnSp>
        <p:sp>
          <p:nvSpPr>
            <p:cNvPr id="671" name="Rectangle 670"/>
            <p:cNvSpPr>
              <a:spLocks noChangeArrowheads="1"/>
            </p:cNvSpPr>
            <p:nvPr/>
          </p:nvSpPr>
          <p:spPr bwMode="auto">
            <a:xfrm>
              <a:off x="4583113" y="2650959"/>
              <a:ext cx="171051"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672" name="Rectangle 671"/>
            <p:cNvSpPr>
              <a:spLocks noChangeArrowheads="1"/>
            </p:cNvSpPr>
            <p:nvPr/>
          </p:nvSpPr>
          <p:spPr bwMode="auto">
            <a:xfrm>
              <a:off x="4813940" y="2654817"/>
              <a:ext cx="164300" cy="503238"/>
            </a:xfrm>
            <a:prstGeom prst="rect">
              <a:avLst/>
            </a:prstGeom>
            <a:noFill/>
            <a:ln w="9525">
              <a:solidFill>
                <a:schemeClr val="tx1"/>
              </a:solidFill>
              <a:miter lim="800000"/>
              <a:headEnd/>
              <a:tailEnd/>
            </a:ln>
          </p:spPr>
          <p:txBody>
            <a:bodyPr wrap="none" anchor="ctr"/>
            <a:lstStyle/>
            <a:p>
              <a:endParaRPr lang="en-GB" altLang="de-DE"/>
            </a:p>
          </p:txBody>
        </p:sp>
        <p:sp>
          <p:nvSpPr>
            <p:cNvPr id="673" name="Rectangle 672"/>
            <p:cNvSpPr>
              <a:spLocks noChangeArrowheads="1"/>
            </p:cNvSpPr>
            <p:nvPr/>
          </p:nvSpPr>
          <p:spPr bwMode="auto">
            <a:xfrm>
              <a:off x="5042938" y="2651927"/>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674" name="Rectangle 673"/>
            <p:cNvSpPr>
              <a:spLocks noChangeArrowheads="1"/>
            </p:cNvSpPr>
            <p:nvPr/>
          </p:nvSpPr>
          <p:spPr bwMode="auto">
            <a:xfrm>
              <a:off x="5276433" y="2656075"/>
              <a:ext cx="177800"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sp>
          <p:nvSpPr>
            <p:cNvPr id="675" name="Rectangle 674"/>
            <p:cNvSpPr>
              <a:spLocks noChangeArrowheads="1"/>
            </p:cNvSpPr>
            <p:nvPr/>
          </p:nvSpPr>
          <p:spPr bwMode="auto">
            <a:xfrm>
              <a:off x="5512518" y="2656410"/>
              <a:ext cx="171051"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676" name="Rectangle 675"/>
            <p:cNvSpPr>
              <a:spLocks noChangeArrowheads="1"/>
            </p:cNvSpPr>
            <p:nvPr/>
          </p:nvSpPr>
          <p:spPr bwMode="auto">
            <a:xfrm>
              <a:off x="5743345" y="2660268"/>
              <a:ext cx="164300" cy="503238"/>
            </a:xfrm>
            <a:prstGeom prst="rect">
              <a:avLst/>
            </a:prstGeom>
            <a:noFill/>
            <a:ln w="9525">
              <a:solidFill>
                <a:schemeClr val="tx1"/>
              </a:solidFill>
              <a:miter lim="800000"/>
              <a:headEnd/>
              <a:tailEnd/>
            </a:ln>
          </p:spPr>
          <p:txBody>
            <a:bodyPr wrap="none" anchor="ctr"/>
            <a:lstStyle/>
            <a:p>
              <a:endParaRPr lang="en-GB" altLang="de-DE"/>
            </a:p>
          </p:txBody>
        </p:sp>
        <p:sp>
          <p:nvSpPr>
            <p:cNvPr id="677" name="Rectangle 676"/>
            <p:cNvSpPr>
              <a:spLocks noChangeArrowheads="1"/>
            </p:cNvSpPr>
            <p:nvPr/>
          </p:nvSpPr>
          <p:spPr bwMode="auto">
            <a:xfrm>
              <a:off x="5972343" y="2657378"/>
              <a:ext cx="177800"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sp>
          <p:nvSpPr>
            <p:cNvPr id="678" name="Rectangle 677"/>
            <p:cNvSpPr>
              <a:spLocks noChangeArrowheads="1"/>
            </p:cNvSpPr>
            <p:nvPr/>
          </p:nvSpPr>
          <p:spPr bwMode="auto">
            <a:xfrm>
              <a:off x="6205838" y="2661526"/>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679" name="Rectangle 678"/>
            <p:cNvSpPr>
              <a:spLocks noChangeArrowheads="1"/>
            </p:cNvSpPr>
            <p:nvPr/>
          </p:nvSpPr>
          <p:spPr bwMode="auto">
            <a:xfrm>
              <a:off x="6439539" y="2662780"/>
              <a:ext cx="164300" cy="503238"/>
            </a:xfrm>
            <a:prstGeom prst="rect">
              <a:avLst/>
            </a:prstGeom>
            <a:noFill/>
            <a:ln w="9525">
              <a:solidFill>
                <a:schemeClr val="tx1"/>
              </a:solidFill>
              <a:miter lim="800000"/>
              <a:headEnd/>
              <a:tailEnd/>
            </a:ln>
          </p:spPr>
          <p:txBody>
            <a:bodyPr wrap="none" anchor="ctr"/>
            <a:lstStyle/>
            <a:p>
              <a:endParaRPr lang="en-GB" altLang="de-DE"/>
            </a:p>
          </p:txBody>
        </p:sp>
        <p:sp>
          <p:nvSpPr>
            <p:cNvPr id="680" name="Rectangle 679"/>
            <p:cNvSpPr>
              <a:spLocks noChangeArrowheads="1"/>
            </p:cNvSpPr>
            <p:nvPr/>
          </p:nvSpPr>
          <p:spPr bwMode="auto">
            <a:xfrm>
              <a:off x="6668537" y="2659890"/>
              <a:ext cx="177800"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681" name="Rectangle 680"/>
            <p:cNvSpPr>
              <a:spLocks noChangeArrowheads="1"/>
            </p:cNvSpPr>
            <p:nvPr/>
          </p:nvSpPr>
          <p:spPr bwMode="auto">
            <a:xfrm>
              <a:off x="6902032" y="2664038"/>
              <a:ext cx="177800"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cxnSp>
          <p:nvCxnSpPr>
            <p:cNvPr id="682" name="AutoShape 72"/>
            <p:cNvCxnSpPr>
              <a:cxnSpLocks noChangeShapeType="1"/>
              <a:stCxn id="641" idx="7"/>
              <a:endCxn id="681" idx="0"/>
            </p:cNvCxnSpPr>
            <p:nvPr/>
          </p:nvCxnSpPr>
          <p:spPr bwMode="auto">
            <a:xfrm>
              <a:off x="6555140" y="2150605"/>
              <a:ext cx="435792" cy="513433"/>
            </a:xfrm>
            <a:prstGeom prst="bentConnector2">
              <a:avLst/>
            </a:prstGeom>
            <a:noFill/>
            <a:ln w="9525">
              <a:solidFill>
                <a:schemeClr val="tx1"/>
              </a:solidFill>
              <a:miter lim="800000"/>
              <a:headEnd/>
              <a:tailEnd/>
            </a:ln>
          </p:spPr>
        </p:cxnSp>
        <p:sp>
          <p:nvSpPr>
            <p:cNvPr id="683" name="Rectangle 682"/>
            <p:cNvSpPr>
              <a:spLocks noChangeArrowheads="1"/>
            </p:cNvSpPr>
            <p:nvPr/>
          </p:nvSpPr>
          <p:spPr bwMode="auto">
            <a:xfrm>
              <a:off x="7144800" y="2666023"/>
              <a:ext cx="164300" cy="503238"/>
            </a:xfrm>
            <a:prstGeom prst="rect">
              <a:avLst/>
            </a:prstGeom>
            <a:noFill/>
            <a:ln w="9525">
              <a:solidFill>
                <a:schemeClr val="tx1"/>
              </a:solidFill>
              <a:miter lim="800000"/>
              <a:headEnd/>
              <a:tailEnd/>
            </a:ln>
          </p:spPr>
          <p:txBody>
            <a:bodyPr wrap="none" anchor="ctr"/>
            <a:lstStyle/>
            <a:p>
              <a:endParaRPr lang="en-GB" altLang="de-DE"/>
            </a:p>
          </p:txBody>
        </p:sp>
        <p:cxnSp>
          <p:nvCxnSpPr>
            <p:cNvPr id="684" name="AutoShape 72"/>
            <p:cNvCxnSpPr>
              <a:cxnSpLocks noChangeShapeType="1"/>
              <a:stCxn id="653" idx="6"/>
              <a:endCxn id="683" idx="0"/>
            </p:cNvCxnSpPr>
            <p:nvPr/>
          </p:nvCxnSpPr>
          <p:spPr bwMode="auto">
            <a:xfrm>
              <a:off x="6555140" y="2246799"/>
              <a:ext cx="671810" cy="419224"/>
            </a:xfrm>
            <a:prstGeom prst="bentConnector2">
              <a:avLst/>
            </a:prstGeom>
            <a:noFill/>
            <a:ln w="9525">
              <a:solidFill>
                <a:schemeClr val="tx1"/>
              </a:solidFill>
              <a:miter lim="800000"/>
              <a:headEnd/>
              <a:tailEnd/>
            </a:ln>
          </p:spPr>
        </p:cxnSp>
        <p:cxnSp>
          <p:nvCxnSpPr>
            <p:cNvPr id="787" name="Straight Connector 786"/>
            <p:cNvCxnSpPr>
              <a:stCxn id="675" idx="0"/>
              <a:endCxn id="759" idx="0"/>
            </p:cNvCxnSpPr>
            <p:nvPr/>
          </p:nvCxnSpPr>
          <p:spPr>
            <a:xfrm>
              <a:off x="5598044" y="2656410"/>
              <a:ext cx="32693" cy="639360"/>
            </a:xfrm>
            <a:prstGeom prst="line">
              <a:avLst/>
            </a:prstGeom>
            <a:noFill/>
            <a:ln w="9525">
              <a:solidFill>
                <a:schemeClr val="tx1"/>
              </a:solidFill>
              <a:miter lim="800000"/>
              <a:headEnd/>
              <a:tailEnd/>
            </a:ln>
          </p:spPr>
        </p:cxnSp>
        <p:sp>
          <p:nvSpPr>
            <p:cNvPr id="791" name="AutoShape 174"/>
            <p:cNvSpPr>
              <a:spLocks noChangeAspect="1" noChangeArrowheads="1"/>
            </p:cNvSpPr>
            <p:nvPr/>
          </p:nvSpPr>
          <p:spPr bwMode="auto">
            <a:xfrm>
              <a:off x="4654033" y="844665"/>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792" name="AutoShape 175"/>
            <p:cNvSpPr>
              <a:spLocks noChangeAspect="1" noChangeArrowheads="1"/>
            </p:cNvSpPr>
            <p:nvPr/>
          </p:nvSpPr>
          <p:spPr bwMode="auto">
            <a:xfrm>
              <a:off x="6254233" y="844665"/>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793" name="AutoShape 176"/>
            <p:cNvSpPr>
              <a:spLocks noChangeAspect="1" noChangeArrowheads="1"/>
            </p:cNvSpPr>
            <p:nvPr/>
          </p:nvSpPr>
          <p:spPr bwMode="auto">
            <a:xfrm>
              <a:off x="5512870" y="1427277"/>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nvGrpSpPr>
            <p:cNvPr id="794" name="Group 180"/>
            <p:cNvGrpSpPr>
              <a:grpSpLocks/>
            </p:cNvGrpSpPr>
            <p:nvPr/>
          </p:nvGrpSpPr>
          <p:grpSpPr bwMode="auto">
            <a:xfrm>
              <a:off x="5392220" y="739890"/>
              <a:ext cx="346075" cy="330200"/>
              <a:chOff x="960" y="188"/>
              <a:chExt cx="218" cy="208"/>
            </a:xfrm>
          </p:grpSpPr>
          <p:sp>
            <p:nvSpPr>
              <p:cNvPr id="795" name="AutoShape 181"/>
              <p:cNvSpPr>
                <a:spLocks noChangeArrowheads="1"/>
              </p:cNvSpPr>
              <p:nvPr/>
            </p:nvSpPr>
            <p:spPr bwMode="auto">
              <a:xfrm rot="2714443">
                <a:off x="965" y="183"/>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796" name="Oval 182"/>
              <p:cNvSpPr>
                <a:spLocks noChangeAspect="1" noChangeArrowheads="1"/>
              </p:cNvSpPr>
              <p:nvPr/>
            </p:nvSpPr>
            <p:spPr bwMode="auto">
              <a:xfrm>
                <a:off x="1062" y="282"/>
                <a:ext cx="18" cy="18"/>
              </a:xfrm>
              <a:prstGeom prst="ellipse">
                <a:avLst/>
              </a:prstGeom>
              <a:solidFill>
                <a:schemeClr val="tx1"/>
              </a:solidFill>
              <a:ln w="9525">
                <a:solidFill>
                  <a:schemeClr val="tx1"/>
                </a:solidFill>
                <a:round/>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cxnSp>
          <p:nvCxnSpPr>
            <p:cNvPr id="797" name="AutoShape 183"/>
            <p:cNvCxnSpPr>
              <a:cxnSpLocks noChangeShapeType="1"/>
              <a:stCxn id="796" idx="4"/>
            </p:cNvCxnSpPr>
            <p:nvPr/>
          </p:nvCxnSpPr>
          <p:spPr bwMode="auto">
            <a:xfrm>
              <a:off x="5568433" y="917690"/>
              <a:ext cx="9518" cy="859237"/>
            </a:xfrm>
            <a:prstGeom prst="straightConnector1">
              <a:avLst/>
            </a:prstGeom>
            <a:noFill/>
            <a:ln w="9525">
              <a:solidFill>
                <a:schemeClr val="tx1"/>
              </a:solidFill>
              <a:round/>
              <a:headEnd/>
              <a:tailEnd/>
            </a:ln>
          </p:spPr>
        </p:cxnSp>
        <p:sp>
          <p:nvSpPr>
            <p:cNvPr id="805" name="Rectangle 367"/>
            <p:cNvSpPr>
              <a:spLocks noChangeArrowheads="1"/>
            </p:cNvSpPr>
            <p:nvPr/>
          </p:nvSpPr>
          <p:spPr bwMode="auto">
            <a:xfrm>
              <a:off x="4605256" y="4109139"/>
              <a:ext cx="120650"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806" name="Rectangle 368"/>
            <p:cNvSpPr>
              <a:spLocks noChangeArrowheads="1"/>
            </p:cNvSpPr>
            <p:nvPr/>
          </p:nvSpPr>
          <p:spPr bwMode="auto">
            <a:xfrm>
              <a:off x="4965619" y="4109139"/>
              <a:ext cx="115888" cy="503238"/>
            </a:xfrm>
            <a:prstGeom prst="rect">
              <a:avLst/>
            </a:prstGeom>
            <a:noFill/>
            <a:ln w="9525">
              <a:solidFill>
                <a:schemeClr val="tx1"/>
              </a:solidFill>
              <a:miter lim="800000"/>
              <a:headEnd/>
              <a:tailEnd/>
            </a:ln>
          </p:spPr>
          <p:txBody>
            <a:bodyPr wrap="none" anchor="ctr"/>
            <a:lstStyle/>
            <a:p>
              <a:endParaRPr lang="en-GB" altLang="de-DE"/>
            </a:p>
          </p:txBody>
        </p:sp>
        <p:sp>
          <p:nvSpPr>
            <p:cNvPr id="807" name="Rectangle 438"/>
            <p:cNvSpPr>
              <a:spLocks noChangeArrowheads="1"/>
            </p:cNvSpPr>
            <p:nvPr/>
          </p:nvSpPr>
          <p:spPr bwMode="auto">
            <a:xfrm>
              <a:off x="5325981" y="4109139"/>
              <a:ext cx="125413"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sp>
          <p:nvSpPr>
            <p:cNvPr id="808" name="Rectangle 439"/>
            <p:cNvSpPr>
              <a:spLocks noChangeArrowheads="1"/>
            </p:cNvSpPr>
            <p:nvPr/>
          </p:nvSpPr>
          <p:spPr bwMode="auto">
            <a:xfrm>
              <a:off x="5686344" y="4109139"/>
              <a:ext cx="125413"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sp>
          <p:nvSpPr>
            <p:cNvPr id="809" name="Rectangle 367"/>
            <p:cNvSpPr>
              <a:spLocks noChangeArrowheads="1"/>
            </p:cNvSpPr>
            <p:nvPr/>
          </p:nvSpPr>
          <p:spPr bwMode="auto">
            <a:xfrm>
              <a:off x="6010068" y="4096959"/>
              <a:ext cx="120650"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sp>
          <p:nvSpPr>
            <p:cNvPr id="810" name="Rectangle 368"/>
            <p:cNvSpPr>
              <a:spLocks noChangeArrowheads="1"/>
            </p:cNvSpPr>
            <p:nvPr/>
          </p:nvSpPr>
          <p:spPr bwMode="auto">
            <a:xfrm>
              <a:off x="6370431" y="4096959"/>
              <a:ext cx="115888" cy="503238"/>
            </a:xfrm>
            <a:prstGeom prst="rect">
              <a:avLst/>
            </a:prstGeom>
            <a:noFill/>
            <a:ln w="9525">
              <a:solidFill>
                <a:schemeClr val="tx1"/>
              </a:solidFill>
              <a:miter lim="800000"/>
              <a:headEnd/>
              <a:tailEnd/>
            </a:ln>
          </p:spPr>
          <p:txBody>
            <a:bodyPr wrap="none" anchor="ctr"/>
            <a:lstStyle/>
            <a:p>
              <a:endParaRPr lang="en-GB" altLang="de-DE"/>
            </a:p>
          </p:txBody>
        </p:sp>
        <p:sp>
          <p:nvSpPr>
            <p:cNvPr id="811" name="Rectangle 438"/>
            <p:cNvSpPr>
              <a:spLocks noChangeArrowheads="1"/>
            </p:cNvSpPr>
            <p:nvPr/>
          </p:nvSpPr>
          <p:spPr bwMode="auto">
            <a:xfrm>
              <a:off x="6730793" y="4096959"/>
              <a:ext cx="125413" cy="503238"/>
            </a:xfrm>
            <a:prstGeom prst="rect">
              <a:avLst/>
            </a:prstGeom>
            <a:solidFill>
              <a:schemeClr val="tx1"/>
            </a:solidFill>
            <a:ln w="9525">
              <a:solidFill>
                <a:schemeClr val="tx1"/>
              </a:solidFill>
              <a:miter lim="800000"/>
              <a:headEnd/>
              <a:tailEnd/>
            </a:ln>
          </p:spPr>
          <p:txBody>
            <a:bodyPr wrap="none" anchor="ctr"/>
            <a:lstStyle/>
            <a:p>
              <a:endParaRPr lang="en-GB" altLang="de-DE"/>
            </a:p>
          </p:txBody>
        </p:sp>
        <p:sp>
          <p:nvSpPr>
            <p:cNvPr id="812" name="Rectangle 439"/>
            <p:cNvSpPr>
              <a:spLocks noChangeArrowheads="1"/>
            </p:cNvSpPr>
            <p:nvPr/>
          </p:nvSpPr>
          <p:spPr bwMode="auto">
            <a:xfrm>
              <a:off x="7091156" y="4096959"/>
              <a:ext cx="125413" cy="503238"/>
            </a:xfrm>
            <a:prstGeom prst="rect">
              <a:avLst/>
            </a:prstGeom>
            <a:solidFill>
              <a:schemeClr val="bg1"/>
            </a:solidFill>
            <a:ln w="9525">
              <a:solidFill>
                <a:schemeClr val="tx1"/>
              </a:solidFill>
              <a:miter lim="800000"/>
              <a:headEnd/>
              <a:tailEnd/>
            </a:ln>
          </p:spPr>
          <p:txBody>
            <a:bodyPr wrap="none" anchor="ctr"/>
            <a:lstStyle/>
            <a:p>
              <a:endParaRPr lang="en-GB" altLang="de-DE"/>
            </a:p>
          </p:txBody>
        </p:sp>
        <p:cxnSp>
          <p:nvCxnSpPr>
            <p:cNvPr id="832" name="AutoShape 144"/>
            <p:cNvCxnSpPr>
              <a:cxnSpLocks noChangeShapeType="1"/>
              <a:stCxn id="812" idx="0"/>
              <a:endCxn id="757" idx="5"/>
            </p:cNvCxnSpPr>
            <p:nvPr/>
          </p:nvCxnSpPr>
          <p:spPr bwMode="auto">
            <a:xfrm rot="16200000" flipV="1">
              <a:off x="6629562" y="3572657"/>
              <a:ext cx="287688" cy="760915"/>
            </a:xfrm>
            <a:prstGeom prst="bentConnector3">
              <a:avLst>
                <a:gd name="adj1" fmla="val 53441"/>
              </a:avLst>
            </a:prstGeom>
            <a:noFill/>
            <a:ln w="9525">
              <a:solidFill>
                <a:schemeClr val="tx1"/>
              </a:solidFill>
              <a:miter lim="800000"/>
              <a:headEnd/>
              <a:tailEnd/>
            </a:ln>
          </p:spPr>
        </p:cxnSp>
        <p:cxnSp>
          <p:nvCxnSpPr>
            <p:cNvPr id="840" name="AutoShape 144"/>
            <p:cNvCxnSpPr>
              <a:cxnSpLocks noChangeShapeType="1"/>
              <a:stCxn id="725" idx="1"/>
              <a:endCxn id="805" idx="2"/>
            </p:cNvCxnSpPr>
            <p:nvPr/>
          </p:nvCxnSpPr>
          <p:spPr bwMode="auto">
            <a:xfrm rot="10800000">
              <a:off x="4665582" y="4612378"/>
              <a:ext cx="252415" cy="404355"/>
            </a:xfrm>
            <a:prstGeom prst="bentConnector2">
              <a:avLst/>
            </a:prstGeom>
            <a:noFill/>
            <a:ln w="9525">
              <a:solidFill>
                <a:schemeClr val="tx1"/>
              </a:solidFill>
              <a:miter lim="800000"/>
              <a:headEnd/>
              <a:tailEnd/>
            </a:ln>
          </p:spPr>
        </p:cxnSp>
        <p:cxnSp>
          <p:nvCxnSpPr>
            <p:cNvPr id="844" name="AutoShape 144"/>
            <p:cNvCxnSpPr>
              <a:cxnSpLocks noChangeShapeType="1"/>
              <a:stCxn id="730" idx="3"/>
              <a:endCxn id="811" idx="2"/>
            </p:cNvCxnSpPr>
            <p:nvPr/>
          </p:nvCxnSpPr>
          <p:spPr bwMode="auto">
            <a:xfrm flipV="1">
              <a:off x="6499146" y="4600197"/>
              <a:ext cx="294354" cy="541947"/>
            </a:xfrm>
            <a:prstGeom prst="bentConnector2">
              <a:avLst/>
            </a:prstGeom>
            <a:noFill/>
            <a:ln w="9525">
              <a:solidFill>
                <a:schemeClr val="tx1"/>
              </a:solidFill>
              <a:miter lim="800000"/>
              <a:headEnd/>
              <a:tailEnd/>
            </a:ln>
          </p:spPr>
        </p:cxnSp>
      </p:grpSp>
      <p:sp>
        <p:nvSpPr>
          <p:cNvPr id="854" name="Text Box 283"/>
          <p:cNvSpPr txBox="1">
            <a:spLocks noChangeArrowheads="1"/>
          </p:cNvSpPr>
          <p:nvPr/>
        </p:nvSpPr>
        <p:spPr bwMode="auto">
          <a:xfrm>
            <a:off x="9391956" y="6175956"/>
            <a:ext cx="1993737" cy="369332"/>
          </a:xfrm>
          <a:prstGeom prst="rect">
            <a:avLst/>
          </a:prstGeom>
          <a:solidFill>
            <a:schemeClr val="bg1"/>
          </a:solidFill>
          <a:ln w="9525">
            <a:noFill/>
            <a:miter lim="800000"/>
            <a:headEnd/>
            <a:tailEnd/>
          </a:ln>
        </p:spPr>
        <p:txBody>
          <a:bodyPr wrap="square">
            <a:spAutoFit/>
          </a:bodyPr>
          <a:lstStyle/>
          <a:p>
            <a:pPr algn="ctr">
              <a:spcBef>
                <a:spcPct val="50000"/>
              </a:spcBef>
            </a:pPr>
            <a:r>
              <a:rPr lang="en-GB" altLang="de-DE">
                <a:latin typeface="Arial" panose="020B0604020202020204" pitchFamily="34" charset="0"/>
                <a:cs typeface="Arial" panose="020B0604020202020204" pitchFamily="34" charset="0"/>
              </a:rPr>
              <a:t>~Homozygous</a:t>
            </a:r>
          </a:p>
        </p:txBody>
      </p:sp>
      <p:sp>
        <p:nvSpPr>
          <p:cNvPr id="856" name="TextBox 855"/>
          <p:cNvSpPr txBox="1"/>
          <p:nvPr/>
        </p:nvSpPr>
        <p:spPr>
          <a:xfrm>
            <a:off x="63342" y="62348"/>
            <a:ext cx="1209551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Pedigree Method with modification: Early testing; compared to Partial-Bulk Method</a:t>
            </a:r>
          </a:p>
        </p:txBody>
      </p:sp>
      <p:sp>
        <p:nvSpPr>
          <p:cNvPr id="857" name="Text Box 254"/>
          <p:cNvSpPr txBox="1">
            <a:spLocks noChangeArrowheads="1"/>
          </p:cNvSpPr>
          <p:nvPr/>
        </p:nvSpPr>
        <p:spPr bwMode="auto">
          <a:xfrm>
            <a:off x="48446" y="607100"/>
            <a:ext cx="5038274" cy="618630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a:latin typeface="Arial" panose="020B0604020202020204" pitchFamily="34" charset="0"/>
                <a:cs typeface="Arial" panose="020B0604020202020204" pitchFamily="34" charset="0"/>
              </a:rPr>
              <a:t>To compare breeding methods is extremely dif-ficult. There is a very high experimental varia-tion (error) connected to each ‘outcome’;  re-peat the same (expensive, time-consuming) method-comparison and see that results are quite different between replications. Therefore, researchers simulate breeding methods and compare them </a:t>
            </a:r>
            <a:r>
              <a:rPr lang="en-GB" altLang="de-DE" i="1">
                <a:latin typeface="Arial" panose="020B0604020202020204" pitchFamily="34" charset="0"/>
                <a:cs typeface="Arial" panose="020B0604020202020204" pitchFamily="34" charset="0"/>
              </a:rPr>
              <a:t>in silico. </a:t>
            </a:r>
            <a:br>
              <a:rPr lang="en-GB" altLang="de-DE" i="1">
                <a:latin typeface="Arial" panose="020B0604020202020204" pitchFamily="34" charset="0"/>
                <a:cs typeface="Arial" panose="020B0604020202020204" pitchFamily="34" charset="0"/>
              </a:rPr>
            </a:br>
            <a:r>
              <a:rPr lang="en-GB" altLang="de-DE">
                <a:solidFill>
                  <a:schemeClr val="tx1">
                    <a:lumMod val="50000"/>
                    <a:lumOff val="50000"/>
                  </a:schemeClr>
                </a:solidFill>
                <a:latin typeface="Arial" panose="020B0604020202020204" pitchFamily="34" charset="0"/>
                <a:cs typeface="Arial" panose="020B0604020202020204" pitchFamily="34" charset="0"/>
              </a:rPr>
              <a:t>DOI org/10.1093/g3journal/jkad217</a:t>
            </a:r>
            <a:br>
              <a:rPr lang="en-GB" altLang="de-DE">
                <a:latin typeface="Arial" panose="020B0604020202020204" pitchFamily="34" charset="0"/>
                <a:cs typeface="Arial" panose="020B0604020202020204" pitchFamily="34" charset="0"/>
              </a:rPr>
            </a:br>
            <a:r>
              <a:rPr lang="en-GB" altLang="de-DE">
                <a:latin typeface="Arial" panose="020B0604020202020204" pitchFamily="34" charset="0"/>
                <a:cs typeface="Arial" panose="020B0604020202020204" pitchFamily="34" charset="0"/>
              </a:rPr>
              <a:t>This is done based on Quantitative Genetics &amp; Selection Theory. A typical approach: Fix the genetic ‘make-up’ of the population; fix the bud-get for the breeding program. Then optimize each candidate-method in itself (number of crosses, generations, field sites, replicates, selection intensity ...). Then compare outcomes of optimized methods. Obviously, many para-meters will differ between the then-optimized methods. Nevertheless, such comparisons will be more meaningful than comparisons with fixed numbers of candidates or of field plot  replicates etc.</a:t>
            </a:r>
          </a:p>
        </p:txBody>
      </p:sp>
      <p:grpSp>
        <p:nvGrpSpPr>
          <p:cNvPr id="3" name="Group 2"/>
          <p:cNvGrpSpPr/>
          <p:nvPr/>
        </p:nvGrpSpPr>
        <p:grpSpPr>
          <a:xfrm>
            <a:off x="5202340" y="882929"/>
            <a:ext cx="3783706" cy="5753688"/>
            <a:chOff x="3697830" y="829559"/>
            <a:chExt cx="3783706" cy="5753688"/>
          </a:xfrm>
        </p:grpSpPr>
        <p:cxnSp>
          <p:nvCxnSpPr>
            <p:cNvPr id="5" name="AutoShape 3"/>
            <p:cNvCxnSpPr>
              <a:cxnSpLocks noChangeShapeType="1"/>
              <a:endCxn id="71" idx="0"/>
            </p:cNvCxnSpPr>
            <p:nvPr/>
          </p:nvCxnSpPr>
          <p:spPr bwMode="auto">
            <a:xfrm>
              <a:off x="5022127" y="3456766"/>
              <a:ext cx="1820808" cy="408384"/>
            </a:xfrm>
            <a:prstGeom prst="straightConnector1">
              <a:avLst/>
            </a:prstGeom>
            <a:noFill/>
            <a:ln w="12700">
              <a:solidFill>
                <a:schemeClr val="tx1"/>
              </a:solidFill>
              <a:round/>
              <a:headEnd/>
              <a:tailEnd type="triangle" w="med" len="med"/>
            </a:ln>
            <a:effectLst>
              <a:outerShdw blurRad="50800" dist="38100" dir="2700000" algn="tl" rotWithShape="0">
                <a:prstClr val="black">
                  <a:alpha val="40000"/>
                </a:prstClr>
              </a:outerShdw>
            </a:effectLst>
          </p:spPr>
        </p:cxnSp>
        <p:cxnSp>
          <p:nvCxnSpPr>
            <p:cNvPr id="6" name="AutoShape 4"/>
            <p:cNvCxnSpPr>
              <a:cxnSpLocks noChangeShapeType="1"/>
              <a:endCxn id="97" idx="0"/>
            </p:cNvCxnSpPr>
            <p:nvPr/>
          </p:nvCxnSpPr>
          <p:spPr bwMode="auto">
            <a:xfrm>
              <a:off x="5792012" y="3463513"/>
              <a:ext cx="1476843" cy="382588"/>
            </a:xfrm>
            <a:prstGeom prst="straightConnector1">
              <a:avLst/>
            </a:prstGeom>
            <a:noFill/>
            <a:ln w="12700">
              <a:solidFill>
                <a:srgbClr val="0000FF"/>
              </a:solidFill>
              <a:round/>
              <a:headEnd/>
              <a:tailEnd type="triangle" w="med" len="med"/>
            </a:ln>
            <a:effectLst>
              <a:outerShdw blurRad="50800" dist="38100" dir="2700000" algn="tl" rotWithShape="0">
                <a:prstClr val="black">
                  <a:alpha val="40000"/>
                </a:prstClr>
              </a:outerShdw>
            </a:effectLst>
          </p:spPr>
        </p:cxnSp>
        <p:cxnSp>
          <p:nvCxnSpPr>
            <p:cNvPr id="7" name="AutoShape 5"/>
            <p:cNvCxnSpPr>
              <a:cxnSpLocks noChangeShapeType="1"/>
              <a:endCxn id="95" idx="0"/>
            </p:cNvCxnSpPr>
            <p:nvPr/>
          </p:nvCxnSpPr>
          <p:spPr bwMode="auto">
            <a:xfrm>
              <a:off x="4077513" y="3463513"/>
              <a:ext cx="2332035" cy="404812"/>
            </a:xfrm>
            <a:prstGeom prst="straightConnector1">
              <a:avLst/>
            </a:prstGeom>
            <a:noFill/>
            <a:ln w="12700">
              <a:solidFill>
                <a:schemeClr val="tx1"/>
              </a:solidFill>
              <a:round/>
              <a:headEnd/>
              <a:tailEnd type="triangle" w="med" len="med"/>
            </a:ln>
            <a:effectLst>
              <a:outerShdw blurRad="50800" dist="38100" dir="2700000" algn="tl" rotWithShape="0">
                <a:prstClr val="black">
                  <a:alpha val="40000"/>
                </a:prstClr>
              </a:outerShdw>
            </a:effectLst>
          </p:spPr>
        </p:cxnSp>
        <p:sp>
          <p:nvSpPr>
            <p:cNvPr id="8" name="Rectangle 6"/>
            <p:cNvSpPr>
              <a:spLocks noChangeArrowheads="1"/>
            </p:cNvSpPr>
            <p:nvPr/>
          </p:nvSpPr>
          <p:spPr bwMode="auto">
            <a:xfrm>
              <a:off x="5676123" y="3072987"/>
              <a:ext cx="147638" cy="749300"/>
            </a:xfrm>
            <a:prstGeom prst="rect">
              <a:avLst/>
            </a:prstGeom>
            <a:solidFill>
              <a:srgbClr val="99CCFF"/>
            </a:solidFill>
            <a:ln w="952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9" name="Rectangle 7"/>
            <p:cNvSpPr>
              <a:spLocks noChangeArrowheads="1"/>
            </p:cNvSpPr>
            <p:nvPr/>
          </p:nvSpPr>
          <p:spPr bwMode="auto">
            <a:xfrm>
              <a:off x="4883961" y="3072987"/>
              <a:ext cx="147638" cy="749300"/>
            </a:xfrm>
            <a:prstGeom prst="rect">
              <a:avLst/>
            </a:prstGeom>
            <a:solidFill>
              <a:srgbClr val="777777"/>
            </a:solidFill>
            <a:ln w="9525">
              <a:no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0" name="Rectangle 8"/>
            <p:cNvSpPr>
              <a:spLocks noChangeArrowheads="1"/>
            </p:cNvSpPr>
            <p:nvPr/>
          </p:nvSpPr>
          <p:spPr bwMode="auto">
            <a:xfrm>
              <a:off x="4250548" y="3072987"/>
              <a:ext cx="147638" cy="749300"/>
            </a:xfrm>
            <a:prstGeom prst="rect">
              <a:avLst/>
            </a:prstGeom>
            <a:solidFill>
              <a:srgbClr val="777777"/>
            </a:solidFill>
            <a:ln w="9525">
              <a:no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1" name="Rectangle 9"/>
            <p:cNvSpPr>
              <a:spLocks noChangeArrowheads="1"/>
            </p:cNvSpPr>
            <p:nvPr/>
          </p:nvSpPr>
          <p:spPr bwMode="auto">
            <a:xfrm>
              <a:off x="3940986" y="3072987"/>
              <a:ext cx="147638" cy="749300"/>
            </a:xfrm>
            <a:prstGeom prst="rect">
              <a:avLst/>
            </a:prstGeom>
            <a:solidFill>
              <a:srgbClr val="777777"/>
            </a:solidFill>
            <a:ln w="9525">
              <a:no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2" name="Rectangle 10"/>
            <p:cNvSpPr>
              <a:spLocks noChangeArrowheads="1"/>
            </p:cNvSpPr>
            <p:nvPr/>
          </p:nvSpPr>
          <p:spPr bwMode="auto">
            <a:xfrm>
              <a:off x="4032418" y="2228417"/>
              <a:ext cx="1905000" cy="655637"/>
            </a:xfrm>
            <a:prstGeom prst="rect">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3" name="AutoShape 11"/>
            <p:cNvSpPr>
              <a:spLocks noChangeArrowheads="1"/>
            </p:cNvSpPr>
            <p:nvPr/>
          </p:nvSpPr>
          <p:spPr bwMode="auto">
            <a:xfrm rot="5400000">
              <a:off x="53278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4" name="AutoShape 12"/>
            <p:cNvSpPr>
              <a:spLocks noChangeArrowheads="1"/>
            </p:cNvSpPr>
            <p:nvPr/>
          </p:nvSpPr>
          <p:spPr bwMode="auto">
            <a:xfrm rot="5400000">
              <a:off x="51754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5" name="AutoShape 13"/>
            <p:cNvSpPr>
              <a:spLocks noChangeArrowheads="1"/>
            </p:cNvSpPr>
            <p:nvPr/>
          </p:nvSpPr>
          <p:spPr bwMode="auto">
            <a:xfrm rot="5400000">
              <a:off x="5023018" y="2298267"/>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6" name="AutoShape 14"/>
            <p:cNvSpPr>
              <a:spLocks noChangeArrowheads="1"/>
            </p:cNvSpPr>
            <p:nvPr/>
          </p:nvSpPr>
          <p:spPr bwMode="auto">
            <a:xfrm rot="5400000">
              <a:off x="48706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7" name="AutoShape 15"/>
            <p:cNvSpPr>
              <a:spLocks noChangeArrowheads="1"/>
            </p:cNvSpPr>
            <p:nvPr/>
          </p:nvSpPr>
          <p:spPr bwMode="auto">
            <a:xfrm rot="5400000">
              <a:off x="47198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8" name="AutoShape 16"/>
            <p:cNvSpPr>
              <a:spLocks noChangeArrowheads="1"/>
            </p:cNvSpPr>
            <p:nvPr/>
          </p:nvSpPr>
          <p:spPr bwMode="auto">
            <a:xfrm rot="5400000">
              <a:off x="4565818" y="2298267"/>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19" name="AutoShape 17"/>
            <p:cNvSpPr>
              <a:spLocks noChangeArrowheads="1"/>
            </p:cNvSpPr>
            <p:nvPr/>
          </p:nvSpPr>
          <p:spPr bwMode="auto">
            <a:xfrm rot="5400000">
              <a:off x="44134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0" name="AutoShape 18"/>
            <p:cNvSpPr>
              <a:spLocks noChangeArrowheads="1"/>
            </p:cNvSpPr>
            <p:nvPr/>
          </p:nvSpPr>
          <p:spPr bwMode="auto">
            <a:xfrm rot="5400000">
              <a:off x="42610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1" name="AutoShape 19"/>
            <p:cNvSpPr>
              <a:spLocks noChangeArrowheads="1"/>
            </p:cNvSpPr>
            <p:nvPr/>
          </p:nvSpPr>
          <p:spPr bwMode="auto">
            <a:xfrm rot="5400000">
              <a:off x="4108618" y="229826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2" name="AutoShape 20"/>
            <p:cNvSpPr>
              <a:spLocks noChangeArrowheads="1"/>
            </p:cNvSpPr>
            <p:nvPr/>
          </p:nvSpPr>
          <p:spPr bwMode="auto">
            <a:xfrm rot="5400000">
              <a:off x="54818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3" name="AutoShape 21"/>
            <p:cNvSpPr>
              <a:spLocks noChangeArrowheads="1"/>
            </p:cNvSpPr>
            <p:nvPr/>
          </p:nvSpPr>
          <p:spPr bwMode="auto">
            <a:xfrm rot="5400000">
              <a:off x="56342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4" name="AutoShape 22"/>
            <p:cNvSpPr>
              <a:spLocks noChangeArrowheads="1"/>
            </p:cNvSpPr>
            <p:nvPr/>
          </p:nvSpPr>
          <p:spPr bwMode="auto">
            <a:xfrm rot="5400000">
              <a:off x="5786606" y="229985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5" name="AutoShape 23"/>
            <p:cNvSpPr>
              <a:spLocks noChangeArrowheads="1"/>
            </p:cNvSpPr>
            <p:nvPr/>
          </p:nvSpPr>
          <p:spPr bwMode="auto">
            <a:xfrm rot="5400000">
              <a:off x="53278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6" name="AutoShape 24"/>
            <p:cNvSpPr>
              <a:spLocks noChangeArrowheads="1"/>
            </p:cNvSpPr>
            <p:nvPr/>
          </p:nvSpPr>
          <p:spPr bwMode="auto">
            <a:xfrm rot="5400000">
              <a:off x="51754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7" name="AutoShape 25"/>
            <p:cNvSpPr>
              <a:spLocks noChangeArrowheads="1"/>
            </p:cNvSpPr>
            <p:nvPr/>
          </p:nvSpPr>
          <p:spPr bwMode="auto">
            <a:xfrm rot="5400000">
              <a:off x="50230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8" name="AutoShape 26"/>
            <p:cNvSpPr>
              <a:spLocks noChangeArrowheads="1"/>
            </p:cNvSpPr>
            <p:nvPr/>
          </p:nvSpPr>
          <p:spPr bwMode="auto">
            <a:xfrm rot="5400000">
              <a:off x="48706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29" name="AutoShape 27"/>
            <p:cNvSpPr>
              <a:spLocks noChangeArrowheads="1"/>
            </p:cNvSpPr>
            <p:nvPr/>
          </p:nvSpPr>
          <p:spPr bwMode="auto">
            <a:xfrm rot="5400000">
              <a:off x="4719806" y="244590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0" name="AutoShape 28"/>
            <p:cNvSpPr>
              <a:spLocks noChangeArrowheads="1"/>
            </p:cNvSpPr>
            <p:nvPr/>
          </p:nvSpPr>
          <p:spPr bwMode="auto">
            <a:xfrm rot="5400000">
              <a:off x="45658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1" name="AutoShape 29"/>
            <p:cNvSpPr>
              <a:spLocks noChangeArrowheads="1"/>
            </p:cNvSpPr>
            <p:nvPr/>
          </p:nvSpPr>
          <p:spPr bwMode="auto">
            <a:xfrm rot="5400000">
              <a:off x="44134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2" name="AutoShape 30"/>
            <p:cNvSpPr>
              <a:spLocks noChangeArrowheads="1"/>
            </p:cNvSpPr>
            <p:nvPr/>
          </p:nvSpPr>
          <p:spPr bwMode="auto">
            <a:xfrm rot="5400000">
              <a:off x="42610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3" name="AutoShape 31"/>
            <p:cNvSpPr>
              <a:spLocks noChangeArrowheads="1"/>
            </p:cNvSpPr>
            <p:nvPr/>
          </p:nvSpPr>
          <p:spPr bwMode="auto">
            <a:xfrm rot="5400000">
              <a:off x="4108618" y="2444317"/>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4" name="AutoShape 32"/>
            <p:cNvSpPr>
              <a:spLocks noChangeArrowheads="1"/>
            </p:cNvSpPr>
            <p:nvPr/>
          </p:nvSpPr>
          <p:spPr bwMode="auto">
            <a:xfrm rot="5400000">
              <a:off x="5481806" y="244590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5" name="AutoShape 33"/>
            <p:cNvSpPr>
              <a:spLocks noChangeArrowheads="1"/>
            </p:cNvSpPr>
            <p:nvPr/>
          </p:nvSpPr>
          <p:spPr bwMode="auto">
            <a:xfrm rot="5400000">
              <a:off x="5634206" y="2445905"/>
              <a:ext cx="58737"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6" name="AutoShape 34"/>
            <p:cNvSpPr>
              <a:spLocks noChangeArrowheads="1"/>
            </p:cNvSpPr>
            <p:nvPr/>
          </p:nvSpPr>
          <p:spPr bwMode="auto">
            <a:xfrm rot="5400000">
              <a:off x="5786606" y="2445905"/>
              <a:ext cx="58737"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 name="AutoShape 35"/>
            <p:cNvSpPr>
              <a:spLocks noChangeArrowheads="1"/>
            </p:cNvSpPr>
            <p:nvPr/>
          </p:nvSpPr>
          <p:spPr bwMode="auto">
            <a:xfrm rot="5400000">
              <a:off x="53278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 name="AutoShape 36"/>
            <p:cNvSpPr>
              <a:spLocks noChangeArrowheads="1"/>
            </p:cNvSpPr>
            <p:nvPr/>
          </p:nvSpPr>
          <p:spPr bwMode="auto">
            <a:xfrm rot="5400000">
              <a:off x="51754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9" name="AutoShape 37"/>
            <p:cNvSpPr>
              <a:spLocks noChangeArrowheads="1"/>
            </p:cNvSpPr>
            <p:nvPr/>
          </p:nvSpPr>
          <p:spPr bwMode="auto">
            <a:xfrm rot="5400000">
              <a:off x="50230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 name="AutoShape 38"/>
            <p:cNvSpPr>
              <a:spLocks noChangeArrowheads="1"/>
            </p:cNvSpPr>
            <p:nvPr/>
          </p:nvSpPr>
          <p:spPr bwMode="auto">
            <a:xfrm rot="5400000">
              <a:off x="48706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1" name="AutoShape 39"/>
            <p:cNvSpPr>
              <a:spLocks noChangeArrowheads="1"/>
            </p:cNvSpPr>
            <p:nvPr/>
          </p:nvSpPr>
          <p:spPr bwMode="auto">
            <a:xfrm rot="5400000">
              <a:off x="4719806" y="2590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 name="AutoShape 40"/>
            <p:cNvSpPr>
              <a:spLocks noChangeArrowheads="1"/>
            </p:cNvSpPr>
            <p:nvPr/>
          </p:nvSpPr>
          <p:spPr bwMode="auto">
            <a:xfrm rot="5400000">
              <a:off x="4565818" y="258878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3" name="AutoShape 41"/>
            <p:cNvSpPr>
              <a:spLocks noChangeArrowheads="1"/>
            </p:cNvSpPr>
            <p:nvPr/>
          </p:nvSpPr>
          <p:spPr bwMode="auto">
            <a:xfrm rot="5400000">
              <a:off x="44134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 name="AutoShape 42"/>
            <p:cNvSpPr>
              <a:spLocks noChangeArrowheads="1"/>
            </p:cNvSpPr>
            <p:nvPr/>
          </p:nvSpPr>
          <p:spPr bwMode="auto">
            <a:xfrm rot="5400000">
              <a:off x="42610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 name="AutoShape 43"/>
            <p:cNvSpPr>
              <a:spLocks noChangeArrowheads="1"/>
            </p:cNvSpPr>
            <p:nvPr/>
          </p:nvSpPr>
          <p:spPr bwMode="auto">
            <a:xfrm rot="5400000">
              <a:off x="4108618" y="258878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6" name="AutoShape 44"/>
            <p:cNvSpPr>
              <a:spLocks noChangeArrowheads="1"/>
            </p:cNvSpPr>
            <p:nvPr/>
          </p:nvSpPr>
          <p:spPr bwMode="auto">
            <a:xfrm rot="5400000">
              <a:off x="5481806" y="2590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 name="AutoShape 45"/>
            <p:cNvSpPr>
              <a:spLocks noChangeArrowheads="1"/>
            </p:cNvSpPr>
            <p:nvPr/>
          </p:nvSpPr>
          <p:spPr bwMode="auto">
            <a:xfrm rot="5400000">
              <a:off x="5634206" y="259036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 name="AutoShape 46"/>
            <p:cNvSpPr>
              <a:spLocks noChangeArrowheads="1"/>
            </p:cNvSpPr>
            <p:nvPr/>
          </p:nvSpPr>
          <p:spPr bwMode="auto">
            <a:xfrm rot="5400000">
              <a:off x="5786606" y="2590367"/>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9" name="AutoShape 47"/>
            <p:cNvSpPr>
              <a:spLocks noChangeArrowheads="1"/>
            </p:cNvSpPr>
            <p:nvPr/>
          </p:nvSpPr>
          <p:spPr bwMode="auto">
            <a:xfrm rot="5400000">
              <a:off x="5327818" y="273483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 name="AutoShape 48"/>
            <p:cNvSpPr>
              <a:spLocks noChangeArrowheads="1"/>
            </p:cNvSpPr>
            <p:nvPr/>
          </p:nvSpPr>
          <p:spPr bwMode="auto">
            <a:xfrm rot="5400000">
              <a:off x="51754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1" name="AutoShape 49"/>
            <p:cNvSpPr>
              <a:spLocks noChangeArrowheads="1"/>
            </p:cNvSpPr>
            <p:nvPr/>
          </p:nvSpPr>
          <p:spPr bwMode="auto">
            <a:xfrm rot="5400000">
              <a:off x="5023018" y="273483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 name="AutoShape 50"/>
            <p:cNvSpPr>
              <a:spLocks noChangeArrowheads="1"/>
            </p:cNvSpPr>
            <p:nvPr/>
          </p:nvSpPr>
          <p:spPr bwMode="auto">
            <a:xfrm rot="5400000">
              <a:off x="48706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3" name="AutoShape 51"/>
            <p:cNvSpPr>
              <a:spLocks noChangeArrowheads="1"/>
            </p:cNvSpPr>
            <p:nvPr/>
          </p:nvSpPr>
          <p:spPr bwMode="auto">
            <a:xfrm rot="5400000">
              <a:off x="47198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4" name="AutoShape 52"/>
            <p:cNvSpPr>
              <a:spLocks noChangeArrowheads="1"/>
            </p:cNvSpPr>
            <p:nvPr/>
          </p:nvSpPr>
          <p:spPr bwMode="auto">
            <a:xfrm rot="5400000">
              <a:off x="45658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5" name="AutoShape 53"/>
            <p:cNvSpPr>
              <a:spLocks noChangeArrowheads="1"/>
            </p:cNvSpPr>
            <p:nvPr/>
          </p:nvSpPr>
          <p:spPr bwMode="auto">
            <a:xfrm rot="5400000">
              <a:off x="44134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6" name="AutoShape 54"/>
            <p:cNvSpPr>
              <a:spLocks noChangeArrowheads="1"/>
            </p:cNvSpPr>
            <p:nvPr/>
          </p:nvSpPr>
          <p:spPr bwMode="auto">
            <a:xfrm rot="5400000">
              <a:off x="4261018" y="273483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7" name="AutoShape 55"/>
            <p:cNvSpPr>
              <a:spLocks noChangeArrowheads="1"/>
            </p:cNvSpPr>
            <p:nvPr/>
          </p:nvSpPr>
          <p:spPr bwMode="auto">
            <a:xfrm rot="5400000">
              <a:off x="4108618" y="273483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8" name="AutoShape 56"/>
            <p:cNvSpPr>
              <a:spLocks noChangeArrowheads="1"/>
            </p:cNvSpPr>
            <p:nvPr/>
          </p:nvSpPr>
          <p:spPr bwMode="auto">
            <a:xfrm rot="5400000">
              <a:off x="54818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9" name="AutoShape 57"/>
            <p:cNvSpPr>
              <a:spLocks noChangeArrowheads="1"/>
            </p:cNvSpPr>
            <p:nvPr/>
          </p:nvSpPr>
          <p:spPr bwMode="auto">
            <a:xfrm rot="5400000">
              <a:off x="56342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0" name="AutoShape 58"/>
            <p:cNvSpPr>
              <a:spLocks noChangeArrowheads="1"/>
            </p:cNvSpPr>
            <p:nvPr/>
          </p:nvSpPr>
          <p:spPr bwMode="auto">
            <a:xfrm rot="5400000">
              <a:off x="5786606" y="2736417"/>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cxnSp>
          <p:nvCxnSpPr>
            <p:cNvPr id="61" name="AutoShape 59"/>
            <p:cNvCxnSpPr>
              <a:cxnSpLocks noChangeShapeType="1"/>
              <a:stCxn id="534" idx="2"/>
              <a:endCxn id="447" idx="2"/>
            </p:cNvCxnSpPr>
            <p:nvPr/>
          </p:nvCxnSpPr>
          <p:spPr bwMode="auto">
            <a:xfrm rot="10800000" flipV="1">
              <a:off x="3888598" y="3314287"/>
              <a:ext cx="74613" cy="738187"/>
            </a:xfrm>
            <a:prstGeom prst="bentConnector3">
              <a:avLst>
                <a:gd name="adj1" fmla="val 206380"/>
              </a:avLst>
            </a:prstGeom>
            <a:noFill/>
            <a:ln w="9525">
              <a:solidFill>
                <a:schemeClr val="tx1"/>
              </a:solidFill>
              <a:miter lim="800000"/>
              <a:headEnd/>
              <a:tailEnd/>
            </a:ln>
          </p:spPr>
        </p:cxnSp>
        <p:sp>
          <p:nvSpPr>
            <p:cNvPr id="62" name="Rectangle 60"/>
            <p:cNvSpPr>
              <a:spLocks noChangeArrowheads="1"/>
            </p:cNvSpPr>
            <p:nvPr/>
          </p:nvSpPr>
          <p:spPr bwMode="auto">
            <a:xfrm>
              <a:off x="3739373" y="4944947"/>
              <a:ext cx="355600" cy="719137"/>
            </a:xfrm>
            <a:prstGeom prst="rect">
              <a:avLst/>
            </a:prstGeom>
            <a:solidFill>
              <a:srgbClr val="333333"/>
            </a:solidFill>
            <a:ln w="9525" algn="ctr">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3" name="Rectangle 61"/>
            <p:cNvSpPr>
              <a:spLocks noChangeArrowheads="1"/>
            </p:cNvSpPr>
            <p:nvPr/>
          </p:nvSpPr>
          <p:spPr bwMode="auto">
            <a:xfrm>
              <a:off x="3858436" y="5040197"/>
              <a:ext cx="381000" cy="768350"/>
            </a:xfrm>
            <a:prstGeom prst="rect">
              <a:avLst/>
            </a:prstGeom>
            <a:solidFill>
              <a:srgbClr val="000000"/>
            </a:solidFill>
            <a:ln w="9525" algn="ctr">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4" name="Rectangle 62"/>
            <p:cNvSpPr>
              <a:spLocks noChangeArrowheads="1"/>
            </p:cNvSpPr>
            <p:nvPr/>
          </p:nvSpPr>
          <p:spPr bwMode="auto">
            <a:xfrm>
              <a:off x="4712511" y="4978285"/>
              <a:ext cx="319088" cy="685800"/>
            </a:xfrm>
            <a:prstGeom prst="rect">
              <a:avLst/>
            </a:prstGeom>
            <a:solidFill>
              <a:srgbClr val="333333"/>
            </a:solidFill>
            <a:ln w="952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5" name="Rectangle 63"/>
            <p:cNvSpPr>
              <a:spLocks noChangeArrowheads="1"/>
            </p:cNvSpPr>
            <p:nvPr/>
          </p:nvSpPr>
          <p:spPr bwMode="auto">
            <a:xfrm>
              <a:off x="4793473" y="5073535"/>
              <a:ext cx="381000" cy="735012"/>
            </a:xfrm>
            <a:prstGeom prst="rect">
              <a:avLst/>
            </a:prstGeom>
            <a:solidFill>
              <a:srgbClr val="000000"/>
            </a:solidFill>
            <a:ln w="952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66" name="Rectangle 64" descr="Diagonal weit nach oben"/>
            <p:cNvSpPr>
              <a:spLocks noChangeArrowheads="1"/>
            </p:cNvSpPr>
            <p:nvPr/>
          </p:nvSpPr>
          <p:spPr bwMode="auto">
            <a:xfrm>
              <a:off x="3697830" y="6014922"/>
              <a:ext cx="2679227" cy="568325"/>
            </a:xfrm>
            <a:prstGeom prst="rect">
              <a:avLst/>
            </a:prstGeom>
            <a:pattFill prst="wdUpDiag">
              <a:fgClr>
                <a:schemeClr val="tx1"/>
              </a:fgClr>
              <a:bgClr>
                <a:schemeClr val="bg1"/>
              </a:bgClr>
            </a:pattFill>
            <a:ln w="952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cxnSp>
          <p:nvCxnSpPr>
            <p:cNvPr id="69" name="AutoShape 67"/>
            <p:cNvCxnSpPr>
              <a:cxnSpLocks noChangeShapeType="1"/>
              <a:stCxn id="45" idx="2"/>
              <a:endCxn id="533" idx="0"/>
            </p:cNvCxnSpPr>
            <p:nvPr/>
          </p:nvCxnSpPr>
          <p:spPr bwMode="auto">
            <a:xfrm rot="10800000" flipV="1">
              <a:off x="4044174" y="2632232"/>
              <a:ext cx="63650" cy="523046"/>
            </a:xfrm>
            <a:prstGeom prst="bentConnector3">
              <a:avLst>
                <a:gd name="adj1" fmla="val 50000"/>
              </a:avLst>
            </a:prstGeom>
            <a:noFill/>
            <a:ln w="9525">
              <a:solidFill>
                <a:schemeClr val="tx1"/>
              </a:solidFill>
              <a:miter lim="800000"/>
              <a:headEnd/>
              <a:tailEnd/>
            </a:ln>
          </p:spPr>
        </p:cxnSp>
        <p:sp>
          <p:nvSpPr>
            <p:cNvPr id="71" name="Rectangle 69"/>
            <p:cNvSpPr>
              <a:spLocks noChangeArrowheads="1"/>
            </p:cNvSpPr>
            <p:nvPr/>
          </p:nvSpPr>
          <p:spPr bwMode="auto">
            <a:xfrm>
              <a:off x="6709585" y="3865150"/>
              <a:ext cx="266700" cy="795337"/>
            </a:xfrm>
            <a:prstGeom prst="rect">
              <a:avLst/>
            </a:prstGeom>
            <a:solidFill>
              <a:schemeClr val="tx1"/>
            </a:solidFill>
            <a:ln w="2857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nvGrpSpPr>
            <p:cNvPr id="76" name="Group 74"/>
            <p:cNvGrpSpPr>
              <a:grpSpLocks/>
            </p:cNvGrpSpPr>
            <p:nvPr/>
          </p:nvGrpSpPr>
          <p:grpSpPr bwMode="auto">
            <a:xfrm>
              <a:off x="3982261" y="3138075"/>
              <a:ext cx="77788" cy="641350"/>
              <a:chOff x="405" y="1853"/>
              <a:chExt cx="49" cy="404"/>
            </a:xfrm>
          </p:grpSpPr>
          <p:grpSp>
            <p:nvGrpSpPr>
              <p:cNvPr id="531" name="Group 75"/>
              <p:cNvGrpSpPr>
                <a:grpSpLocks/>
              </p:cNvGrpSpPr>
              <p:nvPr/>
            </p:nvGrpSpPr>
            <p:grpSpPr bwMode="auto">
              <a:xfrm>
                <a:off x="405" y="1853"/>
                <a:ext cx="39" cy="404"/>
                <a:chOff x="405" y="1853"/>
                <a:chExt cx="39" cy="404"/>
              </a:xfrm>
            </p:grpSpPr>
            <p:sp>
              <p:nvSpPr>
                <p:cNvPr id="533" name="AutoShape 7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34" name="AutoShape 7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35" name="AutoShape 7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36" name="AutoShape 7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37" name="AutoShape 8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532" name="Line 8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77" name="Group 82"/>
            <p:cNvGrpSpPr>
              <a:grpSpLocks/>
            </p:cNvGrpSpPr>
            <p:nvPr/>
          </p:nvGrpSpPr>
          <p:grpSpPr bwMode="auto">
            <a:xfrm>
              <a:off x="4131486" y="3139662"/>
              <a:ext cx="77788" cy="641350"/>
              <a:chOff x="405" y="1853"/>
              <a:chExt cx="49" cy="404"/>
            </a:xfrm>
          </p:grpSpPr>
          <p:grpSp>
            <p:nvGrpSpPr>
              <p:cNvPr id="524" name="Group 83"/>
              <p:cNvGrpSpPr>
                <a:grpSpLocks/>
              </p:cNvGrpSpPr>
              <p:nvPr/>
            </p:nvGrpSpPr>
            <p:grpSpPr bwMode="auto">
              <a:xfrm>
                <a:off x="405" y="1853"/>
                <a:ext cx="39" cy="404"/>
                <a:chOff x="405" y="1853"/>
                <a:chExt cx="39" cy="404"/>
              </a:xfrm>
            </p:grpSpPr>
            <p:sp>
              <p:nvSpPr>
                <p:cNvPr id="526" name="AutoShape 8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7" name="AutoShape 8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8" name="AutoShape 8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9" name="AutoShape 8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30" name="AutoShape 8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525" name="Line 8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78" name="Group 90"/>
            <p:cNvGrpSpPr>
              <a:grpSpLocks/>
            </p:cNvGrpSpPr>
            <p:nvPr/>
          </p:nvGrpSpPr>
          <p:grpSpPr bwMode="auto">
            <a:xfrm>
              <a:off x="4291823" y="3134900"/>
              <a:ext cx="77788" cy="641350"/>
              <a:chOff x="405" y="1853"/>
              <a:chExt cx="49" cy="404"/>
            </a:xfrm>
          </p:grpSpPr>
          <p:grpSp>
            <p:nvGrpSpPr>
              <p:cNvPr id="517" name="Group 91"/>
              <p:cNvGrpSpPr>
                <a:grpSpLocks/>
              </p:cNvGrpSpPr>
              <p:nvPr/>
            </p:nvGrpSpPr>
            <p:grpSpPr bwMode="auto">
              <a:xfrm>
                <a:off x="405" y="1853"/>
                <a:ext cx="39" cy="404"/>
                <a:chOff x="405" y="1853"/>
                <a:chExt cx="39" cy="404"/>
              </a:xfrm>
            </p:grpSpPr>
            <p:sp>
              <p:nvSpPr>
                <p:cNvPr id="519" name="AutoShape 9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0" name="AutoShape 9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1" name="AutoShape 9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2" name="AutoShape 9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23" name="AutoShape 9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518" name="Line 9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79" name="Group 98"/>
            <p:cNvGrpSpPr>
              <a:grpSpLocks/>
            </p:cNvGrpSpPr>
            <p:nvPr/>
          </p:nvGrpSpPr>
          <p:grpSpPr bwMode="auto">
            <a:xfrm>
              <a:off x="4453748" y="3141250"/>
              <a:ext cx="77788" cy="641350"/>
              <a:chOff x="405" y="1853"/>
              <a:chExt cx="49" cy="404"/>
            </a:xfrm>
          </p:grpSpPr>
          <p:grpSp>
            <p:nvGrpSpPr>
              <p:cNvPr id="510" name="Group 99"/>
              <p:cNvGrpSpPr>
                <a:grpSpLocks/>
              </p:cNvGrpSpPr>
              <p:nvPr/>
            </p:nvGrpSpPr>
            <p:grpSpPr bwMode="auto">
              <a:xfrm>
                <a:off x="405" y="1853"/>
                <a:ext cx="39" cy="404"/>
                <a:chOff x="405" y="1853"/>
                <a:chExt cx="39" cy="404"/>
              </a:xfrm>
            </p:grpSpPr>
            <p:sp>
              <p:nvSpPr>
                <p:cNvPr id="512" name="AutoShape 10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13" name="AutoShape 10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14" name="AutoShape 10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15" name="AutoShape 10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16" name="AutoShape 10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511" name="Line 10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0" name="Group 106"/>
            <p:cNvGrpSpPr>
              <a:grpSpLocks/>
            </p:cNvGrpSpPr>
            <p:nvPr/>
          </p:nvGrpSpPr>
          <p:grpSpPr bwMode="auto">
            <a:xfrm>
              <a:off x="4599798" y="3138075"/>
              <a:ext cx="77788" cy="641350"/>
              <a:chOff x="405" y="1853"/>
              <a:chExt cx="49" cy="404"/>
            </a:xfrm>
          </p:grpSpPr>
          <p:grpSp>
            <p:nvGrpSpPr>
              <p:cNvPr id="503" name="Group 107"/>
              <p:cNvGrpSpPr>
                <a:grpSpLocks/>
              </p:cNvGrpSpPr>
              <p:nvPr/>
            </p:nvGrpSpPr>
            <p:grpSpPr bwMode="auto">
              <a:xfrm>
                <a:off x="405" y="1853"/>
                <a:ext cx="39" cy="404"/>
                <a:chOff x="405" y="1853"/>
                <a:chExt cx="39" cy="404"/>
              </a:xfrm>
            </p:grpSpPr>
            <p:sp>
              <p:nvSpPr>
                <p:cNvPr id="505" name="AutoShape 10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6" name="AutoShape 10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7" name="AutoShape 11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8" name="AutoShape 11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9" name="AutoShape 11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504" name="Line 11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1" name="Group 114"/>
            <p:cNvGrpSpPr>
              <a:grpSpLocks/>
            </p:cNvGrpSpPr>
            <p:nvPr/>
          </p:nvGrpSpPr>
          <p:grpSpPr bwMode="auto">
            <a:xfrm>
              <a:off x="4761723" y="3134900"/>
              <a:ext cx="77788" cy="641350"/>
              <a:chOff x="405" y="1853"/>
              <a:chExt cx="49" cy="404"/>
            </a:xfrm>
          </p:grpSpPr>
          <p:grpSp>
            <p:nvGrpSpPr>
              <p:cNvPr id="496" name="Group 115"/>
              <p:cNvGrpSpPr>
                <a:grpSpLocks/>
              </p:cNvGrpSpPr>
              <p:nvPr/>
            </p:nvGrpSpPr>
            <p:grpSpPr bwMode="auto">
              <a:xfrm>
                <a:off x="405" y="1853"/>
                <a:ext cx="39" cy="404"/>
                <a:chOff x="405" y="1853"/>
                <a:chExt cx="39" cy="404"/>
              </a:xfrm>
            </p:grpSpPr>
            <p:sp>
              <p:nvSpPr>
                <p:cNvPr id="498" name="AutoShape 11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99" name="AutoShape 11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0" name="AutoShape 11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1" name="AutoShape 11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502" name="AutoShape 12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97" name="Line 12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2" name="Group 122"/>
            <p:cNvGrpSpPr>
              <a:grpSpLocks/>
            </p:cNvGrpSpPr>
            <p:nvPr/>
          </p:nvGrpSpPr>
          <p:grpSpPr bwMode="auto">
            <a:xfrm>
              <a:off x="4928411" y="3134900"/>
              <a:ext cx="77788" cy="641350"/>
              <a:chOff x="405" y="1853"/>
              <a:chExt cx="49" cy="404"/>
            </a:xfrm>
          </p:grpSpPr>
          <p:grpSp>
            <p:nvGrpSpPr>
              <p:cNvPr id="489" name="Group 123"/>
              <p:cNvGrpSpPr>
                <a:grpSpLocks/>
              </p:cNvGrpSpPr>
              <p:nvPr/>
            </p:nvGrpSpPr>
            <p:grpSpPr bwMode="auto">
              <a:xfrm>
                <a:off x="405" y="1853"/>
                <a:ext cx="39" cy="404"/>
                <a:chOff x="405" y="1853"/>
                <a:chExt cx="39" cy="404"/>
              </a:xfrm>
            </p:grpSpPr>
            <p:sp>
              <p:nvSpPr>
                <p:cNvPr id="491" name="AutoShape 12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92" name="AutoShape 12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93" name="AutoShape 12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94" name="AutoShape 12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95" name="AutoShape 12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90" name="Line 12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3" name="Group 130"/>
            <p:cNvGrpSpPr>
              <a:grpSpLocks/>
            </p:cNvGrpSpPr>
            <p:nvPr/>
          </p:nvGrpSpPr>
          <p:grpSpPr bwMode="auto">
            <a:xfrm>
              <a:off x="5090336" y="3136487"/>
              <a:ext cx="77788" cy="641350"/>
              <a:chOff x="405" y="1853"/>
              <a:chExt cx="49" cy="404"/>
            </a:xfrm>
          </p:grpSpPr>
          <p:grpSp>
            <p:nvGrpSpPr>
              <p:cNvPr id="482" name="Group 131"/>
              <p:cNvGrpSpPr>
                <a:grpSpLocks/>
              </p:cNvGrpSpPr>
              <p:nvPr/>
            </p:nvGrpSpPr>
            <p:grpSpPr bwMode="auto">
              <a:xfrm>
                <a:off x="405" y="1853"/>
                <a:ext cx="39" cy="404"/>
                <a:chOff x="405" y="1853"/>
                <a:chExt cx="39" cy="404"/>
              </a:xfrm>
            </p:grpSpPr>
            <p:sp>
              <p:nvSpPr>
                <p:cNvPr id="484" name="AutoShape 13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5" name="AutoShape 13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6" name="AutoShape 13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7" name="AutoShape 13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8" name="AutoShape 13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83" name="Line 13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4" name="Group 138"/>
            <p:cNvGrpSpPr>
              <a:grpSpLocks/>
            </p:cNvGrpSpPr>
            <p:nvPr/>
          </p:nvGrpSpPr>
          <p:grpSpPr bwMode="auto">
            <a:xfrm>
              <a:off x="5409423" y="3134900"/>
              <a:ext cx="77788" cy="641350"/>
              <a:chOff x="405" y="1853"/>
              <a:chExt cx="49" cy="404"/>
            </a:xfrm>
          </p:grpSpPr>
          <p:grpSp>
            <p:nvGrpSpPr>
              <p:cNvPr id="475" name="Group 139"/>
              <p:cNvGrpSpPr>
                <a:grpSpLocks/>
              </p:cNvGrpSpPr>
              <p:nvPr/>
            </p:nvGrpSpPr>
            <p:grpSpPr bwMode="auto">
              <a:xfrm>
                <a:off x="405" y="1853"/>
                <a:ext cx="39" cy="404"/>
                <a:chOff x="405" y="1853"/>
                <a:chExt cx="39" cy="404"/>
              </a:xfrm>
            </p:grpSpPr>
            <p:sp>
              <p:nvSpPr>
                <p:cNvPr id="477" name="AutoShape 14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8" name="AutoShape 14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9" name="AutoShape 14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0" name="AutoShape 14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81" name="AutoShape 14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76" name="Line 14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5" name="Group 146"/>
            <p:cNvGrpSpPr>
              <a:grpSpLocks/>
            </p:cNvGrpSpPr>
            <p:nvPr/>
          </p:nvGrpSpPr>
          <p:grpSpPr bwMode="auto">
            <a:xfrm>
              <a:off x="5560236" y="3141250"/>
              <a:ext cx="77788" cy="641350"/>
              <a:chOff x="405" y="1853"/>
              <a:chExt cx="49" cy="404"/>
            </a:xfrm>
          </p:grpSpPr>
          <p:grpSp>
            <p:nvGrpSpPr>
              <p:cNvPr id="468" name="Group 147"/>
              <p:cNvGrpSpPr>
                <a:grpSpLocks/>
              </p:cNvGrpSpPr>
              <p:nvPr/>
            </p:nvGrpSpPr>
            <p:grpSpPr bwMode="auto">
              <a:xfrm>
                <a:off x="405" y="1853"/>
                <a:ext cx="39" cy="404"/>
                <a:chOff x="405" y="1853"/>
                <a:chExt cx="39" cy="404"/>
              </a:xfrm>
            </p:grpSpPr>
            <p:sp>
              <p:nvSpPr>
                <p:cNvPr id="470" name="AutoShape 14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1" name="AutoShape 14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2" name="AutoShape 15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3" name="AutoShape 15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74" name="AutoShape 15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69" name="Line 15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6" name="Group 154"/>
            <p:cNvGrpSpPr>
              <a:grpSpLocks/>
            </p:cNvGrpSpPr>
            <p:nvPr/>
          </p:nvGrpSpPr>
          <p:grpSpPr bwMode="auto">
            <a:xfrm>
              <a:off x="5245911" y="3134900"/>
              <a:ext cx="77788" cy="641350"/>
              <a:chOff x="405" y="1853"/>
              <a:chExt cx="49" cy="404"/>
            </a:xfrm>
          </p:grpSpPr>
          <p:grpSp>
            <p:nvGrpSpPr>
              <p:cNvPr id="461" name="Group 155"/>
              <p:cNvGrpSpPr>
                <a:grpSpLocks/>
              </p:cNvGrpSpPr>
              <p:nvPr/>
            </p:nvGrpSpPr>
            <p:grpSpPr bwMode="auto">
              <a:xfrm>
                <a:off x="405" y="1853"/>
                <a:ext cx="39" cy="404"/>
                <a:chOff x="405" y="1853"/>
                <a:chExt cx="39" cy="404"/>
              </a:xfrm>
            </p:grpSpPr>
            <p:sp>
              <p:nvSpPr>
                <p:cNvPr id="463" name="AutoShape 15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64" name="AutoShape 15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65" name="AutoShape 15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66" name="AutoShape 15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67" name="AutoShape 16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62" name="Line 16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87" name="Group 162"/>
            <p:cNvGrpSpPr>
              <a:grpSpLocks/>
            </p:cNvGrpSpPr>
            <p:nvPr/>
          </p:nvGrpSpPr>
          <p:grpSpPr bwMode="auto">
            <a:xfrm>
              <a:off x="5722161" y="3136487"/>
              <a:ext cx="77788" cy="641350"/>
              <a:chOff x="405" y="1853"/>
              <a:chExt cx="49" cy="404"/>
            </a:xfrm>
          </p:grpSpPr>
          <p:grpSp>
            <p:nvGrpSpPr>
              <p:cNvPr id="454" name="Group 163"/>
              <p:cNvGrpSpPr>
                <a:grpSpLocks/>
              </p:cNvGrpSpPr>
              <p:nvPr/>
            </p:nvGrpSpPr>
            <p:grpSpPr bwMode="auto">
              <a:xfrm>
                <a:off x="405" y="1853"/>
                <a:ext cx="39" cy="404"/>
                <a:chOff x="405" y="1853"/>
                <a:chExt cx="39" cy="404"/>
              </a:xfrm>
            </p:grpSpPr>
            <p:sp>
              <p:nvSpPr>
                <p:cNvPr id="456" name="AutoShape 16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7" name="AutoShape 16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8" name="AutoShape 16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9" name="AutoShape 16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60" name="AutoShape 16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55" name="Line 169"/>
              <p:cNvSpPr>
                <a:spLocks noChangeShapeType="1"/>
              </p:cNvSpPr>
              <p:nvPr/>
            </p:nvSpPr>
            <p:spPr bwMode="auto">
              <a:xfrm>
                <a:off x="454" y="1868"/>
                <a:ext cx="0" cy="375"/>
              </a:xfrm>
              <a:prstGeom prst="line">
                <a:avLst/>
              </a:prstGeom>
              <a:noFill/>
              <a:ln w="9525">
                <a:solidFill>
                  <a:srgbClr val="0000FF"/>
                </a:solidFill>
                <a:round/>
                <a:headEnd/>
                <a:tailEnd/>
              </a:ln>
            </p:spPr>
            <p:txBody>
              <a:bodyPr/>
              <a:lstStyle/>
              <a:p>
                <a:endParaRPr lang="en-GB">
                  <a:latin typeface="Arial" panose="020B0604020202020204" pitchFamily="34" charset="0"/>
                  <a:cs typeface="Arial" panose="020B0604020202020204" pitchFamily="34" charset="0"/>
                </a:endParaRPr>
              </a:p>
            </p:txBody>
          </p:sp>
        </p:grpSp>
        <p:sp>
          <p:nvSpPr>
            <p:cNvPr id="92" name="AutoShape 174"/>
            <p:cNvSpPr>
              <a:spLocks noChangeAspect="1" noChangeArrowheads="1"/>
            </p:cNvSpPr>
            <p:nvPr/>
          </p:nvSpPr>
          <p:spPr bwMode="auto">
            <a:xfrm>
              <a:off x="4033061" y="1342271"/>
              <a:ext cx="122238" cy="117475"/>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93" name="AutoShape 175"/>
            <p:cNvSpPr>
              <a:spLocks noChangeAspect="1" noChangeArrowheads="1"/>
            </p:cNvSpPr>
            <p:nvPr/>
          </p:nvSpPr>
          <p:spPr bwMode="auto">
            <a:xfrm>
              <a:off x="5633261" y="1342271"/>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94" name="AutoShape 176"/>
            <p:cNvSpPr>
              <a:spLocks noChangeAspect="1" noChangeArrowheads="1"/>
            </p:cNvSpPr>
            <p:nvPr/>
          </p:nvSpPr>
          <p:spPr bwMode="auto">
            <a:xfrm>
              <a:off x="4891898" y="1924883"/>
              <a:ext cx="122238" cy="117475"/>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95" name="Rectangle 177"/>
            <p:cNvSpPr>
              <a:spLocks noChangeArrowheads="1"/>
            </p:cNvSpPr>
            <p:nvPr/>
          </p:nvSpPr>
          <p:spPr bwMode="auto">
            <a:xfrm>
              <a:off x="6276198" y="3868325"/>
              <a:ext cx="266700" cy="798512"/>
            </a:xfrm>
            <a:prstGeom prst="rect">
              <a:avLst/>
            </a:prstGeom>
            <a:solidFill>
              <a:schemeClr val="tx1"/>
            </a:solidFill>
            <a:ln w="2857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97" name="Rectangle 179"/>
            <p:cNvSpPr>
              <a:spLocks noChangeArrowheads="1"/>
            </p:cNvSpPr>
            <p:nvPr/>
          </p:nvSpPr>
          <p:spPr bwMode="auto">
            <a:xfrm>
              <a:off x="7135505" y="3846101"/>
              <a:ext cx="266700" cy="798512"/>
            </a:xfrm>
            <a:prstGeom prst="rect">
              <a:avLst/>
            </a:prstGeom>
            <a:noFill/>
            <a:ln w="28575">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nvGrpSpPr>
            <p:cNvPr id="98" name="Group 180"/>
            <p:cNvGrpSpPr>
              <a:grpSpLocks/>
            </p:cNvGrpSpPr>
            <p:nvPr/>
          </p:nvGrpSpPr>
          <p:grpSpPr bwMode="auto">
            <a:xfrm>
              <a:off x="4771248" y="1237496"/>
              <a:ext cx="346075" cy="330200"/>
              <a:chOff x="960" y="188"/>
              <a:chExt cx="218" cy="208"/>
            </a:xfrm>
          </p:grpSpPr>
          <p:sp>
            <p:nvSpPr>
              <p:cNvPr id="452" name="AutoShape 181"/>
              <p:cNvSpPr>
                <a:spLocks noChangeArrowheads="1"/>
              </p:cNvSpPr>
              <p:nvPr/>
            </p:nvSpPr>
            <p:spPr bwMode="auto">
              <a:xfrm rot="2714443">
                <a:off x="965" y="183"/>
                <a:ext cx="208" cy="218"/>
              </a:xfrm>
              <a:prstGeom prst="plus">
                <a:avLst>
                  <a:gd name="adj" fmla="val 45236"/>
                </a:avLst>
              </a:prstGeom>
              <a:solidFill>
                <a:schemeClr val="tx1"/>
              </a:solidFill>
              <a:ln w="9525">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3" name="Oval 182"/>
              <p:cNvSpPr>
                <a:spLocks noChangeAspect="1" noChangeArrowheads="1"/>
              </p:cNvSpPr>
              <p:nvPr/>
            </p:nvSpPr>
            <p:spPr bwMode="auto">
              <a:xfrm>
                <a:off x="1062" y="282"/>
                <a:ext cx="18" cy="18"/>
              </a:xfrm>
              <a:prstGeom prst="ellipse">
                <a:avLst/>
              </a:prstGeom>
              <a:solidFill>
                <a:schemeClr val="tx1"/>
              </a:solidFill>
              <a:ln w="9525">
                <a:solidFill>
                  <a:schemeClr val="tx1"/>
                </a:solidFill>
                <a:round/>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cxnSp>
          <p:nvCxnSpPr>
            <p:cNvPr id="99" name="AutoShape 183"/>
            <p:cNvCxnSpPr>
              <a:cxnSpLocks noChangeShapeType="1"/>
              <a:stCxn id="453" idx="4"/>
              <a:endCxn id="94" idx="2"/>
            </p:cNvCxnSpPr>
            <p:nvPr/>
          </p:nvCxnSpPr>
          <p:spPr bwMode="auto">
            <a:xfrm>
              <a:off x="4947461" y="1415296"/>
              <a:ext cx="6350" cy="490537"/>
            </a:xfrm>
            <a:prstGeom prst="straightConnector1">
              <a:avLst/>
            </a:prstGeom>
            <a:noFill/>
            <a:ln w="9525">
              <a:solidFill>
                <a:schemeClr val="tx1"/>
              </a:solidFill>
              <a:round/>
              <a:headEnd/>
              <a:tailEnd/>
            </a:ln>
          </p:spPr>
        </p:cxnSp>
        <p:cxnSp>
          <p:nvCxnSpPr>
            <p:cNvPr id="100" name="AutoShape 184"/>
            <p:cNvCxnSpPr>
              <a:cxnSpLocks noChangeShapeType="1"/>
              <a:stCxn id="94" idx="2"/>
              <a:endCxn id="12" idx="0"/>
            </p:cNvCxnSpPr>
            <p:nvPr/>
          </p:nvCxnSpPr>
          <p:spPr bwMode="auto">
            <a:xfrm>
              <a:off x="4979731" y="2042358"/>
              <a:ext cx="5187" cy="186059"/>
            </a:xfrm>
            <a:prstGeom prst="straightConnector1">
              <a:avLst/>
            </a:prstGeom>
            <a:noFill/>
            <a:ln w="9525">
              <a:solidFill>
                <a:schemeClr val="tx1"/>
              </a:solidFill>
              <a:round/>
              <a:headEnd/>
              <a:tailEnd/>
            </a:ln>
          </p:spPr>
        </p:cxnSp>
        <p:cxnSp>
          <p:nvCxnSpPr>
            <p:cNvPr id="101" name="AutoShape 185"/>
            <p:cNvCxnSpPr>
              <a:cxnSpLocks noChangeShapeType="1"/>
              <a:stCxn id="65" idx="2"/>
              <a:endCxn id="66" idx="0"/>
            </p:cNvCxnSpPr>
            <p:nvPr/>
          </p:nvCxnSpPr>
          <p:spPr bwMode="auto">
            <a:xfrm rot="5400000">
              <a:off x="4857092" y="5888040"/>
              <a:ext cx="206375" cy="47389"/>
            </a:xfrm>
            <a:prstGeom prst="bentConnector3">
              <a:avLst>
                <a:gd name="adj1" fmla="val 50000"/>
              </a:avLst>
            </a:prstGeom>
            <a:noFill/>
            <a:ln w="9525">
              <a:solidFill>
                <a:schemeClr val="tx1"/>
              </a:solidFill>
              <a:miter lim="800000"/>
              <a:headEnd/>
              <a:tailEnd/>
            </a:ln>
          </p:spPr>
        </p:cxnSp>
        <p:grpSp>
          <p:nvGrpSpPr>
            <p:cNvPr id="102" name="Group 186"/>
            <p:cNvGrpSpPr>
              <a:grpSpLocks/>
            </p:cNvGrpSpPr>
            <p:nvPr/>
          </p:nvGrpSpPr>
          <p:grpSpPr bwMode="auto">
            <a:xfrm>
              <a:off x="3807636" y="4022312"/>
              <a:ext cx="77788" cy="641350"/>
              <a:chOff x="405" y="1853"/>
              <a:chExt cx="49" cy="404"/>
            </a:xfrm>
          </p:grpSpPr>
          <p:grpSp>
            <p:nvGrpSpPr>
              <p:cNvPr id="445" name="Group 187"/>
              <p:cNvGrpSpPr>
                <a:grpSpLocks/>
              </p:cNvGrpSpPr>
              <p:nvPr/>
            </p:nvGrpSpPr>
            <p:grpSpPr bwMode="auto">
              <a:xfrm>
                <a:off x="405" y="1853"/>
                <a:ext cx="39" cy="404"/>
                <a:chOff x="405" y="1853"/>
                <a:chExt cx="39" cy="404"/>
              </a:xfrm>
            </p:grpSpPr>
            <p:sp>
              <p:nvSpPr>
                <p:cNvPr id="447" name="AutoShape 188"/>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8" name="AutoShape 189"/>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9" name="AutoShape 190"/>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0" name="AutoShape 191"/>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51" name="AutoShape 192"/>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46" name="Line 19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3" name="Group 194"/>
            <p:cNvGrpSpPr>
              <a:grpSpLocks/>
            </p:cNvGrpSpPr>
            <p:nvPr/>
          </p:nvGrpSpPr>
          <p:grpSpPr bwMode="auto">
            <a:xfrm>
              <a:off x="3956861" y="4023900"/>
              <a:ext cx="77788" cy="641350"/>
              <a:chOff x="405" y="1853"/>
              <a:chExt cx="49" cy="404"/>
            </a:xfrm>
          </p:grpSpPr>
          <p:grpSp>
            <p:nvGrpSpPr>
              <p:cNvPr id="438" name="Group 195"/>
              <p:cNvGrpSpPr>
                <a:grpSpLocks/>
              </p:cNvGrpSpPr>
              <p:nvPr/>
            </p:nvGrpSpPr>
            <p:grpSpPr bwMode="auto">
              <a:xfrm>
                <a:off x="405" y="1853"/>
                <a:ext cx="39" cy="404"/>
                <a:chOff x="405" y="1853"/>
                <a:chExt cx="39" cy="404"/>
              </a:xfrm>
            </p:grpSpPr>
            <p:sp>
              <p:nvSpPr>
                <p:cNvPr id="440" name="AutoShape 196"/>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1" name="AutoShape 197"/>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2" name="AutoShape 198"/>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3" name="AutoShape 199"/>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44" name="AutoShape 200"/>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39" name="Line 20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4" name="Group 202"/>
            <p:cNvGrpSpPr>
              <a:grpSpLocks/>
            </p:cNvGrpSpPr>
            <p:nvPr/>
          </p:nvGrpSpPr>
          <p:grpSpPr bwMode="auto">
            <a:xfrm>
              <a:off x="4117198" y="4019137"/>
              <a:ext cx="77788" cy="641350"/>
              <a:chOff x="405" y="1853"/>
              <a:chExt cx="49" cy="404"/>
            </a:xfrm>
          </p:grpSpPr>
          <p:grpSp>
            <p:nvGrpSpPr>
              <p:cNvPr id="431" name="Group 203"/>
              <p:cNvGrpSpPr>
                <a:grpSpLocks/>
              </p:cNvGrpSpPr>
              <p:nvPr/>
            </p:nvGrpSpPr>
            <p:grpSpPr bwMode="auto">
              <a:xfrm>
                <a:off x="405" y="1853"/>
                <a:ext cx="39" cy="404"/>
                <a:chOff x="405" y="1853"/>
                <a:chExt cx="39" cy="404"/>
              </a:xfrm>
            </p:grpSpPr>
            <p:sp>
              <p:nvSpPr>
                <p:cNvPr id="433" name="AutoShape 204"/>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34" name="AutoShape 205"/>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35" name="AutoShape 206"/>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36" name="AutoShape 207"/>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37" name="AutoShape 208"/>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32" name="Line 20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5" name="Group 210"/>
            <p:cNvGrpSpPr>
              <a:grpSpLocks/>
            </p:cNvGrpSpPr>
            <p:nvPr/>
          </p:nvGrpSpPr>
          <p:grpSpPr bwMode="auto">
            <a:xfrm>
              <a:off x="4448986" y="4025487"/>
              <a:ext cx="77788" cy="641350"/>
              <a:chOff x="405" y="1853"/>
              <a:chExt cx="49" cy="404"/>
            </a:xfrm>
          </p:grpSpPr>
          <p:grpSp>
            <p:nvGrpSpPr>
              <p:cNvPr id="424" name="Group 211"/>
              <p:cNvGrpSpPr>
                <a:grpSpLocks/>
              </p:cNvGrpSpPr>
              <p:nvPr/>
            </p:nvGrpSpPr>
            <p:grpSpPr bwMode="auto">
              <a:xfrm>
                <a:off x="405" y="1853"/>
                <a:ext cx="39" cy="404"/>
                <a:chOff x="405" y="1853"/>
                <a:chExt cx="39" cy="404"/>
              </a:xfrm>
            </p:grpSpPr>
            <p:sp>
              <p:nvSpPr>
                <p:cNvPr id="426" name="AutoShape 212"/>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7" name="AutoShape 213"/>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8" name="AutoShape 214"/>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9" name="AutoShape 215"/>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30" name="AutoShape 216"/>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25" name="Line 21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6" name="Group 218"/>
            <p:cNvGrpSpPr>
              <a:grpSpLocks/>
            </p:cNvGrpSpPr>
            <p:nvPr/>
          </p:nvGrpSpPr>
          <p:grpSpPr bwMode="auto">
            <a:xfrm>
              <a:off x="4739498" y="4022312"/>
              <a:ext cx="77788" cy="641350"/>
              <a:chOff x="405" y="1853"/>
              <a:chExt cx="49" cy="404"/>
            </a:xfrm>
          </p:grpSpPr>
          <p:grpSp>
            <p:nvGrpSpPr>
              <p:cNvPr id="417" name="Group 219"/>
              <p:cNvGrpSpPr>
                <a:grpSpLocks/>
              </p:cNvGrpSpPr>
              <p:nvPr/>
            </p:nvGrpSpPr>
            <p:grpSpPr bwMode="auto">
              <a:xfrm>
                <a:off x="405" y="1853"/>
                <a:ext cx="39" cy="404"/>
                <a:chOff x="405" y="1853"/>
                <a:chExt cx="39" cy="404"/>
              </a:xfrm>
            </p:grpSpPr>
            <p:sp>
              <p:nvSpPr>
                <p:cNvPr id="419" name="AutoShape 22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0" name="AutoShape 22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1" name="AutoShape 22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2" name="AutoShape 22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23" name="AutoShape 22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18" name="Line 22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7" name="Group 226"/>
            <p:cNvGrpSpPr>
              <a:grpSpLocks/>
            </p:cNvGrpSpPr>
            <p:nvPr/>
          </p:nvGrpSpPr>
          <p:grpSpPr bwMode="auto">
            <a:xfrm>
              <a:off x="4901423" y="4019137"/>
              <a:ext cx="77788" cy="641350"/>
              <a:chOff x="405" y="1853"/>
              <a:chExt cx="49" cy="404"/>
            </a:xfrm>
          </p:grpSpPr>
          <p:grpSp>
            <p:nvGrpSpPr>
              <p:cNvPr id="410" name="Group 227"/>
              <p:cNvGrpSpPr>
                <a:grpSpLocks/>
              </p:cNvGrpSpPr>
              <p:nvPr/>
            </p:nvGrpSpPr>
            <p:grpSpPr bwMode="auto">
              <a:xfrm>
                <a:off x="405" y="1853"/>
                <a:ext cx="39" cy="404"/>
                <a:chOff x="405" y="1853"/>
                <a:chExt cx="39" cy="404"/>
              </a:xfrm>
            </p:grpSpPr>
            <p:sp>
              <p:nvSpPr>
                <p:cNvPr id="412" name="AutoShape 22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13" name="AutoShape 22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14" name="AutoShape 23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15" name="AutoShape 23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16" name="AutoShape 23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11" name="Line 23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8" name="Group 234"/>
            <p:cNvGrpSpPr>
              <a:grpSpLocks/>
            </p:cNvGrpSpPr>
            <p:nvPr/>
          </p:nvGrpSpPr>
          <p:grpSpPr bwMode="auto">
            <a:xfrm>
              <a:off x="5068111" y="4019137"/>
              <a:ext cx="77788" cy="641350"/>
              <a:chOff x="405" y="1853"/>
              <a:chExt cx="49" cy="404"/>
            </a:xfrm>
          </p:grpSpPr>
          <p:grpSp>
            <p:nvGrpSpPr>
              <p:cNvPr id="403" name="Group 235"/>
              <p:cNvGrpSpPr>
                <a:grpSpLocks/>
              </p:cNvGrpSpPr>
              <p:nvPr/>
            </p:nvGrpSpPr>
            <p:grpSpPr bwMode="auto">
              <a:xfrm>
                <a:off x="405" y="1853"/>
                <a:ext cx="39" cy="404"/>
                <a:chOff x="405" y="1853"/>
                <a:chExt cx="39" cy="404"/>
              </a:xfrm>
            </p:grpSpPr>
            <p:sp>
              <p:nvSpPr>
                <p:cNvPr id="405" name="AutoShape 236"/>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6" name="AutoShape 237"/>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7" name="AutoShape 238"/>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8" name="AutoShape 239"/>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9" name="AutoShape 240"/>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404" name="Line 24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09" name="Group 242"/>
            <p:cNvGrpSpPr>
              <a:grpSpLocks/>
            </p:cNvGrpSpPr>
            <p:nvPr/>
          </p:nvGrpSpPr>
          <p:grpSpPr bwMode="auto">
            <a:xfrm>
              <a:off x="5230036" y="4020725"/>
              <a:ext cx="77788" cy="641350"/>
              <a:chOff x="405" y="1853"/>
              <a:chExt cx="49" cy="404"/>
            </a:xfrm>
          </p:grpSpPr>
          <p:grpSp>
            <p:nvGrpSpPr>
              <p:cNvPr id="396" name="Group 243"/>
              <p:cNvGrpSpPr>
                <a:grpSpLocks/>
              </p:cNvGrpSpPr>
              <p:nvPr/>
            </p:nvGrpSpPr>
            <p:grpSpPr bwMode="auto">
              <a:xfrm>
                <a:off x="405" y="1853"/>
                <a:ext cx="39" cy="404"/>
                <a:chOff x="405" y="1853"/>
                <a:chExt cx="39" cy="404"/>
              </a:xfrm>
            </p:grpSpPr>
            <p:sp>
              <p:nvSpPr>
                <p:cNvPr id="398" name="AutoShape 244"/>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99" name="AutoShape 245"/>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0" name="AutoShape 246"/>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1" name="AutoShape 247"/>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402" name="AutoShape 248"/>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397" name="Line 24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10" name="Group 250"/>
            <p:cNvGrpSpPr>
              <a:grpSpLocks/>
            </p:cNvGrpSpPr>
            <p:nvPr/>
          </p:nvGrpSpPr>
          <p:grpSpPr bwMode="auto">
            <a:xfrm>
              <a:off x="5720573" y="4019137"/>
              <a:ext cx="77788" cy="641350"/>
              <a:chOff x="405" y="1853"/>
              <a:chExt cx="49" cy="404"/>
            </a:xfrm>
            <a:solidFill>
              <a:srgbClr val="0000FF"/>
            </a:solidFill>
          </p:grpSpPr>
          <p:grpSp>
            <p:nvGrpSpPr>
              <p:cNvPr id="389" name="Group 251"/>
              <p:cNvGrpSpPr>
                <a:grpSpLocks/>
              </p:cNvGrpSpPr>
              <p:nvPr/>
            </p:nvGrpSpPr>
            <p:grpSpPr bwMode="auto">
              <a:xfrm>
                <a:off x="405" y="1853"/>
                <a:ext cx="39" cy="404"/>
                <a:chOff x="405" y="1853"/>
                <a:chExt cx="39" cy="404"/>
              </a:xfrm>
              <a:grpFill/>
            </p:grpSpPr>
            <p:sp>
              <p:nvSpPr>
                <p:cNvPr id="391" name="AutoShape 252"/>
                <p:cNvSpPr>
                  <a:spLocks noChangeArrowheads="1"/>
                </p:cNvSpPr>
                <p:nvPr/>
              </p:nvSpPr>
              <p:spPr bwMode="auto">
                <a:xfrm>
                  <a:off x="405" y="1853"/>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92" name="AutoShape 253"/>
                <p:cNvSpPr>
                  <a:spLocks noChangeArrowheads="1"/>
                </p:cNvSpPr>
                <p:nvPr/>
              </p:nvSpPr>
              <p:spPr bwMode="auto">
                <a:xfrm>
                  <a:off x="405" y="1945"/>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93" name="AutoShape 254"/>
                <p:cNvSpPr>
                  <a:spLocks noChangeArrowheads="1"/>
                </p:cNvSpPr>
                <p:nvPr/>
              </p:nvSpPr>
              <p:spPr bwMode="auto">
                <a:xfrm>
                  <a:off x="405" y="2036"/>
                  <a:ext cx="39" cy="38"/>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94" name="AutoShape 255"/>
                <p:cNvSpPr>
                  <a:spLocks noChangeArrowheads="1"/>
                </p:cNvSpPr>
                <p:nvPr/>
              </p:nvSpPr>
              <p:spPr bwMode="auto">
                <a:xfrm>
                  <a:off x="405" y="2128"/>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95" name="AutoShape 256"/>
                <p:cNvSpPr>
                  <a:spLocks noChangeArrowheads="1"/>
                </p:cNvSpPr>
                <p:nvPr/>
              </p:nvSpPr>
              <p:spPr bwMode="auto">
                <a:xfrm>
                  <a:off x="405" y="2220"/>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390" name="Line 257"/>
              <p:cNvSpPr>
                <a:spLocks noChangeShapeType="1"/>
              </p:cNvSpPr>
              <p:nvPr/>
            </p:nvSpPr>
            <p:spPr bwMode="auto">
              <a:xfrm>
                <a:off x="454" y="1868"/>
                <a:ext cx="0" cy="375"/>
              </a:xfrm>
              <a:prstGeom prst="line">
                <a:avLst/>
              </a:prstGeom>
              <a:grpFill/>
              <a:ln w="9525">
                <a:solidFill>
                  <a:srgbClr val="0000FF"/>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11" name="Group 258"/>
            <p:cNvGrpSpPr>
              <a:grpSpLocks/>
            </p:cNvGrpSpPr>
            <p:nvPr/>
          </p:nvGrpSpPr>
          <p:grpSpPr bwMode="auto">
            <a:xfrm>
              <a:off x="5871386" y="4025487"/>
              <a:ext cx="77788" cy="641350"/>
              <a:chOff x="405" y="1853"/>
              <a:chExt cx="49" cy="404"/>
            </a:xfrm>
            <a:solidFill>
              <a:srgbClr val="0000FF"/>
            </a:solidFill>
          </p:grpSpPr>
          <p:grpSp>
            <p:nvGrpSpPr>
              <p:cNvPr id="382" name="Group 259"/>
              <p:cNvGrpSpPr>
                <a:grpSpLocks/>
              </p:cNvGrpSpPr>
              <p:nvPr/>
            </p:nvGrpSpPr>
            <p:grpSpPr bwMode="auto">
              <a:xfrm>
                <a:off x="405" y="1853"/>
                <a:ext cx="39" cy="404"/>
                <a:chOff x="405" y="1853"/>
                <a:chExt cx="39" cy="404"/>
              </a:xfrm>
              <a:grpFill/>
            </p:grpSpPr>
            <p:sp>
              <p:nvSpPr>
                <p:cNvPr id="384" name="AutoShape 260"/>
                <p:cNvSpPr>
                  <a:spLocks noChangeArrowheads="1"/>
                </p:cNvSpPr>
                <p:nvPr/>
              </p:nvSpPr>
              <p:spPr bwMode="auto">
                <a:xfrm>
                  <a:off x="405" y="1853"/>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5" name="AutoShape 261"/>
                <p:cNvSpPr>
                  <a:spLocks noChangeArrowheads="1"/>
                </p:cNvSpPr>
                <p:nvPr/>
              </p:nvSpPr>
              <p:spPr bwMode="auto">
                <a:xfrm>
                  <a:off x="405" y="1945"/>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6" name="AutoShape 262"/>
                <p:cNvSpPr>
                  <a:spLocks noChangeArrowheads="1"/>
                </p:cNvSpPr>
                <p:nvPr/>
              </p:nvSpPr>
              <p:spPr bwMode="auto">
                <a:xfrm>
                  <a:off x="405" y="2036"/>
                  <a:ext cx="39" cy="38"/>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7" name="AutoShape 263"/>
                <p:cNvSpPr>
                  <a:spLocks noChangeArrowheads="1"/>
                </p:cNvSpPr>
                <p:nvPr/>
              </p:nvSpPr>
              <p:spPr bwMode="auto">
                <a:xfrm>
                  <a:off x="405" y="2128"/>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8" name="AutoShape 264"/>
                <p:cNvSpPr>
                  <a:spLocks noChangeArrowheads="1"/>
                </p:cNvSpPr>
                <p:nvPr/>
              </p:nvSpPr>
              <p:spPr bwMode="auto">
                <a:xfrm>
                  <a:off x="405" y="2220"/>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383" name="Line 265"/>
              <p:cNvSpPr>
                <a:spLocks noChangeShapeType="1"/>
              </p:cNvSpPr>
              <p:nvPr/>
            </p:nvSpPr>
            <p:spPr bwMode="auto">
              <a:xfrm>
                <a:off x="454" y="1868"/>
                <a:ext cx="0" cy="375"/>
              </a:xfrm>
              <a:prstGeom prst="line">
                <a:avLst/>
              </a:prstGeom>
              <a:grpFill/>
              <a:ln w="9525">
                <a:solidFill>
                  <a:srgbClr val="0000FF"/>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12" name="Group 266"/>
            <p:cNvGrpSpPr>
              <a:grpSpLocks/>
            </p:cNvGrpSpPr>
            <p:nvPr/>
          </p:nvGrpSpPr>
          <p:grpSpPr bwMode="auto">
            <a:xfrm>
              <a:off x="5385611" y="4019137"/>
              <a:ext cx="77788" cy="641350"/>
              <a:chOff x="405" y="1853"/>
              <a:chExt cx="49" cy="404"/>
            </a:xfrm>
          </p:grpSpPr>
          <p:grpSp>
            <p:nvGrpSpPr>
              <p:cNvPr id="375" name="Group 267"/>
              <p:cNvGrpSpPr>
                <a:grpSpLocks/>
              </p:cNvGrpSpPr>
              <p:nvPr/>
            </p:nvGrpSpPr>
            <p:grpSpPr bwMode="auto">
              <a:xfrm>
                <a:off x="405" y="1853"/>
                <a:ext cx="39" cy="404"/>
                <a:chOff x="405" y="1853"/>
                <a:chExt cx="39" cy="404"/>
              </a:xfrm>
            </p:grpSpPr>
            <p:sp>
              <p:nvSpPr>
                <p:cNvPr id="377" name="AutoShape 268"/>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8" name="AutoShape 269"/>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9" name="AutoShape 270"/>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0" name="AutoShape 271"/>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81" name="AutoShape 272"/>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376" name="Line 27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a:latin typeface="Arial" panose="020B0604020202020204" pitchFamily="34" charset="0"/>
                  <a:cs typeface="Arial" panose="020B0604020202020204" pitchFamily="34" charset="0"/>
                </a:endParaRPr>
              </a:p>
            </p:txBody>
          </p:sp>
        </p:grpSp>
        <p:grpSp>
          <p:nvGrpSpPr>
            <p:cNvPr id="113" name="Group 274"/>
            <p:cNvGrpSpPr>
              <a:grpSpLocks/>
            </p:cNvGrpSpPr>
            <p:nvPr/>
          </p:nvGrpSpPr>
          <p:grpSpPr bwMode="auto">
            <a:xfrm>
              <a:off x="6033311" y="4020725"/>
              <a:ext cx="77788" cy="641350"/>
              <a:chOff x="405" y="1853"/>
              <a:chExt cx="49" cy="404"/>
            </a:xfrm>
            <a:solidFill>
              <a:srgbClr val="0000FF"/>
            </a:solidFill>
          </p:grpSpPr>
          <p:grpSp>
            <p:nvGrpSpPr>
              <p:cNvPr id="368" name="Group 275"/>
              <p:cNvGrpSpPr>
                <a:grpSpLocks/>
              </p:cNvGrpSpPr>
              <p:nvPr/>
            </p:nvGrpSpPr>
            <p:grpSpPr bwMode="auto">
              <a:xfrm>
                <a:off x="405" y="1853"/>
                <a:ext cx="39" cy="404"/>
                <a:chOff x="405" y="1853"/>
                <a:chExt cx="39" cy="404"/>
              </a:xfrm>
              <a:grpFill/>
            </p:grpSpPr>
            <p:sp>
              <p:nvSpPr>
                <p:cNvPr id="370" name="AutoShape 276"/>
                <p:cNvSpPr>
                  <a:spLocks noChangeArrowheads="1"/>
                </p:cNvSpPr>
                <p:nvPr/>
              </p:nvSpPr>
              <p:spPr bwMode="auto">
                <a:xfrm>
                  <a:off x="405" y="1853"/>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1" name="AutoShape 277"/>
                <p:cNvSpPr>
                  <a:spLocks noChangeArrowheads="1"/>
                </p:cNvSpPr>
                <p:nvPr/>
              </p:nvSpPr>
              <p:spPr bwMode="auto">
                <a:xfrm>
                  <a:off x="405" y="1945"/>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2" name="AutoShape 278"/>
                <p:cNvSpPr>
                  <a:spLocks noChangeArrowheads="1"/>
                </p:cNvSpPr>
                <p:nvPr/>
              </p:nvSpPr>
              <p:spPr bwMode="auto">
                <a:xfrm>
                  <a:off x="405" y="2036"/>
                  <a:ext cx="39" cy="38"/>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3" name="AutoShape 279"/>
                <p:cNvSpPr>
                  <a:spLocks noChangeArrowheads="1"/>
                </p:cNvSpPr>
                <p:nvPr/>
              </p:nvSpPr>
              <p:spPr bwMode="auto">
                <a:xfrm>
                  <a:off x="405" y="2128"/>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sp>
              <p:nvSpPr>
                <p:cNvPr id="374" name="AutoShape 280"/>
                <p:cNvSpPr>
                  <a:spLocks noChangeArrowheads="1"/>
                </p:cNvSpPr>
                <p:nvPr/>
              </p:nvSpPr>
              <p:spPr bwMode="auto">
                <a:xfrm>
                  <a:off x="405" y="2220"/>
                  <a:ext cx="39" cy="37"/>
                </a:xfrm>
                <a:prstGeom prst="octagon">
                  <a:avLst>
                    <a:gd name="adj" fmla="val 29287"/>
                  </a:avLst>
                </a:prstGeom>
                <a:grpFill/>
                <a:ln w="38100">
                  <a:solidFill>
                    <a:srgbClr val="0000FF"/>
                  </a:solidFill>
                  <a:miter lim="800000"/>
                  <a:headEnd/>
                  <a:tailEnd/>
                </a:ln>
              </p:spPr>
              <p:txBody>
                <a:bodyPr wrap="none" anchor="ctr"/>
                <a:lstStyle/>
                <a:p>
                  <a:endParaRPr lang="en-GB" altLang="de-DE">
                    <a:latin typeface="Arial" panose="020B0604020202020204" pitchFamily="34" charset="0"/>
                    <a:cs typeface="Arial" panose="020B0604020202020204" pitchFamily="34" charset="0"/>
                  </a:endParaRPr>
                </a:p>
              </p:txBody>
            </p:sp>
          </p:grpSp>
          <p:sp>
            <p:nvSpPr>
              <p:cNvPr id="369" name="Line 281"/>
              <p:cNvSpPr>
                <a:spLocks noChangeShapeType="1"/>
              </p:cNvSpPr>
              <p:nvPr/>
            </p:nvSpPr>
            <p:spPr bwMode="auto">
              <a:xfrm>
                <a:off x="454" y="1868"/>
                <a:ext cx="0" cy="375"/>
              </a:xfrm>
              <a:prstGeom prst="line">
                <a:avLst/>
              </a:prstGeom>
              <a:grpFill/>
              <a:ln w="9525">
                <a:solidFill>
                  <a:srgbClr val="0000FF"/>
                </a:solidFill>
                <a:round/>
                <a:headEnd/>
                <a:tailEnd/>
              </a:ln>
            </p:spPr>
            <p:txBody>
              <a:bodyPr/>
              <a:lstStyle/>
              <a:p>
                <a:endParaRPr lang="en-GB">
                  <a:latin typeface="Arial" panose="020B0604020202020204" pitchFamily="34" charset="0"/>
                  <a:cs typeface="Arial" panose="020B0604020202020204" pitchFamily="34" charset="0"/>
                </a:endParaRPr>
              </a:p>
            </p:txBody>
          </p:sp>
        </p:grpSp>
        <p:sp>
          <p:nvSpPr>
            <p:cNvPr id="115" name="Text Box 283"/>
            <p:cNvSpPr txBox="1">
              <a:spLocks noChangeArrowheads="1"/>
            </p:cNvSpPr>
            <p:nvPr/>
          </p:nvSpPr>
          <p:spPr bwMode="auto">
            <a:xfrm>
              <a:off x="3847646" y="6103682"/>
              <a:ext cx="2346134" cy="369332"/>
            </a:xfrm>
            <a:prstGeom prst="rect">
              <a:avLst/>
            </a:prstGeom>
            <a:solidFill>
              <a:schemeClr val="bg1"/>
            </a:solidFill>
            <a:ln w="9525">
              <a:noFill/>
              <a:miter lim="800000"/>
              <a:headEnd/>
              <a:tailEnd/>
            </a:ln>
          </p:spPr>
          <p:txBody>
            <a:bodyPr wrap="square">
              <a:spAutoFit/>
            </a:bodyPr>
            <a:lstStyle/>
            <a:p>
              <a:pPr algn="ctr">
                <a:spcBef>
                  <a:spcPct val="50000"/>
                </a:spcBef>
              </a:pPr>
              <a:r>
                <a:rPr lang="en-GB" altLang="de-DE">
                  <a:latin typeface="Arial" panose="020B0604020202020204" pitchFamily="34" charset="0"/>
                  <a:cs typeface="Arial" panose="020B0604020202020204" pitchFamily="34" charset="0"/>
                </a:rPr>
                <a:t>Rather homozygous</a:t>
              </a:r>
            </a:p>
          </p:txBody>
        </p:sp>
        <p:cxnSp>
          <p:nvCxnSpPr>
            <p:cNvPr id="116" name="AutoShape 284"/>
            <p:cNvCxnSpPr>
              <a:cxnSpLocks noChangeShapeType="1"/>
              <a:stCxn id="535" idx="2"/>
              <a:endCxn id="440" idx="2"/>
            </p:cNvCxnSpPr>
            <p:nvPr/>
          </p:nvCxnSpPr>
          <p:spPr bwMode="auto">
            <a:xfrm rot="10800000" flipH="1" flipV="1">
              <a:off x="3963211" y="3458750"/>
              <a:ext cx="74613" cy="595312"/>
            </a:xfrm>
            <a:prstGeom prst="bentConnector5">
              <a:avLst>
                <a:gd name="adj1" fmla="val -125532"/>
                <a:gd name="adj2" fmla="val 85329"/>
                <a:gd name="adj3" fmla="val 104255"/>
              </a:avLst>
            </a:prstGeom>
            <a:noFill/>
            <a:ln w="9525">
              <a:solidFill>
                <a:schemeClr val="tx1"/>
              </a:solidFill>
              <a:miter lim="800000"/>
              <a:headEnd/>
              <a:tailEnd/>
            </a:ln>
          </p:spPr>
        </p:cxnSp>
        <p:cxnSp>
          <p:nvCxnSpPr>
            <p:cNvPr id="117" name="AutoShape 285"/>
            <p:cNvCxnSpPr>
              <a:cxnSpLocks noChangeShapeType="1"/>
              <a:stCxn id="536" idx="2"/>
              <a:endCxn id="432" idx="0"/>
            </p:cNvCxnSpPr>
            <p:nvPr/>
          </p:nvCxnSpPr>
          <p:spPr bwMode="auto">
            <a:xfrm rot="10800000" flipH="1" flipV="1">
              <a:off x="3963211" y="3604800"/>
              <a:ext cx="231775" cy="438150"/>
            </a:xfrm>
            <a:prstGeom prst="bentConnector4">
              <a:avLst>
                <a:gd name="adj1" fmla="val -19181"/>
                <a:gd name="adj2" fmla="val 70287"/>
              </a:avLst>
            </a:prstGeom>
            <a:noFill/>
            <a:ln w="9525">
              <a:solidFill>
                <a:schemeClr val="tx1"/>
              </a:solidFill>
              <a:miter lim="800000"/>
              <a:headEnd/>
              <a:tailEnd/>
            </a:ln>
          </p:spPr>
        </p:cxnSp>
        <p:cxnSp>
          <p:nvCxnSpPr>
            <p:cNvPr id="118" name="AutoShape 286"/>
            <p:cNvCxnSpPr>
              <a:cxnSpLocks noChangeShapeType="1"/>
              <a:stCxn id="523" idx="2"/>
              <a:endCxn id="426" idx="2"/>
            </p:cNvCxnSpPr>
            <p:nvPr/>
          </p:nvCxnSpPr>
          <p:spPr bwMode="auto">
            <a:xfrm rot="16200000" flipH="1">
              <a:off x="4296586" y="3822287"/>
              <a:ext cx="260350" cy="206375"/>
            </a:xfrm>
            <a:prstGeom prst="bentConnector4">
              <a:avLst>
                <a:gd name="adj1" fmla="val 40245"/>
                <a:gd name="adj2" fmla="val 98458"/>
              </a:avLst>
            </a:prstGeom>
            <a:noFill/>
            <a:ln w="9525">
              <a:solidFill>
                <a:schemeClr val="tx1"/>
              </a:solidFill>
              <a:miter lim="800000"/>
              <a:headEnd/>
              <a:tailEnd/>
            </a:ln>
          </p:spPr>
        </p:cxnSp>
        <p:cxnSp>
          <p:nvCxnSpPr>
            <p:cNvPr id="119" name="AutoShape 287"/>
            <p:cNvCxnSpPr>
              <a:cxnSpLocks noChangeShapeType="1"/>
              <a:stCxn id="491" idx="2"/>
              <a:endCxn id="419" idx="2"/>
            </p:cNvCxnSpPr>
            <p:nvPr/>
          </p:nvCxnSpPr>
          <p:spPr bwMode="auto">
            <a:xfrm rot="10800000" flipV="1">
              <a:off x="4771248" y="3165062"/>
              <a:ext cx="138113" cy="935037"/>
            </a:xfrm>
            <a:prstGeom prst="bentConnector4">
              <a:avLst>
                <a:gd name="adj1" fmla="val 32185"/>
                <a:gd name="adj2" fmla="val 89472"/>
              </a:avLst>
            </a:prstGeom>
            <a:noFill/>
            <a:ln w="9525">
              <a:solidFill>
                <a:schemeClr val="tx1"/>
              </a:solidFill>
              <a:miter lim="800000"/>
              <a:headEnd/>
              <a:tailEnd/>
            </a:ln>
          </p:spPr>
        </p:cxnSp>
        <p:cxnSp>
          <p:nvCxnSpPr>
            <p:cNvPr id="120" name="AutoShape 288"/>
            <p:cNvCxnSpPr>
              <a:cxnSpLocks noChangeShapeType="1"/>
              <a:stCxn id="492" idx="2"/>
              <a:endCxn id="412" idx="2"/>
            </p:cNvCxnSpPr>
            <p:nvPr/>
          </p:nvCxnSpPr>
          <p:spPr bwMode="auto">
            <a:xfrm rot="10800000" flipH="1" flipV="1">
              <a:off x="4909361" y="3311112"/>
              <a:ext cx="73025" cy="738187"/>
            </a:xfrm>
            <a:prstGeom prst="bentConnector5">
              <a:avLst>
                <a:gd name="adj1" fmla="val -32611"/>
                <a:gd name="adj2" fmla="val 90750"/>
                <a:gd name="adj3" fmla="val 99995"/>
              </a:avLst>
            </a:prstGeom>
            <a:noFill/>
            <a:ln w="9525">
              <a:solidFill>
                <a:schemeClr val="tx1"/>
              </a:solidFill>
              <a:miter lim="800000"/>
              <a:headEnd/>
              <a:tailEnd/>
            </a:ln>
          </p:spPr>
        </p:cxnSp>
        <p:cxnSp>
          <p:nvCxnSpPr>
            <p:cNvPr id="121" name="AutoShape 289"/>
            <p:cNvCxnSpPr>
              <a:cxnSpLocks noChangeShapeType="1"/>
              <a:stCxn id="493" idx="2"/>
              <a:endCxn id="405" idx="2"/>
            </p:cNvCxnSpPr>
            <p:nvPr/>
          </p:nvCxnSpPr>
          <p:spPr bwMode="auto">
            <a:xfrm rot="10800000" flipH="1" flipV="1">
              <a:off x="4909361" y="3455575"/>
              <a:ext cx="239713" cy="593725"/>
            </a:xfrm>
            <a:prstGeom prst="bentConnector5">
              <a:avLst>
                <a:gd name="adj1" fmla="val -2653"/>
                <a:gd name="adj2" fmla="val 85292"/>
                <a:gd name="adj3" fmla="val 98671"/>
              </a:avLst>
            </a:prstGeom>
            <a:noFill/>
            <a:ln w="9525">
              <a:solidFill>
                <a:schemeClr val="tx1"/>
              </a:solidFill>
              <a:miter lim="800000"/>
              <a:headEnd/>
              <a:tailEnd/>
            </a:ln>
          </p:spPr>
        </p:cxnSp>
        <p:cxnSp>
          <p:nvCxnSpPr>
            <p:cNvPr id="122" name="AutoShape 290"/>
            <p:cNvCxnSpPr>
              <a:cxnSpLocks noChangeShapeType="1"/>
              <a:stCxn id="494" idx="2"/>
              <a:endCxn id="398" idx="2"/>
            </p:cNvCxnSpPr>
            <p:nvPr/>
          </p:nvCxnSpPr>
          <p:spPr bwMode="auto">
            <a:xfrm>
              <a:off x="5009373" y="3601625"/>
              <a:ext cx="252413" cy="496887"/>
            </a:xfrm>
            <a:prstGeom prst="bentConnector4">
              <a:avLst>
                <a:gd name="adj1" fmla="val 16981"/>
                <a:gd name="adj2" fmla="val 67093"/>
              </a:avLst>
            </a:prstGeom>
            <a:noFill/>
            <a:ln w="9525">
              <a:solidFill>
                <a:schemeClr val="tx1"/>
              </a:solidFill>
              <a:miter lim="800000"/>
              <a:headEnd/>
              <a:tailEnd/>
            </a:ln>
          </p:spPr>
        </p:cxnSp>
        <p:cxnSp>
          <p:nvCxnSpPr>
            <p:cNvPr id="123" name="AutoShape 291"/>
            <p:cNvCxnSpPr>
              <a:cxnSpLocks noChangeShapeType="1"/>
              <a:stCxn id="495" idx="2"/>
              <a:endCxn id="376" idx="0"/>
            </p:cNvCxnSpPr>
            <p:nvPr/>
          </p:nvCxnSpPr>
          <p:spPr bwMode="auto">
            <a:xfrm rot="16200000" flipH="1">
              <a:off x="5088748" y="3666712"/>
              <a:ext cx="247650" cy="503238"/>
            </a:xfrm>
            <a:prstGeom prst="bentConnector3">
              <a:avLst>
                <a:gd name="adj1" fmla="val 24356"/>
              </a:avLst>
            </a:prstGeom>
            <a:noFill/>
            <a:ln w="9525">
              <a:solidFill>
                <a:schemeClr val="tx1"/>
              </a:solidFill>
              <a:miter lim="800000"/>
              <a:headEnd/>
              <a:tailEnd/>
            </a:ln>
          </p:spPr>
        </p:cxnSp>
        <p:cxnSp>
          <p:nvCxnSpPr>
            <p:cNvPr id="124" name="AutoShape 292"/>
            <p:cNvCxnSpPr>
              <a:cxnSpLocks noChangeShapeType="1"/>
              <a:stCxn id="456" idx="2"/>
              <a:endCxn id="391" idx="2"/>
            </p:cNvCxnSpPr>
            <p:nvPr/>
          </p:nvCxnSpPr>
          <p:spPr bwMode="auto">
            <a:xfrm rot="10800000" flipH="1" flipV="1">
              <a:off x="5703111" y="3166650"/>
              <a:ext cx="98425" cy="882650"/>
            </a:xfrm>
            <a:prstGeom prst="bentConnector5">
              <a:avLst>
                <a:gd name="adj1" fmla="val -29032"/>
                <a:gd name="adj2" fmla="val 80213"/>
                <a:gd name="adj3" fmla="val 101611"/>
              </a:avLst>
            </a:prstGeom>
            <a:noFill/>
            <a:ln w="9525">
              <a:solidFill>
                <a:srgbClr val="0000FF"/>
              </a:solidFill>
              <a:miter lim="800000"/>
              <a:headEnd/>
              <a:tailEnd/>
            </a:ln>
          </p:spPr>
        </p:cxnSp>
        <p:cxnSp>
          <p:nvCxnSpPr>
            <p:cNvPr id="125" name="AutoShape 293"/>
            <p:cNvCxnSpPr>
              <a:cxnSpLocks noChangeShapeType="1"/>
              <a:stCxn id="459" idx="2"/>
              <a:endCxn id="384" idx="2"/>
            </p:cNvCxnSpPr>
            <p:nvPr/>
          </p:nvCxnSpPr>
          <p:spPr bwMode="auto">
            <a:xfrm>
              <a:off x="5803123" y="3603212"/>
              <a:ext cx="149225" cy="452437"/>
            </a:xfrm>
            <a:prstGeom prst="bentConnector3">
              <a:avLst>
                <a:gd name="adj1" fmla="val 101065"/>
              </a:avLst>
            </a:prstGeom>
            <a:noFill/>
            <a:ln w="9525">
              <a:solidFill>
                <a:srgbClr val="0000FF"/>
              </a:solidFill>
              <a:miter lim="800000"/>
              <a:headEnd/>
              <a:tailEnd/>
            </a:ln>
          </p:spPr>
        </p:cxnSp>
        <p:cxnSp>
          <p:nvCxnSpPr>
            <p:cNvPr id="126" name="AutoShape 294"/>
            <p:cNvCxnSpPr>
              <a:cxnSpLocks noChangeShapeType="1"/>
              <a:stCxn id="460" idx="2"/>
              <a:endCxn id="370" idx="2"/>
            </p:cNvCxnSpPr>
            <p:nvPr/>
          </p:nvCxnSpPr>
          <p:spPr bwMode="auto">
            <a:xfrm>
              <a:off x="5803123" y="3749262"/>
              <a:ext cx="311150" cy="301625"/>
            </a:xfrm>
            <a:prstGeom prst="bentConnector3">
              <a:avLst>
                <a:gd name="adj1" fmla="val 98468"/>
              </a:avLst>
            </a:prstGeom>
            <a:noFill/>
            <a:ln w="9525">
              <a:solidFill>
                <a:srgbClr val="0000FF"/>
              </a:solidFill>
              <a:miter lim="800000"/>
              <a:headEnd/>
              <a:tailEnd/>
            </a:ln>
          </p:spPr>
        </p:cxnSp>
        <p:cxnSp>
          <p:nvCxnSpPr>
            <p:cNvPr id="127" name="AutoShape 295"/>
            <p:cNvCxnSpPr>
              <a:cxnSpLocks noChangeShapeType="1"/>
              <a:stCxn id="451" idx="2"/>
              <a:endCxn id="62" idx="0"/>
            </p:cNvCxnSpPr>
            <p:nvPr/>
          </p:nvCxnSpPr>
          <p:spPr bwMode="auto">
            <a:xfrm rot="16200000" flipH="1">
              <a:off x="3744117" y="4771891"/>
              <a:ext cx="281284" cy="64827"/>
            </a:xfrm>
            <a:prstGeom prst="bentConnector3">
              <a:avLst>
                <a:gd name="adj1" fmla="val 50000"/>
              </a:avLst>
            </a:prstGeom>
            <a:noFill/>
            <a:ln w="9525">
              <a:solidFill>
                <a:schemeClr val="tx1"/>
              </a:solidFill>
              <a:miter lim="800000"/>
              <a:headEnd/>
              <a:tailEnd/>
            </a:ln>
          </p:spPr>
        </p:cxnSp>
        <p:cxnSp>
          <p:nvCxnSpPr>
            <p:cNvPr id="128" name="AutoShape 296"/>
            <p:cNvCxnSpPr>
              <a:cxnSpLocks noChangeShapeType="1"/>
              <a:stCxn id="409" idx="2"/>
              <a:endCxn id="64" idx="0"/>
            </p:cNvCxnSpPr>
            <p:nvPr/>
          </p:nvCxnSpPr>
          <p:spPr bwMode="auto">
            <a:xfrm rot="5400000">
              <a:off x="4833540" y="4699003"/>
              <a:ext cx="317797" cy="240766"/>
            </a:xfrm>
            <a:prstGeom prst="bentConnector3">
              <a:avLst>
                <a:gd name="adj1" fmla="val 50000"/>
              </a:avLst>
            </a:prstGeom>
            <a:noFill/>
            <a:ln w="9525">
              <a:solidFill>
                <a:schemeClr val="tx1"/>
              </a:solidFill>
              <a:miter lim="800000"/>
              <a:headEnd/>
              <a:tailEnd/>
            </a:ln>
          </p:spPr>
        </p:cxnSp>
        <p:cxnSp>
          <p:nvCxnSpPr>
            <p:cNvPr id="558" name="AutoShape 67"/>
            <p:cNvCxnSpPr>
              <a:cxnSpLocks noChangeShapeType="1"/>
              <a:stCxn id="44" idx="3"/>
              <a:endCxn id="526" idx="0"/>
            </p:cNvCxnSpPr>
            <p:nvPr/>
          </p:nvCxnSpPr>
          <p:spPr bwMode="auto">
            <a:xfrm rot="10800000" flipV="1">
              <a:off x="4193400" y="2607241"/>
              <a:ext cx="66825" cy="549624"/>
            </a:xfrm>
            <a:prstGeom prst="bentConnector3">
              <a:avLst>
                <a:gd name="adj1" fmla="val 50000"/>
              </a:avLst>
            </a:prstGeom>
            <a:noFill/>
            <a:ln w="9525">
              <a:solidFill>
                <a:schemeClr val="tx1"/>
              </a:solidFill>
              <a:miter lim="800000"/>
              <a:headEnd/>
              <a:tailEnd/>
            </a:ln>
          </p:spPr>
        </p:cxnSp>
        <p:cxnSp>
          <p:nvCxnSpPr>
            <p:cNvPr id="561" name="AutoShape 67"/>
            <p:cNvCxnSpPr>
              <a:cxnSpLocks noChangeShapeType="1"/>
              <a:endCxn id="519" idx="7"/>
            </p:cNvCxnSpPr>
            <p:nvPr/>
          </p:nvCxnSpPr>
          <p:spPr bwMode="auto">
            <a:xfrm rot="5400000">
              <a:off x="4161271" y="2953543"/>
              <a:ext cx="356619" cy="6094"/>
            </a:xfrm>
            <a:prstGeom prst="bentConnector3">
              <a:avLst>
                <a:gd name="adj1" fmla="val 50000"/>
              </a:avLst>
            </a:prstGeom>
            <a:noFill/>
            <a:ln w="9525">
              <a:solidFill>
                <a:schemeClr val="tx1"/>
              </a:solidFill>
              <a:miter lim="800000"/>
              <a:headEnd/>
              <a:tailEnd/>
            </a:ln>
          </p:spPr>
        </p:cxnSp>
        <p:cxnSp>
          <p:nvCxnSpPr>
            <p:cNvPr id="565" name="AutoShape 67"/>
            <p:cNvCxnSpPr>
              <a:cxnSpLocks noChangeShapeType="1"/>
              <a:stCxn id="43" idx="7"/>
              <a:endCxn id="512" idx="7"/>
            </p:cNvCxnSpPr>
            <p:nvPr/>
          </p:nvCxnSpPr>
          <p:spPr bwMode="auto">
            <a:xfrm>
              <a:off x="4474537" y="2632232"/>
              <a:ext cx="23921" cy="509018"/>
            </a:xfrm>
            <a:prstGeom prst="bentConnector2">
              <a:avLst/>
            </a:prstGeom>
            <a:noFill/>
            <a:ln w="9525">
              <a:solidFill>
                <a:schemeClr val="tx1"/>
              </a:solidFill>
              <a:miter lim="800000"/>
              <a:headEnd/>
              <a:tailEnd/>
            </a:ln>
          </p:spPr>
        </p:cxnSp>
        <p:cxnSp>
          <p:nvCxnSpPr>
            <p:cNvPr id="569" name="AutoShape 67"/>
            <p:cNvCxnSpPr>
              <a:cxnSpLocks noChangeShapeType="1"/>
              <a:stCxn id="18" idx="7"/>
              <a:endCxn id="505" idx="0"/>
            </p:cNvCxnSpPr>
            <p:nvPr/>
          </p:nvCxnSpPr>
          <p:spPr bwMode="auto">
            <a:xfrm>
              <a:off x="4626143" y="2341390"/>
              <a:ext cx="35568" cy="813888"/>
            </a:xfrm>
            <a:prstGeom prst="bentConnector3">
              <a:avLst>
                <a:gd name="adj1" fmla="val 142187"/>
              </a:avLst>
            </a:prstGeom>
            <a:noFill/>
            <a:ln w="9525">
              <a:solidFill>
                <a:schemeClr val="tx1"/>
              </a:solidFill>
              <a:miter lim="800000"/>
              <a:headEnd/>
              <a:tailEnd/>
            </a:ln>
          </p:spPr>
        </p:cxnSp>
        <p:cxnSp>
          <p:nvCxnSpPr>
            <p:cNvPr id="575" name="AutoShape 67"/>
            <p:cNvCxnSpPr>
              <a:cxnSpLocks noChangeShapeType="1"/>
              <a:stCxn id="29" idx="7"/>
              <a:endCxn id="498" idx="0"/>
            </p:cNvCxnSpPr>
            <p:nvPr/>
          </p:nvCxnSpPr>
          <p:spPr bwMode="auto">
            <a:xfrm>
              <a:off x="4780131" y="2489028"/>
              <a:ext cx="43505" cy="663075"/>
            </a:xfrm>
            <a:prstGeom prst="bentConnector3">
              <a:avLst>
                <a:gd name="adj1" fmla="val 138547"/>
              </a:avLst>
            </a:prstGeom>
            <a:noFill/>
            <a:ln w="9525">
              <a:solidFill>
                <a:schemeClr val="tx1"/>
              </a:solidFill>
              <a:miter lim="800000"/>
              <a:headEnd/>
              <a:tailEnd/>
            </a:ln>
          </p:spPr>
        </p:cxnSp>
        <p:cxnSp>
          <p:nvCxnSpPr>
            <p:cNvPr id="580" name="AutoShape 67"/>
            <p:cNvCxnSpPr>
              <a:cxnSpLocks noChangeShapeType="1"/>
              <a:stCxn id="15" idx="2"/>
              <a:endCxn id="484" idx="0"/>
            </p:cNvCxnSpPr>
            <p:nvPr/>
          </p:nvCxnSpPr>
          <p:spPr bwMode="auto">
            <a:xfrm rot="10800000" flipH="1" flipV="1">
              <a:off x="5021429" y="2341390"/>
              <a:ext cx="130819" cy="812300"/>
            </a:xfrm>
            <a:prstGeom prst="bentConnector5">
              <a:avLst>
                <a:gd name="adj1" fmla="val -38458"/>
                <a:gd name="adj2" fmla="val 7504"/>
                <a:gd name="adj3" fmla="val 87181"/>
              </a:avLst>
            </a:prstGeom>
            <a:noFill/>
            <a:ln w="9525">
              <a:solidFill>
                <a:schemeClr val="tx1"/>
              </a:solidFill>
              <a:miter lim="800000"/>
              <a:headEnd/>
              <a:tailEnd/>
            </a:ln>
          </p:spPr>
        </p:cxnSp>
        <p:cxnSp>
          <p:nvCxnSpPr>
            <p:cNvPr id="587" name="AutoShape 67"/>
            <p:cNvCxnSpPr>
              <a:cxnSpLocks noChangeShapeType="1"/>
              <a:stCxn id="38" idx="6"/>
              <a:endCxn id="463" idx="0"/>
            </p:cNvCxnSpPr>
            <p:nvPr/>
          </p:nvCxnSpPr>
          <p:spPr bwMode="auto">
            <a:xfrm>
              <a:off x="5236537" y="2607241"/>
              <a:ext cx="71287" cy="544862"/>
            </a:xfrm>
            <a:prstGeom prst="bentConnector3">
              <a:avLst>
                <a:gd name="adj1" fmla="val 71524"/>
              </a:avLst>
            </a:prstGeom>
            <a:noFill/>
            <a:ln w="9525">
              <a:solidFill>
                <a:schemeClr val="tx1"/>
              </a:solidFill>
              <a:miter lim="800000"/>
              <a:headEnd/>
              <a:tailEnd/>
            </a:ln>
          </p:spPr>
        </p:cxnSp>
        <p:cxnSp>
          <p:nvCxnSpPr>
            <p:cNvPr id="592" name="AutoShape 67"/>
            <p:cNvCxnSpPr>
              <a:cxnSpLocks noChangeShapeType="1"/>
              <a:stCxn id="49" idx="7"/>
              <a:endCxn id="477" idx="0"/>
            </p:cNvCxnSpPr>
            <p:nvPr/>
          </p:nvCxnSpPr>
          <p:spPr bwMode="auto">
            <a:xfrm>
              <a:off x="5388937" y="2778282"/>
              <a:ext cx="82399" cy="373821"/>
            </a:xfrm>
            <a:prstGeom prst="bentConnector3">
              <a:avLst>
                <a:gd name="adj1" fmla="val 62509"/>
              </a:avLst>
            </a:prstGeom>
            <a:noFill/>
            <a:ln w="9525">
              <a:solidFill>
                <a:schemeClr val="tx1"/>
              </a:solidFill>
              <a:miter lim="800000"/>
              <a:headEnd/>
              <a:tailEnd/>
            </a:ln>
          </p:spPr>
        </p:cxnSp>
        <p:cxnSp>
          <p:nvCxnSpPr>
            <p:cNvPr id="596" name="AutoShape 67"/>
            <p:cNvCxnSpPr>
              <a:cxnSpLocks noChangeShapeType="1"/>
              <a:stCxn id="35" idx="2"/>
              <a:endCxn id="470" idx="0"/>
            </p:cNvCxnSpPr>
            <p:nvPr/>
          </p:nvCxnSpPr>
          <p:spPr bwMode="auto">
            <a:xfrm rot="10800000" flipV="1">
              <a:off x="5622150" y="2489027"/>
              <a:ext cx="10469" cy="669425"/>
            </a:xfrm>
            <a:prstGeom prst="bentConnector3">
              <a:avLst>
                <a:gd name="adj1" fmla="val 488404"/>
              </a:avLst>
            </a:prstGeom>
            <a:noFill/>
            <a:ln w="9525">
              <a:solidFill>
                <a:schemeClr val="tx1"/>
              </a:solidFill>
              <a:miter lim="800000"/>
              <a:headEnd/>
              <a:tailEnd/>
            </a:ln>
          </p:spPr>
        </p:cxnSp>
        <p:cxnSp>
          <p:nvCxnSpPr>
            <p:cNvPr id="600" name="AutoShape 67"/>
            <p:cNvCxnSpPr>
              <a:cxnSpLocks noChangeShapeType="1"/>
              <a:stCxn id="48" idx="0"/>
              <a:endCxn id="456" idx="7"/>
            </p:cNvCxnSpPr>
            <p:nvPr/>
          </p:nvCxnSpPr>
          <p:spPr bwMode="auto">
            <a:xfrm rot="5400000">
              <a:off x="5555965" y="2862393"/>
              <a:ext cx="485001" cy="63187"/>
            </a:xfrm>
            <a:prstGeom prst="bentConnector3">
              <a:avLst>
                <a:gd name="adj1" fmla="val 63103"/>
              </a:avLst>
            </a:prstGeom>
            <a:noFill/>
            <a:ln w="9525">
              <a:solidFill>
                <a:schemeClr val="tx1"/>
              </a:solidFill>
              <a:miter lim="800000"/>
              <a:headEnd/>
              <a:tailEnd/>
            </a:ln>
          </p:spPr>
        </p:cxnSp>
        <p:sp>
          <p:nvSpPr>
            <p:cNvPr id="735" name="Text Box 146"/>
            <p:cNvSpPr txBox="1">
              <a:spLocks noChangeArrowheads="1"/>
            </p:cNvSpPr>
            <p:nvPr/>
          </p:nvSpPr>
          <p:spPr bwMode="auto">
            <a:xfrm>
              <a:off x="6703184" y="2342907"/>
              <a:ext cx="504825" cy="366713"/>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a:latin typeface="Arial" panose="020B0604020202020204" pitchFamily="34" charset="0"/>
                  <a:cs typeface="Arial" panose="020B0604020202020204" pitchFamily="34" charset="0"/>
                </a:rPr>
                <a:t>F2</a:t>
              </a:r>
            </a:p>
          </p:txBody>
        </p:sp>
        <p:sp>
          <p:nvSpPr>
            <p:cNvPr id="849" name="Text Box 146"/>
            <p:cNvSpPr txBox="1">
              <a:spLocks noChangeArrowheads="1"/>
            </p:cNvSpPr>
            <p:nvPr/>
          </p:nvSpPr>
          <p:spPr bwMode="auto">
            <a:xfrm>
              <a:off x="6733398" y="3175690"/>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a:latin typeface="Arial" panose="020B0604020202020204" pitchFamily="34" charset="0"/>
                  <a:cs typeface="Arial" panose="020B0604020202020204" pitchFamily="34" charset="0"/>
                </a:rPr>
                <a:t>F3</a:t>
              </a:r>
            </a:p>
          </p:txBody>
        </p:sp>
        <p:sp>
          <p:nvSpPr>
            <p:cNvPr id="850" name="Text Box 146"/>
            <p:cNvSpPr txBox="1">
              <a:spLocks noChangeArrowheads="1"/>
            </p:cNvSpPr>
            <p:nvPr/>
          </p:nvSpPr>
          <p:spPr bwMode="auto">
            <a:xfrm>
              <a:off x="4135242" y="4197790"/>
              <a:ext cx="657736"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a:latin typeface="Arial" panose="020B0604020202020204" pitchFamily="34" charset="0"/>
                  <a:cs typeface="Arial" panose="020B0604020202020204" pitchFamily="34" charset="0"/>
                </a:rPr>
                <a:t>F3:4</a:t>
              </a:r>
            </a:p>
          </p:txBody>
        </p:sp>
        <p:sp>
          <p:nvSpPr>
            <p:cNvPr id="851" name="Text Box 146"/>
            <p:cNvSpPr txBox="1">
              <a:spLocks noChangeArrowheads="1"/>
            </p:cNvSpPr>
            <p:nvPr/>
          </p:nvSpPr>
          <p:spPr bwMode="auto">
            <a:xfrm>
              <a:off x="5117322" y="5241423"/>
              <a:ext cx="504825"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a:spAutoFit/>
            </a:bodyPr>
            <a:lstStyle/>
            <a:p>
              <a:pPr>
                <a:spcBef>
                  <a:spcPct val="50000"/>
                </a:spcBef>
              </a:pPr>
              <a:r>
                <a:rPr lang="en-GB" altLang="de-DE">
                  <a:latin typeface="Arial" panose="020B0604020202020204" pitchFamily="34" charset="0"/>
                  <a:cs typeface="Arial" panose="020B0604020202020204" pitchFamily="34" charset="0"/>
                </a:rPr>
                <a:t>F5</a:t>
              </a:r>
            </a:p>
          </p:txBody>
        </p:sp>
        <p:sp>
          <p:nvSpPr>
            <p:cNvPr id="858" name="Text Box 146"/>
            <p:cNvSpPr txBox="1">
              <a:spLocks noChangeArrowheads="1"/>
            </p:cNvSpPr>
            <p:nvPr/>
          </p:nvSpPr>
          <p:spPr bwMode="auto">
            <a:xfrm>
              <a:off x="6823800" y="4174850"/>
              <a:ext cx="657736" cy="369332"/>
            </a:xfrm>
            <a:prstGeom prst="rect">
              <a:avLst/>
            </a:prstGeom>
            <a:solidFill>
              <a:schemeClr val="bg1"/>
            </a:solidFill>
            <a:ln w="9525">
              <a:solidFill>
                <a:schemeClr val="tx1"/>
              </a:solid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a:latin typeface="Arial" panose="020B0604020202020204" pitchFamily="34" charset="0"/>
                  <a:cs typeface="Arial" panose="020B0604020202020204" pitchFamily="34" charset="0"/>
                </a:rPr>
                <a:t>F2:4</a:t>
              </a:r>
            </a:p>
          </p:txBody>
        </p:sp>
        <p:sp>
          <p:nvSpPr>
            <p:cNvPr id="859" name="TextBox 858"/>
            <p:cNvSpPr txBox="1"/>
            <p:nvPr/>
          </p:nvSpPr>
          <p:spPr>
            <a:xfrm>
              <a:off x="3807636" y="829559"/>
              <a:ext cx="300514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Modified Pedigree Method</a:t>
              </a:r>
            </a:p>
          </p:txBody>
        </p:sp>
      </p:grpSp>
      <p:sp>
        <p:nvSpPr>
          <p:cNvPr id="860" name="TextBox 859"/>
          <p:cNvSpPr txBox="1"/>
          <p:nvPr/>
        </p:nvSpPr>
        <p:spPr>
          <a:xfrm>
            <a:off x="8717396" y="874339"/>
            <a:ext cx="300514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Partial Bulk Method</a:t>
            </a:r>
          </a:p>
        </p:txBody>
      </p:sp>
      <p:sp>
        <p:nvSpPr>
          <p:cNvPr id="538" name="Right Triangle 4">
            <a:extLst>
              <a:ext uri="{FF2B5EF4-FFF2-40B4-BE49-F238E27FC236}">
                <a16:creationId xmlns:a16="http://schemas.microsoft.com/office/drawing/2014/main" id="{D766287A-1FDA-4613-984D-679BB4ED0BB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8396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Picture 212"/>
          <p:cNvPicPr>
            <a:picLocks noChangeAspect="1"/>
          </p:cNvPicPr>
          <p:nvPr/>
        </p:nvPicPr>
        <p:blipFill>
          <a:blip r:embed="rId2"/>
          <a:stretch>
            <a:fillRect/>
          </a:stretch>
        </p:blipFill>
        <p:spPr>
          <a:xfrm>
            <a:off x="75600" y="36000"/>
            <a:ext cx="4903470" cy="6757988"/>
          </a:xfrm>
          <a:prstGeom prst="rect">
            <a:avLst/>
          </a:prstGeom>
          <a:effectLst>
            <a:outerShdw blurRad="50800" dist="38100" dir="2700000" algn="tl" rotWithShape="0">
              <a:srgbClr val="0000FF">
                <a:alpha val="40000"/>
              </a:srgbClr>
            </a:outerShdw>
          </a:effectLst>
        </p:spPr>
      </p:pic>
      <p:sp>
        <p:nvSpPr>
          <p:cNvPr id="214" name="TextBox 213"/>
          <p:cNvSpPr txBox="1"/>
          <p:nvPr/>
        </p:nvSpPr>
        <p:spPr>
          <a:xfrm>
            <a:off x="5319686" y="85883"/>
            <a:ext cx="676453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An now, which method is </a:t>
            </a:r>
            <a:r>
              <a:rPr lang="en-GB" sz="2400" dirty="0">
                <a:solidFill>
                  <a:srgbClr val="0000FF"/>
                </a:solidFill>
                <a:latin typeface="Arial" panose="020B0604020202020204" pitchFamily="34" charset="0"/>
                <a:cs typeface="Arial" panose="020B0604020202020204" pitchFamily="34" charset="0"/>
              </a:rPr>
              <a:t>this</a:t>
            </a:r>
            <a:r>
              <a:rPr lang="en-GB" sz="2400" dirty="0">
                <a:latin typeface="Arial" panose="020B0604020202020204" pitchFamily="34" charset="0"/>
                <a:cs typeface="Arial" panose="020B0604020202020204" pitchFamily="34" charset="0"/>
              </a:rPr>
              <a:t>? Breeders breed –  they do not stick to the textbook text;-)</a:t>
            </a:r>
          </a:p>
        </p:txBody>
      </p:sp>
      <p:sp>
        <p:nvSpPr>
          <p:cNvPr id="215" name="Textfeld 1"/>
          <p:cNvSpPr txBox="1"/>
          <p:nvPr/>
        </p:nvSpPr>
        <p:spPr>
          <a:xfrm>
            <a:off x="11618806" y="645195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a:latin typeface="Arial" panose="020B0604020202020204" pitchFamily="34" charset="0"/>
                <a:cs typeface="Arial" panose="020B0604020202020204" pitchFamily="34" charset="0"/>
              </a:rPr>
              <a:pPr algn="ctr"/>
              <a:t>9</a:t>
            </a:fld>
            <a:endParaRPr lang="en-US"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6827C50-E8E6-4EFD-BAD9-CAD53044DA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9686" y="1148273"/>
            <a:ext cx="6763046" cy="5072285"/>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A6CB184C-FF8B-4169-B920-CA2A7F26F0A0}"/>
              </a:ext>
            </a:extLst>
          </p:cNvPr>
          <p:cNvSpPr txBox="1"/>
          <p:nvPr/>
        </p:nvSpPr>
        <p:spPr>
          <a:xfrm>
            <a:off x="5319686" y="5979459"/>
            <a:ext cx="145314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W. Link</a:t>
            </a:r>
          </a:p>
        </p:txBody>
      </p:sp>
      <p:grpSp>
        <p:nvGrpSpPr>
          <p:cNvPr id="9" name="Group 8">
            <a:extLst>
              <a:ext uri="{FF2B5EF4-FFF2-40B4-BE49-F238E27FC236}">
                <a16:creationId xmlns:a16="http://schemas.microsoft.com/office/drawing/2014/main" id="{E5D4829C-A0C4-4D10-9734-B6E35DB152F7}"/>
              </a:ext>
            </a:extLst>
          </p:cNvPr>
          <p:cNvGrpSpPr/>
          <p:nvPr/>
        </p:nvGrpSpPr>
        <p:grpSpPr>
          <a:xfrm>
            <a:off x="8993331" y="1318512"/>
            <a:ext cx="2903104" cy="3633105"/>
            <a:chOff x="8993331" y="1318512"/>
            <a:chExt cx="2903104" cy="3633105"/>
          </a:xfrm>
        </p:grpSpPr>
        <p:pic>
          <p:nvPicPr>
            <p:cNvPr id="5" name="Picture 4">
              <a:extLst>
                <a:ext uri="{FF2B5EF4-FFF2-40B4-BE49-F238E27FC236}">
                  <a16:creationId xmlns:a16="http://schemas.microsoft.com/office/drawing/2014/main" id="{F9E03A05-5CD3-43B5-925A-50B71FD89D7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1000" contrast="42000"/>
                      </a14:imgEffect>
                    </a14:imgLayer>
                  </a14:imgProps>
                </a:ext>
              </a:extLst>
            </a:blip>
            <a:stretch>
              <a:fillRect/>
            </a:stretch>
          </p:blipFill>
          <p:spPr>
            <a:xfrm rot="21231975">
              <a:off x="9182919" y="1319147"/>
              <a:ext cx="2713516" cy="3632470"/>
            </a:xfrm>
            <a:prstGeom prst="rect">
              <a:avLst/>
            </a:prstGeom>
            <a:ln w="6350">
              <a:solidFill>
                <a:schemeClr val="bg1"/>
              </a:solidFill>
            </a:ln>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id="{83B269FC-B2BB-4CEF-A6BE-9893154A17B8}"/>
                </a:ext>
              </a:extLst>
            </p:cNvPr>
            <p:cNvSpPr txBox="1"/>
            <p:nvPr/>
          </p:nvSpPr>
          <p:spPr>
            <a:xfrm rot="21184996">
              <a:off x="8993331" y="1318512"/>
              <a:ext cx="2737465" cy="61555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Emasculated wheat ear, ready for pollination.</a:t>
              </a:r>
            </a:p>
          </p:txBody>
        </p:sp>
      </p:grpSp>
    </p:spTree>
    <p:extLst>
      <p:ext uri="{BB962C8B-B14F-4D97-AF65-F5344CB8AC3E}">
        <p14:creationId xmlns:p14="http://schemas.microsoft.com/office/powerpoint/2010/main" val="35274600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d9d9ca36-2406-4afe-9ada-cc089efe3c2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3747</Words>
  <Application>Microsoft Office PowerPoint</Application>
  <PresentationFormat>Widescreen</PresentationFormat>
  <Paragraphs>255</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Arial Narrow</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625</cp:revision>
  <dcterms:created xsi:type="dcterms:W3CDTF">2024-03-06T12:21:09Z</dcterms:created>
  <dcterms:modified xsi:type="dcterms:W3CDTF">2026-07-28T10:45:05Z</dcterms:modified>
</cp:coreProperties>
</file>